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4.xml" ContentType="application/vnd.openxmlformats-officedocument.presentationml.notesSlide+xml"/>
  <Override PartName="/ppt/tags/tag17.xml" ContentType="application/vnd.openxmlformats-officedocument.presentationml.tags+xml"/>
  <Override PartName="/ppt/notesSlides/notesSlide5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6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7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8.xml" ContentType="application/vnd.openxmlformats-officedocument.presentationml.notesSlide+xml"/>
  <Override PartName="/ppt/tags/tag35.xml" ContentType="application/vnd.openxmlformats-officedocument.presentationml.tags+xml"/>
  <Override PartName="/ppt/notesSlides/notesSlide9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10.xml" ContentType="application/vnd.openxmlformats-officedocument.presentationml.notesSlide+xml"/>
  <Override PartName="/ppt/tags/tag41.xml" ContentType="application/vnd.openxmlformats-officedocument.presentationml.tags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35"/>
  </p:notesMasterIdLst>
  <p:handoutMasterIdLst>
    <p:handoutMasterId r:id="rId36"/>
  </p:handoutMasterIdLst>
  <p:sldIdLst>
    <p:sldId id="819" r:id="rId2"/>
    <p:sldId id="668" r:id="rId3"/>
    <p:sldId id="720" r:id="rId4"/>
    <p:sldId id="797" r:id="rId5"/>
    <p:sldId id="814" r:id="rId6"/>
    <p:sldId id="792" r:id="rId7"/>
    <p:sldId id="789" r:id="rId8"/>
    <p:sldId id="795" r:id="rId9"/>
    <p:sldId id="782" r:id="rId10"/>
    <p:sldId id="785" r:id="rId11"/>
    <p:sldId id="783" r:id="rId12"/>
    <p:sldId id="745" r:id="rId13"/>
    <p:sldId id="780" r:id="rId14"/>
    <p:sldId id="821" r:id="rId15"/>
    <p:sldId id="808" r:id="rId16"/>
    <p:sldId id="826" r:id="rId17"/>
    <p:sldId id="683" r:id="rId18"/>
    <p:sldId id="816" r:id="rId19"/>
    <p:sldId id="790" r:id="rId20"/>
    <p:sldId id="815" r:id="rId21"/>
    <p:sldId id="820" r:id="rId22"/>
    <p:sldId id="822" r:id="rId23"/>
    <p:sldId id="827" r:id="rId24"/>
    <p:sldId id="754" r:id="rId25"/>
    <p:sldId id="817" r:id="rId26"/>
    <p:sldId id="763" r:id="rId27"/>
    <p:sldId id="751" r:id="rId28"/>
    <p:sldId id="824" r:id="rId29"/>
    <p:sldId id="611" r:id="rId30"/>
    <p:sldId id="719" r:id="rId31"/>
    <p:sldId id="674" r:id="rId32"/>
    <p:sldId id="731" r:id="rId33"/>
    <p:sldId id="768" r:id="rId34"/>
  </p:sldIdLst>
  <p:sldSz cx="9144000" cy="6858000" type="screen4x3"/>
  <p:notesSz cx="6807200" cy="9939338"/>
  <p:custDataLst>
    <p:tags r:id="rId37"/>
  </p:custDataLst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33FF"/>
    <a:srgbClr val="009900"/>
    <a:srgbClr val="FF6600"/>
    <a:srgbClr val="660066"/>
    <a:srgbClr val="008000"/>
    <a:srgbClr val="0066FF"/>
    <a:srgbClr val="FF9933"/>
    <a:srgbClr val="FF9966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81" autoAdjust="0"/>
    <p:restoredTop sz="94600" autoAdjust="0"/>
  </p:normalViewPr>
  <p:slideViewPr>
    <p:cSldViewPr>
      <p:cViewPr varScale="1">
        <p:scale>
          <a:sx n="93" d="100"/>
          <a:sy n="93" d="100"/>
        </p:scale>
        <p:origin x="-15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619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420" cy="497597"/>
          </a:xfrm>
          <a:prstGeom prst="rect">
            <a:avLst/>
          </a:prstGeom>
        </p:spPr>
        <p:txBody>
          <a:bodyPr vert="horz" lIns="90562" tIns="45281" rIns="90562" bIns="4528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6210" y="0"/>
            <a:ext cx="2949420" cy="497597"/>
          </a:xfrm>
          <a:prstGeom prst="rect">
            <a:avLst/>
          </a:prstGeom>
        </p:spPr>
        <p:txBody>
          <a:bodyPr vert="horz" lIns="90562" tIns="45281" rIns="90562" bIns="45281" rtlCol="0"/>
          <a:lstStyle>
            <a:lvl1pPr algn="r">
              <a:defRPr sz="1200"/>
            </a:lvl1pPr>
          </a:lstStyle>
          <a:p>
            <a:fld id="{05656374-9E48-4EC5-9258-25903B65871C}" type="datetimeFigureOut">
              <a:rPr kumimoji="1" lang="ja-JP" altLang="en-US" smtClean="0"/>
              <a:t>2016/11/25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167"/>
            <a:ext cx="2949420" cy="497597"/>
          </a:xfrm>
          <a:prstGeom prst="rect">
            <a:avLst/>
          </a:prstGeom>
        </p:spPr>
        <p:txBody>
          <a:bodyPr vert="horz" lIns="90562" tIns="45281" rIns="90562" bIns="4528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6210" y="9440167"/>
            <a:ext cx="2949420" cy="497597"/>
          </a:xfrm>
          <a:prstGeom prst="rect">
            <a:avLst/>
          </a:prstGeom>
        </p:spPr>
        <p:txBody>
          <a:bodyPr vert="horz" lIns="90562" tIns="45281" rIns="90562" bIns="45281" rtlCol="0" anchor="b"/>
          <a:lstStyle>
            <a:lvl1pPr algn="r">
              <a:defRPr sz="1200"/>
            </a:lvl1pPr>
          </a:lstStyle>
          <a:p>
            <a:fld id="{B3181749-F0D7-428B-9200-99D71F725E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01324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787" cy="496967"/>
          </a:xfrm>
          <a:prstGeom prst="rect">
            <a:avLst/>
          </a:prstGeom>
        </p:spPr>
        <p:txBody>
          <a:bodyPr vert="horz" lIns="95688" tIns="47844" rIns="95688" bIns="47844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5688" tIns="47844" rIns="95688" bIns="47844" rtlCol="0"/>
          <a:lstStyle>
            <a:lvl1pPr algn="r">
              <a:defRPr sz="1300"/>
            </a:lvl1pPr>
          </a:lstStyle>
          <a:p>
            <a:fld id="{6DF18B95-10F5-4925-A505-9FD9AB09323C}" type="datetimeFigureOut">
              <a:rPr kumimoji="1" lang="ja-JP" altLang="en-US" smtClean="0"/>
              <a:t>2016/11/25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88" tIns="47844" rIns="95688" bIns="4784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21187"/>
            <a:ext cx="5445760" cy="4472702"/>
          </a:xfrm>
          <a:prstGeom prst="rect">
            <a:avLst/>
          </a:prstGeom>
        </p:spPr>
        <p:txBody>
          <a:bodyPr vert="horz" lIns="95688" tIns="47844" rIns="95688" bIns="47844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647"/>
            <a:ext cx="2949787" cy="496967"/>
          </a:xfrm>
          <a:prstGeom prst="rect">
            <a:avLst/>
          </a:prstGeom>
        </p:spPr>
        <p:txBody>
          <a:bodyPr vert="horz" lIns="95688" tIns="47844" rIns="95688" bIns="47844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6967"/>
          </a:xfrm>
          <a:prstGeom prst="rect">
            <a:avLst/>
          </a:prstGeom>
        </p:spPr>
        <p:txBody>
          <a:bodyPr vert="horz" lIns="95688" tIns="47844" rIns="95688" bIns="47844" rtlCol="0" anchor="b"/>
          <a:lstStyle>
            <a:lvl1pPr algn="r">
              <a:defRPr sz="1300"/>
            </a:lvl1pPr>
          </a:lstStyle>
          <a:p>
            <a:fld id="{DD2F07C0-252F-4A11-AABA-286A94C797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596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19163" y="744538"/>
            <a:ext cx="4968875" cy="372745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2F07C0-252F-4A11-AABA-286A94C7979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1380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19163" y="744538"/>
            <a:ext cx="4968875" cy="372745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2F07C0-252F-4A11-AABA-286A94C7979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1380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19163" y="744538"/>
            <a:ext cx="4968875" cy="372745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2F07C0-252F-4A11-AABA-286A94C79799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13808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2F07C0-252F-4A11-AABA-286A94C79799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2309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19163" y="744538"/>
            <a:ext cx="4968875" cy="372745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2F07C0-252F-4A11-AABA-286A94C79799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13808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2F07C0-252F-4A11-AABA-286A94C79799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44135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19163" y="744538"/>
            <a:ext cx="4968875" cy="372745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2F07C0-252F-4A11-AABA-286A94C79799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13808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2F07C0-252F-4A11-AABA-286A94C79799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23098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2F07C0-252F-4A11-AABA-286A94C79799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23098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19163" y="744538"/>
            <a:ext cx="4968875" cy="372745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2F07C0-252F-4A11-AABA-286A94C79799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13808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19163" y="744538"/>
            <a:ext cx="4968875" cy="372745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2F07C0-252F-4A11-AABA-286A94C79799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1380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F010A-9DA7-4E09-AAC7-DE9BB032849B}" type="datetimeFigureOut">
              <a:rPr kumimoji="1" lang="ja-JP" altLang="en-US" smtClean="0"/>
              <a:t>2016/11/25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D388C-AB35-4337-82EF-876830DFC8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174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F010A-9DA7-4E09-AAC7-DE9BB032849B}" type="datetimeFigureOut">
              <a:rPr kumimoji="1" lang="ja-JP" altLang="en-US" smtClean="0"/>
              <a:t>2016/11/25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D388C-AB35-4337-82EF-876830DFC8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963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F010A-9DA7-4E09-AAC7-DE9BB032849B}" type="datetimeFigureOut">
              <a:rPr kumimoji="1" lang="ja-JP" altLang="en-US" smtClean="0"/>
              <a:t>2016/11/25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D388C-AB35-4337-82EF-876830DFC8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6959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F010A-9DA7-4E09-AAC7-DE9BB032849B}" type="datetimeFigureOut">
              <a:rPr kumimoji="1" lang="ja-JP" altLang="en-US" smtClean="0"/>
              <a:t>2016/11/25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D388C-AB35-4337-82EF-876830DFC8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8212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F010A-9DA7-4E09-AAC7-DE9BB032849B}" type="datetimeFigureOut">
              <a:rPr kumimoji="1" lang="ja-JP" altLang="en-US" smtClean="0"/>
              <a:t>2016/11/25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D388C-AB35-4337-82EF-876830DFC8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1906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F010A-9DA7-4E09-AAC7-DE9BB032849B}" type="datetimeFigureOut">
              <a:rPr kumimoji="1" lang="ja-JP" altLang="en-US" smtClean="0"/>
              <a:t>2016/11/25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D388C-AB35-4337-82EF-876830DFC8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0683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F010A-9DA7-4E09-AAC7-DE9BB032849B}" type="datetimeFigureOut">
              <a:rPr kumimoji="1" lang="ja-JP" altLang="en-US" smtClean="0"/>
              <a:t>2016/11/25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D388C-AB35-4337-82EF-876830DFC8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91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1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F010A-9DA7-4E09-AAC7-DE9BB032849B}" type="datetimeFigureOut">
              <a:rPr kumimoji="1" lang="ja-JP" altLang="en-US" smtClean="0"/>
              <a:t>2016/11/25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D388C-AB35-4337-82EF-876830DFC8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4601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F010A-9DA7-4E09-AAC7-DE9BB032849B}" type="datetimeFigureOut">
              <a:rPr kumimoji="1" lang="ja-JP" altLang="en-US" smtClean="0"/>
              <a:t>2016/11/25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D388C-AB35-4337-82EF-876830DFC8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2889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F010A-9DA7-4E09-AAC7-DE9BB032849B}" type="datetimeFigureOut">
              <a:rPr kumimoji="1" lang="ja-JP" altLang="en-US" smtClean="0"/>
              <a:t>2016/11/25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D388C-AB35-4337-82EF-876830DFC8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965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F010A-9DA7-4E09-AAC7-DE9BB032849B}" type="datetimeFigureOut">
              <a:rPr kumimoji="1" lang="ja-JP" altLang="en-US" smtClean="0"/>
              <a:t>2016/11/25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D388C-AB35-4337-82EF-876830DFC8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2371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>
  <p:cSld name="タイトル、2 つのコンテンツ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762000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685800" y="1066800"/>
            <a:ext cx="3810000" cy="25146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685800" y="3733800"/>
            <a:ext cx="3810000" cy="25146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half" idx="3"/>
          </p:nvPr>
        </p:nvSpPr>
        <p:spPr>
          <a:xfrm>
            <a:off x="4648200" y="1066800"/>
            <a:ext cx="3810000" cy="51816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0861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F010A-9DA7-4E09-AAC7-DE9BB032849B}" type="datetimeFigureOut">
              <a:rPr kumimoji="1" lang="ja-JP" altLang="en-US" smtClean="0"/>
              <a:t>2016/11/25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D388C-AB35-4337-82EF-876830DFC85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953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5" r:id="rId12"/>
  </p:sldLayoutIdLst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7.xml"/><Relationship Id="rId7" Type="http://schemas.openxmlformats.org/officeDocument/2006/relationships/image" Target="../media/image8.wmf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11.png"/><Relationship Id="rId4" Type="http://schemas.openxmlformats.org/officeDocument/2006/relationships/tags" Target="../tags/tag8.xml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tags" Target="../tags/tag13.xml"/><Relationship Id="rId7" Type="http://schemas.openxmlformats.org/officeDocument/2006/relationships/image" Target="../media/image18.pn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5.xml"/><Relationship Id="rId10" Type="http://schemas.openxmlformats.org/officeDocument/2006/relationships/image" Target="../media/image21.png"/><Relationship Id="rId4" Type="http://schemas.openxmlformats.org/officeDocument/2006/relationships/tags" Target="../tags/tag14.xml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24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tags" Target="../tags/tag20.xml"/><Relationship Id="rId21" Type="http://schemas.openxmlformats.org/officeDocument/2006/relationships/image" Target="../media/image33.png"/><Relationship Id="rId7" Type="http://schemas.openxmlformats.org/officeDocument/2006/relationships/tags" Target="../tags/tag24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29.png"/><Relationship Id="rId2" Type="http://schemas.openxmlformats.org/officeDocument/2006/relationships/tags" Target="../tags/tag19.xml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11" Type="http://schemas.openxmlformats.org/officeDocument/2006/relationships/tags" Target="../tags/tag28.xml"/><Relationship Id="rId5" Type="http://schemas.openxmlformats.org/officeDocument/2006/relationships/tags" Target="../tags/tag22.xml"/><Relationship Id="rId15" Type="http://schemas.openxmlformats.org/officeDocument/2006/relationships/image" Target="../media/image27.png"/><Relationship Id="rId10" Type="http://schemas.openxmlformats.org/officeDocument/2006/relationships/tags" Target="../tags/tag27.xml"/><Relationship Id="rId19" Type="http://schemas.openxmlformats.org/officeDocument/2006/relationships/image" Target="../media/image31.png"/><Relationship Id="rId4" Type="http://schemas.openxmlformats.org/officeDocument/2006/relationships/tags" Target="../tags/tag21.xml"/><Relationship Id="rId9" Type="http://schemas.openxmlformats.org/officeDocument/2006/relationships/tags" Target="../tags/tag26.xml"/><Relationship Id="rId14" Type="http://schemas.openxmlformats.org/officeDocument/2006/relationships/image" Target="../media/image26.png"/><Relationship Id="rId22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3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Relationship Id="rId6" Type="http://schemas.openxmlformats.org/officeDocument/2006/relationships/image" Target="../media/image37.wmf"/><Relationship Id="rId5" Type="http://schemas.openxmlformats.org/officeDocument/2006/relationships/image" Target="../media/image36.jpeg"/><Relationship Id="rId10" Type="http://schemas.openxmlformats.org/officeDocument/2006/relationships/image" Target="../media/image16.wmf"/><Relationship Id="rId4" Type="http://schemas.openxmlformats.org/officeDocument/2006/relationships/image" Target="../media/image35.png"/><Relationship Id="rId9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3.pn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2.xml"/><Relationship Id="rId5" Type="http://schemas.openxmlformats.org/officeDocument/2006/relationships/image" Target="../media/image47.wmf"/><Relationship Id="rId4" Type="http://schemas.openxmlformats.org/officeDocument/2006/relationships/image" Target="../media/image46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8.png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37.wmf"/><Relationship Id="rId5" Type="http://schemas.openxmlformats.org/officeDocument/2006/relationships/image" Target="../media/image48.png"/><Relationship Id="rId4" Type="http://schemas.openxmlformats.org/officeDocument/2006/relationships/notesSlide" Target="../notesSlides/notesSlide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pd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5.xml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57.pn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8.xml"/><Relationship Id="rId5" Type="http://schemas.openxmlformats.org/officeDocument/2006/relationships/image" Target="../media/image62.png"/><Relationship Id="rId4" Type="http://schemas.openxmlformats.org/officeDocument/2006/relationships/image" Target="../media/image61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3.png"/><Relationship Id="rId7" Type="http://schemas.openxmlformats.org/officeDocument/2006/relationships/image" Target="../media/image6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9.xml"/><Relationship Id="rId6" Type="http://schemas.openxmlformats.org/officeDocument/2006/relationships/image" Target="../media/image36.jpeg"/><Relationship Id="rId5" Type="http://schemas.openxmlformats.org/officeDocument/2006/relationships/image" Target="../media/image65.png"/><Relationship Id="rId4" Type="http://schemas.openxmlformats.org/officeDocument/2006/relationships/image" Target="../media/image64.wmf"/><Relationship Id="rId9" Type="http://schemas.openxmlformats.org/officeDocument/2006/relationships/image" Target="../media/image6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8.png"/><Relationship Id="rId4" Type="http://schemas.openxmlformats.org/officeDocument/2006/relationships/image" Target="../media/image7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1.xml"/><Relationship Id="rId4" Type="http://schemas.openxmlformats.org/officeDocument/2006/relationships/image" Target="../media/image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1520" y="3429000"/>
            <a:ext cx="8640960" cy="252028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ja-JP" sz="2800" b="1" dirty="0" smtClean="0">
                <a:solidFill>
                  <a:schemeClr val="tx1"/>
                </a:solidFill>
                <a:latin typeface="+mj-lt"/>
                <a:ea typeface="ＭＳ Ｐゴシック" charset="-128"/>
                <a:cs typeface="Arial" pitchFamily="34" charset="0"/>
              </a:rPr>
              <a:t>Hiroyuki Kamano</a:t>
            </a:r>
          </a:p>
          <a:p>
            <a:pPr eaLnBrk="1" hangingPunct="1"/>
            <a:r>
              <a:rPr lang="en-US" altLang="ja-JP" sz="2800" b="1" dirty="0" smtClean="0">
                <a:solidFill>
                  <a:schemeClr val="tx1"/>
                </a:solidFill>
                <a:latin typeface="+mj-lt"/>
                <a:ea typeface="ＭＳ Ｐゴシック" charset="-128"/>
                <a:cs typeface="Arial" pitchFamily="34" charset="0"/>
              </a:rPr>
              <a:t>(KEK)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3068960"/>
          </a:xfrm>
        </p:spPr>
        <p:txBody>
          <a:bodyPr>
            <a:noAutofit/>
          </a:bodyPr>
          <a:lstStyle/>
          <a:p>
            <a:pPr>
              <a:lnSpc>
                <a:spcPct val="125000"/>
              </a:lnSpc>
            </a:pPr>
            <a:r>
              <a:rPr lang="en-US" altLang="ja-JP" sz="3200" b="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Dynamical coupled-channels approach to meson-production reactions </a:t>
            </a:r>
            <a:br>
              <a:rPr lang="en-US" altLang="ja-JP" sz="3200" b="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</a:br>
            <a:r>
              <a:rPr lang="en-US" altLang="ja-JP" sz="3200" b="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in the nucleon resonance region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0" y="6165304"/>
            <a:ext cx="9144000" cy="648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9984" tIns="46791" rIns="89984" bIns="46791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r>
              <a:rPr lang="en-US" altLang="ja-JP" sz="1800" dirty="0" smtClean="0">
                <a:solidFill>
                  <a:srgbClr val="FF3300"/>
                </a:solidFill>
              </a:rPr>
              <a:t>2016 2nd </a:t>
            </a:r>
            <a:r>
              <a:rPr lang="en-US" altLang="ja-JP" sz="1800" dirty="0" err="1" smtClean="0">
                <a:solidFill>
                  <a:srgbClr val="FF3300"/>
                </a:solidFill>
              </a:rPr>
              <a:t>HaPhy</a:t>
            </a:r>
            <a:r>
              <a:rPr lang="en-US" altLang="ja-JP" sz="1800" dirty="0" smtClean="0">
                <a:solidFill>
                  <a:srgbClr val="FF3300"/>
                </a:solidFill>
              </a:rPr>
              <a:t> meeting “Hadron productions: Theory and Experiment”</a:t>
            </a:r>
          </a:p>
          <a:p>
            <a:pPr algn="r"/>
            <a:r>
              <a:rPr lang="en-US" altLang="ja-JP" sz="1800" dirty="0" smtClean="0">
                <a:solidFill>
                  <a:srgbClr val="FF3300"/>
                </a:solidFill>
              </a:rPr>
              <a:t>APCTP, Pohang, Korea, November 25-26, 2016</a:t>
            </a:r>
            <a:endParaRPr lang="en-US" altLang="ja-JP" sz="1800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19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88490" y="836711"/>
            <a:ext cx="8948006" cy="583264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sp>
        <p:nvSpPr>
          <p:cNvPr id="425992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6712"/>
          </a:xfrm>
        </p:spPr>
        <p:txBody>
          <a:bodyPr>
            <a:noAutofit/>
          </a:bodyPr>
          <a:lstStyle/>
          <a:p>
            <a:r>
              <a:rPr lang="en-US" altLang="ja-JP" sz="3600" b="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Outline</a:t>
            </a:r>
            <a:endParaRPr lang="en-US" altLang="ja-JP" sz="3600" b="0" dirty="0">
              <a:solidFill>
                <a:srgbClr val="0000FF"/>
              </a:solidFill>
              <a:latin typeface="Arial Black" pitchFamily="34" charset="0"/>
              <a:ea typeface="ＭＳ Ｐゴシック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29963" y="1412776"/>
            <a:ext cx="8720657" cy="4524315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3200" b="1" dirty="0" smtClean="0">
                <a:solidFill>
                  <a:srgbClr val="FF0000"/>
                </a:solidFill>
              </a:rPr>
              <a:t>PART I:</a:t>
            </a:r>
            <a:r>
              <a:rPr lang="en-US" altLang="ja-JP" sz="3200" b="1" dirty="0" smtClean="0">
                <a:solidFill>
                  <a:schemeClr val="tx1"/>
                </a:solidFill>
              </a:rPr>
              <a:t> </a:t>
            </a:r>
          </a:p>
          <a:p>
            <a:r>
              <a:rPr lang="en-US" altLang="ja-JP" sz="3200" b="1" dirty="0" smtClean="0">
                <a:solidFill>
                  <a:schemeClr val="tx1"/>
                </a:solidFill>
              </a:rPr>
              <a:t>Background &amp; motivation for spectroscopic</a:t>
            </a:r>
          </a:p>
          <a:p>
            <a:r>
              <a:rPr lang="en-US" altLang="ja-JP" sz="3200" b="1" dirty="0" smtClean="0">
                <a:solidFill>
                  <a:schemeClr val="tx1"/>
                </a:solidFill>
              </a:rPr>
              <a:t>study</a:t>
            </a:r>
            <a:r>
              <a:rPr lang="en-US" altLang="ja-JP" sz="3200" b="1" dirty="0">
                <a:solidFill>
                  <a:schemeClr val="tx1"/>
                </a:solidFill>
              </a:rPr>
              <a:t> </a:t>
            </a:r>
            <a:r>
              <a:rPr lang="en-US" altLang="ja-JP" sz="3200" b="1" dirty="0" smtClean="0">
                <a:solidFill>
                  <a:schemeClr val="tx1"/>
                </a:solidFill>
              </a:rPr>
              <a:t>of N* &amp; Δ* baryon resonances</a:t>
            </a:r>
          </a:p>
          <a:p>
            <a:endParaRPr lang="en-US" altLang="ja-JP" sz="3200" b="1" dirty="0">
              <a:solidFill>
                <a:schemeClr val="tx1"/>
              </a:solidFill>
            </a:endParaRPr>
          </a:p>
          <a:p>
            <a:endParaRPr lang="en-US" altLang="ja-JP" sz="3200" b="1" dirty="0" smtClean="0">
              <a:solidFill>
                <a:schemeClr val="tx1"/>
              </a:solidFill>
            </a:endParaRPr>
          </a:p>
          <a:p>
            <a:endParaRPr lang="en-US" altLang="ja-JP" sz="3200" b="1" dirty="0">
              <a:solidFill>
                <a:schemeClr val="tx1"/>
              </a:solidFill>
            </a:endParaRPr>
          </a:p>
          <a:p>
            <a:r>
              <a:rPr kumimoji="1" lang="en-US" altLang="ja-JP" sz="3200" b="1" dirty="0" smtClean="0">
                <a:solidFill>
                  <a:srgbClr val="FF0000"/>
                </a:solidFill>
              </a:rPr>
              <a:t>PART II: </a:t>
            </a:r>
          </a:p>
          <a:p>
            <a:r>
              <a:rPr lang="en-US" altLang="ja-JP" sz="3200" b="1" dirty="0" smtClean="0">
                <a:solidFill>
                  <a:schemeClr val="tx1"/>
                </a:solidFill>
              </a:rPr>
              <a:t>Recent results from ANL-Osaka Dynamical </a:t>
            </a:r>
          </a:p>
          <a:p>
            <a:r>
              <a:rPr lang="en-US" altLang="ja-JP" sz="3200" b="1" dirty="0" smtClean="0">
                <a:solidFill>
                  <a:schemeClr val="tx1"/>
                </a:solidFill>
              </a:rPr>
              <a:t>Coupled-Channels (DCC) analysis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2194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/>
          <p:cNvSpPr txBox="1"/>
          <p:nvPr/>
        </p:nvSpPr>
        <p:spPr>
          <a:xfrm>
            <a:off x="242636" y="2404045"/>
            <a:ext cx="8749062" cy="1815882"/>
          </a:xfrm>
          <a:prstGeom prst="rect">
            <a:avLst/>
          </a:prstGeom>
          <a:solidFill>
            <a:schemeClr val="bg1"/>
          </a:solidFill>
          <a:ln w="50800">
            <a:solidFill>
              <a:srgbClr val="0000C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endParaRPr lang="en-US" altLang="ja-JP" sz="1400" dirty="0" smtClean="0">
              <a:solidFill>
                <a:srgbClr val="FF0000"/>
              </a:solidFill>
              <a:latin typeface="+mj-lt"/>
            </a:endParaRPr>
          </a:p>
          <a:p>
            <a:pPr algn="ctr"/>
            <a:r>
              <a:rPr lang="en-US" altLang="ja-JP" sz="2800" dirty="0" smtClean="0">
                <a:solidFill>
                  <a:srgbClr val="FF0000"/>
                </a:solidFill>
                <a:latin typeface="+mj-lt"/>
              </a:rPr>
              <a:t>PART I</a:t>
            </a:r>
          </a:p>
          <a:p>
            <a:pPr algn="ctr"/>
            <a:r>
              <a:rPr lang="en-US" altLang="ja-JP" sz="2800" dirty="0">
                <a:solidFill>
                  <a:schemeClr val="tx1"/>
                </a:solidFill>
                <a:latin typeface="+mj-lt"/>
              </a:rPr>
              <a:t>Background &amp;</a:t>
            </a:r>
            <a:r>
              <a:rPr lang="en-US" altLang="ja-JP" sz="28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ja-JP" sz="2800" dirty="0">
                <a:solidFill>
                  <a:schemeClr val="tx1"/>
                </a:solidFill>
                <a:latin typeface="+mj-lt"/>
              </a:rPr>
              <a:t>motivation for spectroscopic</a:t>
            </a:r>
          </a:p>
          <a:p>
            <a:pPr algn="ctr"/>
            <a:r>
              <a:rPr lang="en-US" altLang="ja-JP" sz="2800" dirty="0">
                <a:solidFill>
                  <a:schemeClr val="tx1"/>
                </a:solidFill>
                <a:latin typeface="+mj-lt"/>
              </a:rPr>
              <a:t>study of </a:t>
            </a:r>
            <a:r>
              <a:rPr lang="en-US" altLang="ja-JP" sz="2800" dirty="0" smtClean="0">
                <a:solidFill>
                  <a:schemeClr val="tx1"/>
                </a:solidFill>
                <a:latin typeface="+mj-lt"/>
              </a:rPr>
              <a:t>N* &amp; Δ* baryon resonances</a:t>
            </a:r>
          </a:p>
          <a:p>
            <a:pPr algn="ctr"/>
            <a:endParaRPr lang="en-US" altLang="ja-JP" sz="1400" dirty="0">
              <a:solidFill>
                <a:schemeClr val="tx1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192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88490" y="836711"/>
            <a:ext cx="8948006" cy="583264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6712"/>
          </a:xfrm>
        </p:spPr>
        <p:txBody>
          <a:bodyPr>
            <a:noAutofit/>
          </a:bodyPr>
          <a:lstStyle/>
          <a:p>
            <a:r>
              <a:rPr lang="en-US" altLang="ja-JP" sz="3200" b="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Introduction: </a:t>
            </a:r>
            <a:r>
              <a:rPr lang="en-US" altLang="ja-JP" sz="3200" dirty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N* &amp; Δ* spectroscopy</a:t>
            </a:r>
            <a:endParaRPr lang="en-US" altLang="ja-JP" sz="3200" b="0" dirty="0">
              <a:solidFill>
                <a:srgbClr val="0000FF"/>
              </a:solidFill>
              <a:latin typeface="Arial Black" pitchFamily="34" charset="0"/>
              <a:ea typeface="ＭＳ Ｐゴシック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358537"/>
            <a:ext cx="5381462" cy="1466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472" y="2824996"/>
            <a:ext cx="5021742" cy="3798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120892" y="893916"/>
            <a:ext cx="41618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solidFill>
                  <a:srgbClr val="FF0000"/>
                </a:solidFill>
              </a:rPr>
              <a:t>Discovery of the Δ baryon (1952)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079206" y="5013176"/>
            <a:ext cx="12779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 smtClean="0">
                <a:solidFill>
                  <a:srgbClr val="0000FF"/>
                </a:solidFill>
              </a:rPr>
              <a:t>π</a:t>
            </a:r>
            <a:r>
              <a:rPr lang="en-US" altLang="ja-JP" sz="2000" b="1" baseline="30000" dirty="0" smtClean="0">
                <a:solidFill>
                  <a:srgbClr val="0000FF"/>
                </a:solidFill>
              </a:rPr>
              <a:t>-</a:t>
            </a:r>
            <a:r>
              <a:rPr lang="en-US" altLang="ja-JP" sz="2000" b="1" dirty="0" smtClean="0">
                <a:solidFill>
                  <a:srgbClr val="0000FF"/>
                </a:solidFill>
              </a:rPr>
              <a:t> p </a:t>
            </a:r>
            <a:r>
              <a:rPr lang="en-US" altLang="ja-JP" sz="20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total</a:t>
            </a:r>
            <a:endParaRPr lang="ja-JP" altLang="en-US" sz="2000" b="1" dirty="0">
              <a:solidFill>
                <a:srgbClr val="0000FF"/>
              </a:solidFill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3226769" y="3352924"/>
            <a:ext cx="13195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 smtClean="0">
                <a:solidFill>
                  <a:srgbClr val="0000FF"/>
                </a:solidFill>
              </a:rPr>
              <a:t>π</a:t>
            </a:r>
            <a:r>
              <a:rPr lang="en-US" altLang="ja-JP" sz="2000" b="1" baseline="30000" dirty="0" smtClean="0">
                <a:solidFill>
                  <a:srgbClr val="0000FF"/>
                </a:solidFill>
              </a:rPr>
              <a:t>+</a:t>
            </a:r>
            <a:r>
              <a:rPr lang="en-US" altLang="ja-JP" sz="2000" b="1" dirty="0" smtClean="0">
                <a:solidFill>
                  <a:srgbClr val="0000FF"/>
                </a:solidFill>
              </a:rPr>
              <a:t> p total</a:t>
            </a:r>
            <a:endParaRPr lang="ja-JP" altLang="en-US" sz="2000" b="1" dirty="0">
              <a:solidFill>
                <a:srgbClr val="0000FF"/>
              </a:solidFill>
            </a:endParaRPr>
          </a:p>
        </p:txBody>
      </p:sp>
      <p:cxnSp>
        <p:nvCxnSpPr>
          <p:cNvPr id="14" name="直線矢印コネクタ 13"/>
          <p:cNvCxnSpPr/>
          <p:nvPr/>
        </p:nvCxnSpPr>
        <p:spPr>
          <a:xfrm>
            <a:off x="4171195" y="3753034"/>
            <a:ext cx="375166" cy="324038"/>
          </a:xfrm>
          <a:prstGeom prst="straightConnector1">
            <a:avLst/>
          </a:prstGeom>
          <a:ln w="28575"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矢印コネクタ 44"/>
          <p:cNvCxnSpPr/>
          <p:nvPr/>
        </p:nvCxnSpPr>
        <p:spPr>
          <a:xfrm flipH="1" flipV="1">
            <a:off x="5539348" y="4797153"/>
            <a:ext cx="143909" cy="278488"/>
          </a:xfrm>
          <a:prstGeom prst="straightConnector1">
            <a:avLst/>
          </a:prstGeom>
          <a:ln w="28575"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グループ化 6"/>
          <p:cNvGrpSpPr/>
          <p:nvPr/>
        </p:nvGrpSpPr>
        <p:grpSpPr>
          <a:xfrm>
            <a:off x="6588224" y="2873633"/>
            <a:ext cx="2241843" cy="1062117"/>
            <a:chOff x="6228184" y="3352924"/>
            <a:chExt cx="2241843" cy="1062117"/>
          </a:xfrm>
        </p:grpSpPr>
        <p:sp>
          <p:nvSpPr>
            <p:cNvPr id="6" name="角丸四角形 5"/>
            <p:cNvSpPr/>
            <p:nvPr/>
          </p:nvSpPr>
          <p:spPr>
            <a:xfrm>
              <a:off x="6228184" y="3352924"/>
              <a:ext cx="2241843" cy="1062117"/>
            </a:xfrm>
            <a:prstGeom prst="roundRect">
              <a:avLst/>
            </a:prstGeom>
            <a:solidFill>
              <a:schemeClr val="bg1"/>
            </a:solidFill>
            <a:ln w="31750">
              <a:solidFill>
                <a:srgbClr val="FF66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 smtClean="0"/>
            </a:p>
          </p:txBody>
        </p:sp>
        <p:sp>
          <p:nvSpPr>
            <p:cNvPr id="3" name="テキスト ボックス 2"/>
            <p:cNvSpPr txBox="1"/>
            <p:nvPr/>
          </p:nvSpPr>
          <p:spPr>
            <a:xfrm>
              <a:off x="6275195" y="3489182"/>
              <a:ext cx="219483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b="1" dirty="0" smtClean="0"/>
                <a:t>Behavior </a:t>
              </a:r>
              <a:r>
                <a:rPr lang="en-US" altLang="ja-JP" sz="1200" b="1" dirty="0" smtClean="0"/>
                <a:t>of </a:t>
              </a:r>
              <a:r>
                <a:rPr kumimoji="1" lang="en-US" altLang="ja-JP" sz="1200" b="1" dirty="0" smtClean="0"/>
                <a:t>the </a:t>
              </a:r>
              <a:r>
                <a:rPr lang="en-US" altLang="ja-JP" sz="1200" b="1" dirty="0" smtClean="0"/>
                <a:t>π</a:t>
              </a:r>
              <a:r>
                <a:rPr lang="en-US" altLang="ja-JP" sz="1200" b="1" baseline="30000" dirty="0" smtClean="0"/>
                <a:t>+</a:t>
              </a:r>
              <a:r>
                <a:rPr lang="en-US" altLang="ja-JP" sz="1200" b="1" dirty="0" smtClean="0"/>
                <a:t> p &amp; π</a:t>
              </a:r>
              <a:r>
                <a:rPr lang="en-US" altLang="ja-JP" sz="1200" b="1" baseline="30000" dirty="0" smtClean="0"/>
                <a:t>-</a:t>
              </a:r>
              <a:r>
                <a:rPr lang="en-US" altLang="ja-JP" sz="1200" b="1" dirty="0" smtClean="0"/>
                <a:t> p </a:t>
              </a:r>
            </a:p>
            <a:p>
              <a:r>
                <a:rPr kumimoji="1" lang="en-US" altLang="ja-JP" sz="1200" b="1" dirty="0" smtClean="0"/>
                <a:t>cross sections implies </a:t>
              </a:r>
            </a:p>
            <a:p>
              <a:r>
                <a:rPr lang="en-US" altLang="ja-JP" sz="1200" b="1" dirty="0" smtClean="0"/>
                <a:t>the</a:t>
              </a:r>
              <a:r>
                <a:rPr kumimoji="1" lang="en-US" altLang="ja-JP" sz="1200" b="1" dirty="0" smtClean="0"/>
                <a:t> existence of </a:t>
              </a:r>
              <a:r>
                <a:rPr kumimoji="1" lang="en-US" altLang="ja-JP" sz="1200" b="1" dirty="0" smtClean="0">
                  <a:solidFill>
                    <a:srgbClr val="0000FF"/>
                  </a:solidFill>
                </a:rPr>
                <a:t>a new </a:t>
              </a:r>
            </a:p>
            <a:p>
              <a:r>
                <a:rPr kumimoji="1" lang="en-US" altLang="ja-JP" sz="1200" b="1" dirty="0" smtClean="0">
                  <a:solidFill>
                    <a:srgbClr val="0000FF"/>
                  </a:solidFill>
                </a:rPr>
                <a:t>baryon with isospin 3/2</a:t>
              </a:r>
              <a:r>
                <a:rPr lang="ja-JP" altLang="en-US" sz="1200" b="1" dirty="0">
                  <a:solidFill>
                    <a:srgbClr val="0000FF"/>
                  </a:solidFill>
                </a:rPr>
                <a:t> </a:t>
              </a:r>
              <a:r>
                <a:rPr lang="en-US" altLang="ja-JP" sz="1200" b="1" dirty="0" smtClean="0">
                  <a:solidFill>
                    <a:srgbClr val="0000FF"/>
                  </a:solidFill>
                </a:rPr>
                <a:t>!!</a:t>
              </a:r>
              <a:endParaRPr kumimoji="1" lang="en-US" altLang="ja-JP" sz="1200" b="1" dirty="0" smtClean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614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88490" y="836711"/>
            <a:ext cx="8948006" cy="583264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6712"/>
          </a:xfrm>
        </p:spPr>
        <p:txBody>
          <a:bodyPr>
            <a:noAutofit/>
          </a:bodyPr>
          <a:lstStyle/>
          <a:p>
            <a:r>
              <a:rPr lang="en-US" altLang="ja-JP" sz="3200" b="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Introduction: N* &amp; Δ* spectroscopy</a:t>
            </a:r>
            <a:endParaRPr lang="en-US" altLang="ja-JP" sz="3200" b="0" dirty="0">
              <a:solidFill>
                <a:srgbClr val="0000FF"/>
              </a:solidFill>
              <a:latin typeface="Arial Black" pitchFamily="34" charset="0"/>
              <a:ea typeface="ＭＳ Ｐゴシック" charset="-128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78387"/>
            <a:ext cx="1296000" cy="5274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178386"/>
            <a:ext cx="1296000" cy="4158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テキスト ボックス 16"/>
          <p:cNvSpPr txBox="1"/>
          <p:nvPr/>
        </p:nvSpPr>
        <p:spPr>
          <a:xfrm>
            <a:off x="1763688" y="5614829"/>
            <a:ext cx="16321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PDG(2016):</a:t>
            </a:r>
            <a:endParaRPr kumimoji="1" lang="en-US" altLang="ja-JP" sz="14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ja-JP" sz="1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http://pdg.lbl.gov</a:t>
            </a:r>
            <a:endParaRPr kumimoji="1" lang="en-US" altLang="ja-JP" sz="14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グループ化 2"/>
          <p:cNvGrpSpPr/>
          <p:nvPr/>
        </p:nvGrpSpPr>
        <p:grpSpPr>
          <a:xfrm>
            <a:off x="3892061" y="2852936"/>
            <a:ext cx="4844573" cy="3634750"/>
            <a:chOff x="3892061" y="2962602"/>
            <a:chExt cx="4844573" cy="3634750"/>
          </a:xfrm>
        </p:grpSpPr>
        <p:sp>
          <p:nvSpPr>
            <p:cNvPr id="25" name="Text Box 11"/>
            <p:cNvSpPr txBox="1">
              <a:spLocks noChangeArrowheads="1"/>
            </p:cNvSpPr>
            <p:nvPr/>
          </p:nvSpPr>
          <p:spPr bwMode="auto">
            <a:xfrm>
              <a:off x="3892061" y="2962602"/>
              <a:ext cx="4844573" cy="648512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dirty="0" smtClean="0">
                  <a:solidFill>
                    <a:srgbClr val="FF66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j-lt"/>
                </a:rPr>
                <a:t>N* &amp; Δ* spectroscopy remains as</a:t>
              </a:r>
            </a:p>
            <a:p>
              <a:r>
                <a:rPr lang="en-US" altLang="ja-JP" dirty="0" smtClean="0">
                  <a:solidFill>
                    <a:srgbClr val="FF66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j-lt"/>
                </a:rPr>
                <a:t>central issue in the hadron physics !!</a:t>
              </a:r>
            </a:p>
          </p:txBody>
        </p:sp>
        <p:sp>
          <p:nvSpPr>
            <p:cNvPr id="26" name="Text Box 10"/>
            <p:cNvSpPr txBox="1">
              <a:spLocks noChangeArrowheads="1"/>
            </p:cNvSpPr>
            <p:nvPr/>
          </p:nvSpPr>
          <p:spPr bwMode="auto">
            <a:xfrm>
              <a:off x="4128445" y="3734756"/>
              <a:ext cx="4186059" cy="1473353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marL="285750" indent="-285750">
                <a:lnSpc>
                  <a:spcPct val="140000"/>
                </a:lnSpc>
                <a:buClr>
                  <a:srgbClr val="0000FF"/>
                </a:buClr>
                <a:buFont typeface="Wingdings" panose="05000000000000000000" pitchFamily="2" charset="2"/>
                <a:buChar char="Ø"/>
              </a:pPr>
              <a:r>
                <a:rPr lang="en-US" altLang="ja-JP" sz="1600" b="1" dirty="0">
                  <a:solidFill>
                    <a:srgbClr val="CC0000"/>
                  </a:solidFill>
                </a:rPr>
                <a:t>M</a:t>
              </a:r>
              <a:r>
                <a:rPr lang="en-US" altLang="ja-JP" sz="1600" b="1" dirty="0" smtClean="0">
                  <a:solidFill>
                    <a:srgbClr val="CC0000"/>
                  </a:solidFill>
                </a:rPr>
                <a:t>ass, width, spin, parity …?</a:t>
              </a:r>
            </a:p>
            <a:p>
              <a:pPr marL="285750" indent="-285750">
                <a:lnSpc>
                  <a:spcPct val="140000"/>
                </a:lnSpc>
                <a:buClr>
                  <a:srgbClr val="0000FF"/>
                </a:buClr>
                <a:buFont typeface="Wingdings" panose="05000000000000000000" pitchFamily="2" charset="2"/>
                <a:buChar char="Ø"/>
              </a:pPr>
              <a:r>
                <a:rPr lang="en-US" altLang="ja-JP" sz="1600" b="1" dirty="0" smtClean="0">
                  <a:solidFill>
                    <a:srgbClr val="CC0000"/>
                  </a:solidFill>
                </a:rPr>
                <a:t>quark-gluon structure</a:t>
              </a:r>
              <a:r>
                <a:rPr lang="ja-JP" altLang="en-US" sz="1600" b="1" dirty="0" smtClean="0">
                  <a:solidFill>
                    <a:srgbClr val="CC0000"/>
                  </a:solidFill>
                </a:rPr>
                <a:t> </a:t>
              </a:r>
              <a:r>
                <a:rPr lang="en-US" altLang="ja-JP" sz="1600" b="1" dirty="0" smtClean="0">
                  <a:solidFill>
                    <a:srgbClr val="CC0000"/>
                  </a:solidFill>
                </a:rPr>
                <a:t>(form factors)?</a:t>
              </a:r>
            </a:p>
            <a:p>
              <a:pPr marL="285750" indent="-285750">
                <a:lnSpc>
                  <a:spcPct val="140000"/>
                </a:lnSpc>
                <a:buClr>
                  <a:srgbClr val="0000FF"/>
                </a:buClr>
                <a:buFont typeface="Wingdings" panose="05000000000000000000" pitchFamily="2" charset="2"/>
                <a:buChar char="Ø"/>
              </a:pPr>
              <a:r>
                <a:rPr lang="en-US" altLang="ja-JP" sz="1600" b="1" dirty="0" smtClean="0">
                  <a:solidFill>
                    <a:srgbClr val="CC0000"/>
                  </a:solidFill>
                </a:rPr>
                <a:t>How produced in reaction processes?</a:t>
              </a:r>
            </a:p>
            <a:p>
              <a:pPr>
                <a:lnSpc>
                  <a:spcPct val="140000"/>
                </a:lnSpc>
                <a:buClr>
                  <a:srgbClr val="0000FF"/>
                </a:buClr>
              </a:pPr>
              <a:r>
                <a:rPr lang="en-US" altLang="ja-JP" sz="1600" b="1" dirty="0">
                  <a:solidFill>
                    <a:srgbClr val="CC0000"/>
                  </a:solidFill>
                </a:rPr>
                <a:t> </a:t>
              </a:r>
              <a:r>
                <a:rPr lang="en-US" altLang="ja-JP" sz="1600" b="1" dirty="0" smtClean="0">
                  <a:solidFill>
                    <a:srgbClr val="CC0000"/>
                  </a:solidFill>
                </a:rPr>
                <a:t>    ...</a:t>
              </a:r>
              <a:endParaRPr lang="ja-JP" altLang="en-US" sz="1600" b="1" dirty="0">
                <a:solidFill>
                  <a:srgbClr val="CC0000"/>
                </a:solidFill>
              </a:endParaRPr>
            </a:p>
          </p:txBody>
        </p:sp>
        <p:grpSp>
          <p:nvGrpSpPr>
            <p:cNvPr id="27" name="グループ化 26"/>
            <p:cNvGrpSpPr/>
            <p:nvPr/>
          </p:nvGrpSpPr>
          <p:grpSpPr>
            <a:xfrm>
              <a:off x="4123936" y="5151255"/>
              <a:ext cx="4612698" cy="1446097"/>
              <a:chOff x="4423802" y="5229209"/>
              <a:chExt cx="4612698" cy="1446097"/>
            </a:xfrm>
          </p:grpSpPr>
          <p:grpSp>
            <p:nvGrpSpPr>
              <p:cNvPr id="28" name="Group 23"/>
              <p:cNvGrpSpPr>
                <a:grpSpLocks/>
              </p:cNvGrpSpPr>
              <p:nvPr/>
            </p:nvGrpSpPr>
            <p:grpSpPr bwMode="auto">
              <a:xfrm>
                <a:off x="7083874" y="5229209"/>
                <a:ext cx="1952626" cy="1098552"/>
                <a:chOff x="3901" y="3119"/>
                <a:chExt cx="1230" cy="692"/>
              </a:xfrm>
            </p:grpSpPr>
            <p:sp>
              <p:nvSpPr>
                <p:cNvPr id="46" name="Oval 24"/>
                <p:cNvSpPr>
                  <a:spLocks noChangeArrowheads="1"/>
                </p:cNvSpPr>
                <p:nvPr/>
              </p:nvSpPr>
              <p:spPr bwMode="auto">
                <a:xfrm>
                  <a:off x="4493" y="3298"/>
                  <a:ext cx="237" cy="25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DDDDD"/>
                    </a:gs>
                    <a:gs pos="100000">
                      <a:srgbClr val="717171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47" name="Oval 25"/>
                <p:cNvSpPr>
                  <a:spLocks noChangeArrowheads="1"/>
                </p:cNvSpPr>
                <p:nvPr/>
              </p:nvSpPr>
              <p:spPr bwMode="auto">
                <a:xfrm>
                  <a:off x="4176" y="3434"/>
                  <a:ext cx="203" cy="22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DDDDD"/>
                    </a:gs>
                    <a:gs pos="100000">
                      <a:srgbClr val="717171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48" name="Oval 26"/>
                <p:cNvSpPr>
                  <a:spLocks noChangeArrowheads="1"/>
                </p:cNvSpPr>
                <p:nvPr/>
              </p:nvSpPr>
              <p:spPr bwMode="auto">
                <a:xfrm>
                  <a:off x="4532" y="3354"/>
                  <a:ext cx="49" cy="5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49" name="Oval 27"/>
                <p:cNvSpPr>
                  <a:spLocks noChangeArrowheads="1"/>
                </p:cNvSpPr>
                <p:nvPr/>
              </p:nvSpPr>
              <p:spPr bwMode="auto">
                <a:xfrm>
                  <a:off x="4649" y="3366"/>
                  <a:ext cx="48" cy="55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50" name="Oval 28"/>
                <p:cNvSpPr>
                  <a:spLocks noChangeArrowheads="1"/>
                </p:cNvSpPr>
                <p:nvPr/>
              </p:nvSpPr>
              <p:spPr bwMode="auto">
                <a:xfrm>
                  <a:off x="4571" y="3452"/>
                  <a:ext cx="51" cy="5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51" name="Oval 29"/>
                <p:cNvSpPr>
                  <a:spLocks noChangeArrowheads="1"/>
                </p:cNvSpPr>
                <p:nvPr/>
              </p:nvSpPr>
              <p:spPr bwMode="auto">
                <a:xfrm>
                  <a:off x="4225" y="3484"/>
                  <a:ext cx="49" cy="55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52" name="Oval 30"/>
                <p:cNvSpPr>
                  <a:spLocks noChangeArrowheads="1"/>
                </p:cNvSpPr>
                <p:nvPr/>
              </p:nvSpPr>
              <p:spPr bwMode="auto">
                <a:xfrm>
                  <a:off x="4288" y="3557"/>
                  <a:ext cx="51" cy="56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53" name="Oval 31"/>
                <p:cNvSpPr>
                  <a:spLocks noChangeArrowheads="1"/>
                </p:cNvSpPr>
                <p:nvPr/>
              </p:nvSpPr>
              <p:spPr bwMode="auto">
                <a:xfrm rot="20700000">
                  <a:off x="4047" y="3250"/>
                  <a:ext cx="794" cy="444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99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/>
                <a:p>
                  <a:endParaRPr lang="ja-JP" altLang="en-US"/>
                </a:p>
              </p:txBody>
            </p:sp>
            <p:sp>
              <p:nvSpPr>
                <p:cNvPr id="54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3901" y="3616"/>
                  <a:ext cx="478" cy="19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pPr eaLnBrk="1" hangingPunct="1">
                    <a:defRPr/>
                  </a:pPr>
                  <a:r>
                    <a:rPr kumimoji="1" lang="en-US" altLang="ja-JP" sz="1400" b="1" dirty="0">
                      <a:solidFill>
                        <a:srgbClr val="0099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ea typeface="HGS創英角ﾎﾟｯﾌﾟ体" pitchFamily="50" charset="-128"/>
                    </a:rPr>
                    <a:t>meson</a:t>
                  </a:r>
                </a:p>
              </p:txBody>
            </p:sp>
            <p:sp>
              <p:nvSpPr>
                <p:cNvPr id="55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4596" y="3119"/>
                  <a:ext cx="535" cy="19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eaLnBrk="1" hangingPunct="1">
                    <a:defRPr/>
                  </a:pPr>
                  <a:r>
                    <a:rPr kumimoji="1" lang="en-US" altLang="ja-JP" sz="1400" b="1" dirty="0">
                      <a:solidFill>
                        <a:srgbClr val="0099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ea typeface="HGS創英角ﾎﾟｯﾌﾟ体" pitchFamily="50" charset="-128"/>
                    </a:rPr>
                    <a:t>baryon</a:t>
                  </a:r>
                </a:p>
              </p:txBody>
            </p:sp>
          </p:grpSp>
          <p:sp>
            <p:nvSpPr>
              <p:cNvPr id="29" name="テキスト ボックス 28"/>
              <p:cNvSpPr txBox="1"/>
              <p:nvPr/>
            </p:nvSpPr>
            <p:spPr>
              <a:xfrm>
                <a:off x="7164288" y="6381328"/>
                <a:ext cx="171072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200" b="1" dirty="0" smtClean="0"/>
                  <a:t>“molecule-like” state</a:t>
                </a:r>
                <a:endParaRPr kumimoji="1" lang="ja-JP" altLang="en-US" sz="1200" b="1" dirty="0"/>
              </a:p>
            </p:txBody>
          </p:sp>
          <p:grpSp>
            <p:nvGrpSpPr>
              <p:cNvPr id="30" name="グループ化 29"/>
              <p:cNvGrpSpPr/>
              <p:nvPr/>
            </p:nvGrpSpPr>
            <p:grpSpPr>
              <a:xfrm>
                <a:off x="5904248" y="5337313"/>
                <a:ext cx="900000" cy="900000"/>
                <a:chOff x="2186185" y="4942887"/>
                <a:chExt cx="1619999" cy="1620001"/>
              </a:xfrm>
            </p:grpSpPr>
            <p:sp>
              <p:nvSpPr>
                <p:cNvPr id="38" name="円/楕円 37"/>
                <p:cNvSpPr/>
                <p:nvPr/>
              </p:nvSpPr>
              <p:spPr>
                <a:xfrm>
                  <a:off x="2186185" y="4942887"/>
                  <a:ext cx="1619999" cy="1620001"/>
                </a:xfrm>
                <a:prstGeom prst="ellipse">
                  <a:avLst/>
                </a:prstGeom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53000">
                      <a:schemeClr val="bg1">
                        <a:lumMod val="85000"/>
                      </a:schemeClr>
                    </a:gs>
                    <a:gs pos="6000">
                      <a:srgbClr val="FCFCFC"/>
                    </a:gs>
                    <a:gs pos="0">
                      <a:schemeClr val="bg1"/>
                    </a:gs>
                  </a:gsLst>
                  <a:path path="circle">
                    <a:fillToRect l="50000" t="50000" r="50000" b="50000"/>
                  </a:path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9" name="円/楕円 38"/>
                <p:cNvSpPr/>
                <p:nvPr/>
              </p:nvSpPr>
              <p:spPr>
                <a:xfrm>
                  <a:off x="3347888" y="5517236"/>
                  <a:ext cx="216000" cy="21600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008000"/>
                    </a:gs>
                    <a:gs pos="33000">
                      <a:srgbClr val="00CC00"/>
                    </a:gs>
                    <a:gs pos="0">
                      <a:schemeClr val="bg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0" name="円/楕円 39"/>
                <p:cNvSpPr/>
                <p:nvPr/>
              </p:nvSpPr>
              <p:spPr>
                <a:xfrm>
                  <a:off x="2582073" y="6021318"/>
                  <a:ext cx="216000" cy="21600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0000FF"/>
                    </a:gs>
                    <a:gs pos="3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bg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2" name="円/楕円 41"/>
                <p:cNvSpPr/>
                <p:nvPr/>
              </p:nvSpPr>
              <p:spPr>
                <a:xfrm>
                  <a:off x="3131838" y="6021293"/>
                  <a:ext cx="216000" cy="21600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0000"/>
                    </a:gs>
                    <a:gs pos="33000">
                      <a:srgbClr val="FF3300"/>
                    </a:gs>
                    <a:gs pos="0">
                      <a:schemeClr val="bg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3" name="円/楕円 42"/>
                <p:cNvSpPr/>
                <p:nvPr/>
              </p:nvSpPr>
              <p:spPr>
                <a:xfrm>
                  <a:off x="2447777" y="5517233"/>
                  <a:ext cx="216000" cy="21600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FF00"/>
                    </a:gs>
                    <a:gs pos="33000">
                      <a:srgbClr val="FFFF66"/>
                    </a:gs>
                    <a:gs pos="0">
                      <a:schemeClr val="bg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4" name="円/楕円 43"/>
                <p:cNvSpPr/>
                <p:nvPr/>
              </p:nvSpPr>
              <p:spPr>
                <a:xfrm>
                  <a:off x="2888890" y="5187982"/>
                  <a:ext cx="216000" cy="21600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7030A0"/>
                    </a:gs>
                    <a:gs pos="33000">
                      <a:schemeClr val="accent2">
                        <a:lumMod val="60000"/>
                        <a:lumOff val="40000"/>
                      </a:schemeClr>
                    </a:gs>
                    <a:gs pos="0">
                      <a:schemeClr val="bg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31" name="グループ化 30"/>
              <p:cNvGrpSpPr/>
              <p:nvPr/>
            </p:nvGrpSpPr>
            <p:grpSpPr>
              <a:xfrm>
                <a:off x="4543830" y="5337312"/>
                <a:ext cx="900000" cy="900000"/>
                <a:chOff x="3844194" y="4753322"/>
                <a:chExt cx="1620000" cy="1620000"/>
              </a:xfrm>
            </p:grpSpPr>
            <p:sp>
              <p:nvSpPr>
                <p:cNvPr id="34" name="円/楕円 33"/>
                <p:cNvSpPr/>
                <p:nvPr/>
              </p:nvSpPr>
              <p:spPr>
                <a:xfrm>
                  <a:off x="3844194" y="4753322"/>
                  <a:ext cx="1620000" cy="1620000"/>
                </a:xfrm>
                <a:prstGeom prst="ellipse">
                  <a:avLst/>
                </a:prstGeom>
                <a:gradFill>
                  <a:gsLst>
                    <a:gs pos="100000">
                      <a:schemeClr val="bg1">
                        <a:lumMod val="65000"/>
                      </a:schemeClr>
                    </a:gs>
                    <a:gs pos="53000">
                      <a:schemeClr val="bg1">
                        <a:lumMod val="85000"/>
                      </a:schemeClr>
                    </a:gs>
                    <a:gs pos="6000">
                      <a:srgbClr val="FCFCFC"/>
                    </a:gs>
                    <a:gs pos="0">
                      <a:schemeClr val="bg1"/>
                    </a:gs>
                  </a:gsLst>
                  <a:path path="circle">
                    <a:fillToRect l="50000" t="50000" r="50000" b="50000"/>
                  </a:path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5" name="円/楕円 34"/>
                <p:cNvSpPr/>
                <p:nvPr/>
              </p:nvSpPr>
              <p:spPr>
                <a:xfrm>
                  <a:off x="4888154" y="5221217"/>
                  <a:ext cx="216000" cy="21600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008000"/>
                    </a:gs>
                    <a:gs pos="33000">
                      <a:srgbClr val="00CC00"/>
                    </a:gs>
                    <a:gs pos="0">
                      <a:schemeClr val="bg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6" name="円/楕円 35"/>
                <p:cNvSpPr/>
                <p:nvPr/>
              </p:nvSpPr>
              <p:spPr>
                <a:xfrm>
                  <a:off x="4240084" y="5221194"/>
                  <a:ext cx="216000" cy="21600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0000FF"/>
                    </a:gs>
                    <a:gs pos="3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bg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7" name="円/楕円 36"/>
                <p:cNvSpPr/>
                <p:nvPr/>
              </p:nvSpPr>
              <p:spPr>
                <a:xfrm>
                  <a:off x="4528091" y="5797257"/>
                  <a:ext cx="216000" cy="21600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F0000"/>
                    </a:gs>
                    <a:gs pos="33000">
                      <a:srgbClr val="FF3300"/>
                    </a:gs>
                    <a:gs pos="0">
                      <a:schemeClr val="bg1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32" name="テキスト ボックス 31"/>
              <p:cNvSpPr txBox="1"/>
              <p:nvPr/>
            </p:nvSpPr>
            <p:spPr>
              <a:xfrm>
                <a:off x="5719788" y="6381328"/>
                <a:ext cx="137249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200" b="1" dirty="0" err="1" smtClean="0"/>
                  <a:t>multiquark</a:t>
                </a:r>
                <a:r>
                  <a:rPr kumimoji="1" lang="en-US" altLang="ja-JP" sz="1200" b="1" dirty="0" smtClean="0"/>
                  <a:t> state</a:t>
                </a:r>
                <a:endParaRPr kumimoji="1" lang="ja-JP" altLang="en-US" sz="1200" b="1" dirty="0"/>
              </a:p>
            </p:txBody>
          </p:sp>
          <p:sp>
            <p:nvSpPr>
              <p:cNvPr id="33" name="テキスト ボックス 32"/>
              <p:cNvSpPr txBox="1"/>
              <p:nvPr/>
            </p:nvSpPr>
            <p:spPr>
              <a:xfrm>
                <a:off x="4423802" y="6398307"/>
                <a:ext cx="114005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200" b="1" dirty="0" smtClean="0"/>
                  <a:t>3-</a:t>
                </a:r>
                <a:r>
                  <a:rPr kumimoji="1" lang="en-US" altLang="ja-JP" sz="1200" b="1" dirty="0" smtClean="0"/>
                  <a:t>quark state</a:t>
                </a:r>
                <a:endParaRPr kumimoji="1" lang="ja-JP" altLang="en-US" sz="1200" b="1" dirty="0"/>
              </a:p>
            </p:txBody>
          </p:sp>
        </p:grpSp>
      </p:grpSp>
      <p:grpSp>
        <p:nvGrpSpPr>
          <p:cNvPr id="8" name="グループ化 7"/>
          <p:cNvGrpSpPr/>
          <p:nvPr/>
        </p:nvGrpSpPr>
        <p:grpSpPr>
          <a:xfrm>
            <a:off x="351337" y="1484784"/>
            <a:ext cx="2896567" cy="4968552"/>
            <a:chOff x="351337" y="1484784"/>
            <a:chExt cx="2896567" cy="4968552"/>
          </a:xfrm>
        </p:grpSpPr>
        <p:sp>
          <p:nvSpPr>
            <p:cNvPr id="56" name="Rectangle 8"/>
            <p:cNvSpPr>
              <a:spLocks noChangeArrowheads="1"/>
            </p:cNvSpPr>
            <p:nvPr/>
          </p:nvSpPr>
          <p:spPr bwMode="auto">
            <a:xfrm>
              <a:off x="351337" y="3201990"/>
              <a:ext cx="1340200" cy="2006119"/>
            </a:xfrm>
            <a:prstGeom prst="rect">
              <a:avLst/>
            </a:prstGeom>
            <a:solidFill>
              <a:srgbClr val="008000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endParaRPr lang="ja-JP" altLang="en-US"/>
            </a:p>
          </p:txBody>
        </p:sp>
        <p:sp>
          <p:nvSpPr>
            <p:cNvPr id="57" name="Rectangle 8"/>
            <p:cNvSpPr>
              <a:spLocks noChangeArrowheads="1"/>
            </p:cNvSpPr>
            <p:nvPr/>
          </p:nvSpPr>
          <p:spPr bwMode="auto">
            <a:xfrm>
              <a:off x="351337" y="2670629"/>
              <a:ext cx="1340200" cy="182308"/>
            </a:xfrm>
            <a:prstGeom prst="rect">
              <a:avLst/>
            </a:prstGeom>
            <a:solidFill>
              <a:srgbClr val="008000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endParaRPr lang="ja-JP" altLang="en-US"/>
            </a:p>
          </p:txBody>
        </p:sp>
        <p:sp>
          <p:nvSpPr>
            <p:cNvPr id="58" name="Rectangle 8"/>
            <p:cNvSpPr>
              <a:spLocks noChangeArrowheads="1"/>
            </p:cNvSpPr>
            <p:nvPr/>
          </p:nvSpPr>
          <p:spPr bwMode="auto">
            <a:xfrm>
              <a:off x="351480" y="5725137"/>
              <a:ext cx="1340200" cy="728199"/>
            </a:xfrm>
            <a:prstGeom prst="rect">
              <a:avLst/>
            </a:prstGeom>
            <a:solidFill>
              <a:srgbClr val="008000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endParaRPr lang="ja-JP" altLang="en-US"/>
            </a:p>
          </p:txBody>
        </p:sp>
        <p:sp>
          <p:nvSpPr>
            <p:cNvPr id="59" name="Rectangle 8"/>
            <p:cNvSpPr>
              <a:spLocks noChangeArrowheads="1"/>
            </p:cNvSpPr>
            <p:nvPr/>
          </p:nvSpPr>
          <p:spPr bwMode="auto">
            <a:xfrm>
              <a:off x="1907704" y="3573016"/>
              <a:ext cx="1340200" cy="1216143"/>
            </a:xfrm>
            <a:prstGeom prst="rect">
              <a:avLst/>
            </a:prstGeom>
            <a:solidFill>
              <a:srgbClr val="008000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endParaRPr lang="ja-JP" altLang="en-US"/>
            </a:p>
          </p:txBody>
        </p:sp>
        <p:sp>
          <p:nvSpPr>
            <p:cNvPr id="60" name="Rectangle 8"/>
            <p:cNvSpPr>
              <a:spLocks noChangeArrowheads="1"/>
            </p:cNvSpPr>
            <p:nvPr/>
          </p:nvSpPr>
          <p:spPr bwMode="auto">
            <a:xfrm>
              <a:off x="1907704" y="4963887"/>
              <a:ext cx="1340200" cy="384628"/>
            </a:xfrm>
            <a:prstGeom prst="rect">
              <a:avLst/>
            </a:prstGeom>
            <a:solidFill>
              <a:srgbClr val="008000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endParaRPr lang="ja-JP" altLang="en-US"/>
            </a:p>
          </p:txBody>
        </p:sp>
        <p:sp>
          <p:nvSpPr>
            <p:cNvPr id="61" name="Rectangle 8"/>
            <p:cNvSpPr>
              <a:spLocks noChangeArrowheads="1"/>
            </p:cNvSpPr>
            <p:nvPr/>
          </p:nvSpPr>
          <p:spPr bwMode="auto">
            <a:xfrm>
              <a:off x="1898891" y="2852938"/>
              <a:ext cx="1340200" cy="496062"/>
            </a:xfrm>
            <a:prstGeom prst="rect">
              <a:avLst/>
            </a:prstGeom>
            <a:solidFill>
              <a:srgbClr val="008000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endParaRPr lang="ja-JP" altLang="en-US"/>
            </a:p>
          </p:txBody>
        </p:sp>
        <p:sp>
          <p:nvSpPr>
            <p:cNvPr id="62" name="Rectangle 8"/>
            <p:cNvSpPr>
              <a:spLocks noChangeArrowheads="1"/>
            </p:cNvSpPr>
            <p:nvPr/>
          </p:nvSpPr>
          <p:spPr bwMode="auto">
            <a:xfrm>
              <a:off x="1907704" y="2132856"/>
              <a:ext cx="1340200" cy="357239"/>
            </a:xfrm>
            <a:prstGeom prst="rect">
              <a:avLst/>
            </a:prstGeom>
            <a:solidFill>
              <a:srgbClr val="008000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endParaRPr lang="ja-JP" altLang="en-US"/>
            </a:p>
          </p:txBody>
        </p:sp>
        <p:sp>
          <p:nvSpPr>
            <p:cNvPr id="63" name="Rectangle 8"/>
            <p:cNvSpPr>
              <a:spLocks noChangeArrowheads="1"/>
            </p:cNvSpPr>
            <p:nvPr/>
          </p:nvSpPr>
          <p:spPr bwMode="auto">
            <a:xfrm>
              <a:off x="1892667" y="1591259"/>
              <a:ext cx="1340200" cy="201255"/>
            </a:xfrm>
            <a:prstGeom prst="rect">
              <a:avLst/>
            </a:prstGeom>
            <a:solidFill>
              <a:srgbClr val="008000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endParaRPr lang="ja-JP" altLang="en-US"/>
            </a:p>
          </p:txBody>
        </p:sp>
        <p:sp>
          <p:nvSpPr>
            <p:cNvPr id="64" name="Text Box 13"/>
            <p:cNvSpPr txBox="1">
              <a:spLocks noChangeArrowheads="1"/>
            </p:cNvSpPr>
            <p:nvPr/>
          </p:nvSpPr>
          <p:spPr bwMode="auto">
            <a:xfrm>
              <a:off x="849486" y="2560964"/>
              <a:ext cx="338138" cy="401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ja-JP" sz="2000" dirty="0">
                  <a:solidFill>
                    <a:srgbClr val="FF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?</a:t>
              </a:r>
            </a:p>
          </p:txBody>
        </p:sp>
        <p:sp>
          <p:nvSpPr>
            <p:cNvPr id="65" name="Text Box 13"/>
            <p:cNvSpPr txBox="1">
              <a:spLocks noChangeArrowheads="1"/>
            </p:cNvSpPr>
            <p:nvPr/>
          </p:nvSpPr>
          <p:spPr bwMode="auto">
            <a:xfrm>
              <a:off x="849486" y="4035474"/>
              <a:ext cx="338138" cy="401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ja-JP" sz="2000" dirty="0">
                  <a:solidFill>
                    <a:srgbClr val="FF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?</a:t>
              </a:r>
            </a:p>
          </p:txBody>
        </p:sp>
        <p:sp>
          <p:nvSpPr>
            <p:cNvPr id="66" name="Text Box 13"/>
            <p:cNvSpPr txBox="1">
              <a:spLocks noChangeArrowheads="1"/>
            </p:cNvSpPr>
            <p:nvPr/>
          </p:nvSpPr>
          <p:spPr bwMode="auto">
            <a:xfrm>
              <a:off x="849486" y="5907682"/>
              <a:ext cx="338138" cy="401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ja-JP" sz="2000" dirty="0">
                  <a:solidFill>
                    <a:srgbClr val="FF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?</a:t>
              </a:r>
            </a:p>
          </p:txBody>
        </p:sp>
        <p:sp>
          <p:nvSpPr>
            <p:cNvPr id="67" name="Text Box 13"/>
            <p:cNvSpPr txBox="1">
              <a:spLocks noChangeArrowheads="1"/>
            </p:cNvSpPr>
            <p:nvPr/>
          </p:nvSpPr>
          <p:spPr bwMode="auto">
            <a:xfrm>
              <a:off x="2411760" y="1484784"/>
              <a:ext cx="338138" cy="401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ja-JP" sz="2000" dirty="0">
                  <a:solidFill>
                    <a:srgbClr val="FF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?</a:t>
              </a:r>
            </a:p>
          </p:txBody>
        </p:sp>
        <p:sp>
          <p:nvSpPr>
            <p:cNvPr id="68" name="Text Box 13"/>
            <p:cNvSpPr txBox="1">
              <a:spLocks noChangeArrowheads="1"/>
            </p:cNvSpPr>
            <p:nvPr/>
          </p:nvSpPr>
          <p:spPr bwMode="auto">
            <a:xfrm>
              <a:off x="2411760" y="2132856"/>
              <a:ext cx="338138" cy="401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ja-JP" sz="2000" dirty="0">
                  <a:solidFill>
                    <a:srgbClr val="FF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?</a:t>
              </a:r>
            </a:p>
          </p:txBody>
        </p:sp>
        <p:sp>
          <p:nvSpPr>
            <p:cNvPr id="69" name="Text Box 13"/>
            <p:cNvSpPr txBox="1">
              <a:spLocks noChangeArrowheads="1"/>
            </p:cNvSpPr>
            <p:nvPr/>
          </p:nvSpPr>
          <p:spPr bwMode="auto">
            <a:xfrm>
              <a:off x="2411760" y="2924944"/>
              <a:ext cx="338138" cy="401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ja-JP" sz="2000" dirty="0">
                  <a:solidFill>
                    <a:srgbClr val="FF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?</a:t>
              </a:r>
            </a:p>
          </p:txBody>
        </p:sp>
        <p:sp>
          <p:nvSpPr>
            <p:cNvPr id="70" name="Text Box 13"/>
            <p:cNvSpPr txBox="1">
              <a:spLocks noChangeArrowheads="1"/>
            </p:cNvSpPr>
            <p:nvPr/>
          </p:nvSpPr>
          <p:spPr bwMode="auto">
            <a:xfrm>
              <a:off x="2411760" y="4005064"/>
              <a:ext cx="338138" cy="401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ja-JP" sz="2000" dirty="0">
                  <a:solidFill>
                    <a:srgbClr val="FF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?</a:t>
              </a:r>
            </a:p>
          </p:txBody>
        </p:sp>
        <p:sp>
          <p:nvSpPr>
            <p:cNvPr id="71" name="Text Box 13"/>
            <p:cNvSpPr txBox="1">
              <a:spLocks noChangeArrowheads="1"/>
            </p:cNvSpPr>
            <p:nvPr/>
          </p:nvSpPr>
          <p:spPr bwMode="auto">
            <a:xfrm>
              <a:off x="2433662" y="4971578"/>
              <a:ext cx="338138" cy="401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ja-JP" sz="2000" dirty="0">
                  <a:solidFill>
                    <a:srgbClr val="FF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?</a:t>
              </a:r>
            </a:p>
          </p:txBody>
        </p:sp>
      </p:grpSp>
      <p:grpSp>
        <p:nvGrpSpPr>
          <p:cNvPr id="18" name="Group 18"/>
          <p:cNvGrpSpPr>
            <a:grpSpLocks/>
          </p:cNvGrpSpPr>
          <p:nvPr/>
        </p:nvGrpSpPr>
        <p:grpSpPr bwMode="auto">
          <a:xfrm>
            <a:off x="3335784" y="771922"/>
            <a:ext cx="5700712" cy="1504950"/>
            <a:chOff x="1988" y="2659"/>
            <a:chExt cx="3591" cy="948"/>
          </a:xfrm>
        </p:grpSpPr>
        <p:sp>
          <p:nvSpPr>
            <p:cNvPr id="19" name="AutoShape 19"/>
            <p:cNvSpPr>
              <a:spLocks noChangeArrowheads="1"/>
            </p:cNvSpPr>
            <p:nvPr/>
          </p:nvSpPr>
          <p:spPr bwMode="auto">
            <a:xfrm>
              <a:off x="1988" y="2659"/>
              <a:ext cx="3591" cy="948"/>
            </a:xfrm>
            <a:prstGeom prst="wedgeRoundRectCallout">
              <a:avLst>
                <a:gd name="adj1" fmla="val -48259"/>
                <a:gd name="adj2" fmla="val 75212"/>
                <a:gd name="adj3" fmla="val 16667"/>
              </a:avLst>
            </a:prstGeom>
            <a:solidFill>
              <a:schemeClr val="bg1"/>
            </a:solidFill>
            <a:ln w="31750">
              <a:solidFill>
                <a:srgbClr val="0000FF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 algn="ctr"/>
              <a:endParaRPr lang="ja-JP" altLang="en-US"/>
            </a:p>
          </p:txBody>
        </p:sp>
        <p:pic>
          <p:nvPicPr>
            <p:cNvPr id="20" name="Picture 2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4" y="2790"/>
              <a:ext cx="3351" cy="4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1" name="Text Box 21"/>
            <p:cNvSpPr txBox="1">
              <a:spLocks noChangeArrowheads="1"/>
            </p:cNvSpPr>
            <p:nvPr/>
          </p:nvSpPr>
          <p:spPr bwMode="auto">
            <a:xfrm>
              <a:off x="2598" y="3339"/>
              <a:ext cx="2827" cy="1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ja-JP" sz="1200" dirty="0"/>
                <a:t> Arndt, Briscoe, </a:t>
              </a:r>
              <a:r>
                <a:rPr lang="en-US" altLang="ja-JP" sz="1200" dirty="0" err="1"/>
                <a:t>Strakovsky</a:t>
              </a:r>
              <a:r>
                <a:rPr lang="en-US" altLang="ja-JP" sz="1200" dirty="0"/>
                <a:t>, Workman </a:t>
              </a:r>
              <a:r>
                <a:rPr lang="en-US" altLang="ja-JP" sz="1200" dirty="0" smtClean="0"/>
                <a:t>PRC74(2006)045205</a:t>
              </a:r>
              <a:endParaRPr lang="en-US" altLang="ja-JP" sz="1200" dirty="0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 flipV="1">
              <a:off x="2426" y="3429"/>
              <a:ext cx="207" cy="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/>
            <a:p>
              <a:endParaRPr lang="ja-JP" alt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 flipV="1">
              <a:off x="4082" y="3066"/>
              <a:ext cx="1307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/>
            <a:p>
              <a:endParaRPr lang="ja-JP" alt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 flipV="1">
              <a:off x="2086" y="3248"/>
              <a:ext cx="3303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/>
            <a:p>
              <a:endParaRPr lang="ja-JP" altLang="en-US"/>
            </a:p>
          </p:txBody>
        </p:sp>
      </p:grpSp>
      <p:sp>
        <p:nvSpPr>
          <p:cNvPr id="2" name="テキスト ボックス 1"/>
          <p:cNvSpPr txBox="1"/>
          <p:nvPr/>
        </p:nvSpPr>
        <p:spPr>
          <a:xfrm>
            <a:off x="818486" y="836711"/>
            <a:ext cx="441146" cy="369332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FF0000"/>
                </a:solidFill>
              </a:rPr>
              <a:t>N*</a:t>
            </a:r>
            <a:endParaRPr kumimoji="1" lang="ja-JP" altLang="en-US" b="1" dirty="0" smtClean="0">
              <a:solidFill>
                <a:srgbClr val="FF0000"/>
              </a:solidFill>
            </a:endParaRPr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2327674" y="836711"/>
            <a:ext cx="441146" cy="369332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rgbClr val="FF0000"/>
                </a:solidFill>
              </a:rPr>
              <a:t>Δ</a:t>
            </a:r>
            <a:r>
              <a:rPr kumimoji="1" lang="en-US" altLang="ja-JP" b="1" dirty="0" smtClean="0">
                <a:solidFill>
                  <a:srgbClr val="FF0000"/>
                </a:solidFill>
              </a:rPr>
              <a:t>*</a:t>
            </a:r>
            <a:endParaRPr kumimoji="1" lang="ja-JP" altLang="en-US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49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正方形/長方形 40"/>
          <p:cNvSpPr/>
          <p:nvPr/>
        </p:nvSpPr>
        <p:spPr>
          <a:xfrm>
            <a:off x="88490" y="836711"/>
            <a:ext cx="8948006" cy="583264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altLang="ja-JP" sz="280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Static hadron models and reaction dynamics</a:t>
            </a:r>
            <a:endParaRPr lang="en-US" altLang="ja-JP" sz="2800" b="0" dirty="0" smtClean="0">
              <a:solidFill>
                <a:srgbClr val="0000FF"/>
              </a:solidFill>
              <a:latin typeface="Arial Black" pitchFamily="34" charset="0"/>
              <a:ea typeface="ＭＳ Ｐゴシック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07952" y="981076"/>
            <a:ext cx="7398244" cy="25160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kumimoji="1" lang="en-US" altLang="ja-JP" sz="1800" b="1" dirty="0" smtClean="0">
                <a:ea typeface="ＭＳ Ｐゴシック" pitchFamily="50" charset="-128"/>
              </a:rPr>
              <a:t>Various </a:t>
            </a:r>
            <a:r>
              <a:rPr kumimoji="1" lang="en-US" altLang="ja-JP" sz="1800" b="1" i="1" dirty="0" smtClean="0">
                <a:solidFill>
                  <a:srgbClr val="FF0000"/>
                </a:solidFill>
                <a:ea typeface="ＭＳ Ｐゴシック" pitchFamily="50" charset="-128"/>
              </a:rPr>
              <a:t>static</a:t>
            </a:r>
            <a:r>
              <a:rPr kumimoji="1" lang="en-US" altLang="ja-JP" sz="1800" b="1" i="1" dirty="0" smtClean="0">
                <a:ea typeface="ＭＳ Ｐゴシック" pitchFamily="50" charset="-128"/>
              </a:rPr>
              <a:t> </a:t>
            </a:r>
            <a:r>
              <a:rPr kumimoji="1" lang="en-US" altLang="ja-JP" sz="1800" b="1" dirty="0">
                <a:solidFill>
                  <a:srgbClr val="0000FF"/>
                </a:solidFill>
                <a:ea typeface="ＭＳ Ｐゴシック" pitchFamily="50" charset="-128"/>
              </a:rPr>
              <a:t>hadron </a:t>
            </a:r>
            <a:r>
              <a:rPr kumimoji="1" lang="en-US" altLang="ja-JP" sz="1800" b="1" dirty="0" smtClean="0">
                <a:solidFill>
                  <a:srgbClr val="0000FF"/>
                </a:solidFill>
                <a:ea typeface="ＭＳ Ｐゴシック" pitchFamily="50" charset="-128"/>
              </a:rPr>
              <a:t>models </a:t>
            </a:r>
            <a:r>
              <a:rPr kumimoji="1" lang="en-US" altLang="ja-JP" sz="1800" b="1" dirty="0">
                <a:ea typeface="ＭＳ Ｐゴシック" pitchFamily="50" charset="-128"/>
              </a:rPr>
              <a:t>have been </a:t>
            </a:r>
            <a:r>
              <a:rPr kumimoji="1" lang="en-US" altLang="ja-JP" sz="1800" b="1" dirty="0" smtClean="0">
                <a:ea typeface="ＭＳ Ｐゴシック" pitchFamily="50" charset="-128"/>
              </a:rPr>
              <a:t>proposed to</a:t>
            </a:r>
            <a:r>
              <a:rPr lang="en-US" altLang="ja-JP" b="1" dirty="0">
                <a:ea typeface="ＭＳ Ｐゴシック" pitchFamily="50" charset="-128"/>
              </a:rPr>
              <a:t> </a:t>
            </a:r>
            <a:r>
              <a:rPr lang="en-US" altLang="ja-JP" b="1" dirty="0" smtClean="0">
                <a:ea typeface="ＭＳ Ｐゴシック" pitchFamily="50" charset="-128"/>
              </a:rPr>
              <a:t>calculate </a:t>
            </a:r>
          </a:p>
          <a:p>
            <a:pPr>
              <a:lnSpc>
                <a:spcPct val="125000"/>
              </a:lnSpc>
              <a:buClr>
                <a:srgbClr val="FF0000"/>
              </a:buClr>
              <a:defRPr/>
            </a:pPr>
            <a:r>
              <a:rPr kumimoji="1" lang="en-US" altLang="ja-JP" sz="1800" b="1" dirty="0">
                <a:ea typeface="ＭＳ Ｐゴシック" pitchFamily="50" charset="-128"/>
              </a:rPr>
              <a:t> </a:t>
            </a:r>
            <a:r>
              <a:rPr kumimoji="1" lang="en-US" altLang="ja-JP" sz="1800" b="1" dirty="0" smtClean="0">
                <a:ea typeface="ＭＳ Ｐゴシック" pitchFamily="50" charset="-128"/>
              </a:rPr>
              <a:t>    hadron </a:t>
            </a:r>
            <a:r>
              <a:rPr kumimoji="1" lang="en-US" altLang="ja-JP" sz="1800" b="1" dirty="0">
                <a:ea typeface="ＭＳ Ｐゴシック" pitchFamily="50" charset="-128"/>
              </a:rPr>
              <a:t>spectrum </a:t>
            </a:r>
            <a:r>
              <a:rPr kumimoji="1" lang="en-US" altLang="ja-JP" sz="1800" b="1" dirty="0" smtClean="0">
                <a:ea typeface="ＭＳ Ｐゴシック" pitchFamily="50" charset="-128"/>
              </a:rPr>
              <a:t>and </a:t>
            </a:r>
            <a:r>
              <a:rPr kumimoji="1" lang="en-US" altLang="ja-JP" sz="1800" b="1" dirty="0">
                <a:ea typeface="ＭＳ Ｐゴシック" pitchFamily="50" charset="-128"/>
              </a:rPr>
              <a:t>form </a:t>
            </a:r>
            <a:r>
              <a:rPr kumimoji="1" lang="en-US" altLang="ja-JP" sz="1800" b="1" dirty="0" smtClean="0">
                <a:ea typeface="ＭＳ Ｐゴシック" pitchFamily="50" charset="-128"/>
              </a:rPr>
              <a:t>factors.</a:t>
            </a:r>
            <a:endParaRPr kumimoji="1" lang="en-US" altLang="ja-JP" sz="1800" b="1" dirty="0">
              <a:ea typeface="ＭＳ Ｐゴシック" pitchFamily="50" charset="-128"/>
            </a:endParaRP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itchFamily="2" charset="2"/>
              <a:buChar char="ü"/>
              <a:defRPr/>
            </a:pPr>
            <a:endParaRPr kumimoji="1" lang="en-US" altLang="ja-JP" sz="1800" b="1" dirty="0">
              <a:ea typeface="ＭＳ Ｐゴシック" pitchFamily="50" charset="-128"/>
            </a:endParaRPr>
          </a:p>
          <a:p>
            <a:pPr>
              <a:lnSpc>
                <a:spcPct val="125000"/>
              </a:lnSpc>
              <a:buClr>
                <a:srgbClr val="FF0000"/>
              </a:buClr>
              <a:defRPr/>
            </a:pPr>
            <a:endParaRPr kumimoji="1" lang="en-US" altLang="ja-JP" sz="1800" b="1" dirty="0">
              <a:ea typeface="ＭＳ Ｐゴシック" pitchFamily="50" charset="-128"/>
            </a:endParaRPr>
          </a:p>
          <a:p>
            <a:pPr>
              <a:lnSpc>
                <a:spcPct val="125000"/>
              </a:lnSpc>
              <a:buClr>
                <a:srgbClr val="FF0000"/>
              </a:buClr>
              <a:defRPr/>
            </a:pPr>
            <a:endParaRPr kumimoji="1" lang="en-US" altLang="ja-JP" sz="1800" b="1" dirty="0">
              <a:ea typeface="ＭＳ Ｐゴシック" pitchFamily="50" charset="-128"/>
            </a:endParaRPr>
          </a:p>
          <a:p>
            <a:pPr marL="285750" indent="-285750">
              <a:lnSpc>
                <a:spcPct val="125000"/>
              </a:lnSpc>
              <a:buClr>
                <a:srgbClr val="FF0000"/>
              </a:buClr>
              <a:buFont typeface="Wingdings" pitchFamily="2" charset="2"/>
              <a:buChar char="ü"/>
              <a:defRPr/>
            </a:pPr>
            <a:r>
              <a:rPr kumimoji="1" lang="en-US" altLang="ja-JP" sz="1800" b="1" dirty="0">
                <a:ea typeface="ＭＳ Ｐゴシック" pitchFamily="50" charset="-128"/>
              </a:rPr>
              <a:t>In reality, </a:t>
            </a:r>
            <a:r>
              <a:rPr kumimoji="1" lang="en-US" altLang="ja-JP" sz="1800" b="1" dirty="0" smtClean="0">
                <a:ea typeface="ＭＳ Ｐゴシック" pitchFamily="50" charset="-128"/>
              </a:rPr>
              <a:t>excited hadrons </a:t>
            </a:r>
            <a:r>
              <a:rPr kumimoji="1" lang="en-US" altLang="ja-JP" sz="1800" b="1" dirty="0">
                <a:ea typeface="ＭＳ Ｐゴシック" pitchFamily="50" charset="-128"/>
              </a:rPr>
              <a:t>are </a:t>
            </a:r>
            <a:r>
              <a:rPr kumimoji="1" lang="en-US" altLang="ja-JP" sz="1800" b="1" dirty="0">
                <a:solidFill>
                  <a:srgbClr val="FF0000"/>
                </a:solidFill>
                <a:ea typeface="ＭＳ Ｐゴシック" pitchFamily="50" charset="-128"/>
              </a:rPr>
              <a:t>“unstable” </a:t>
            </a:r>
            <a:r>
              <a:rPr kumimoji="1" lang="en-US" altLang="ja-JP" sz="1800" b="1" dirty="0">
                <a:ea typeface="ＭＳ Ｐゴシック" pitchFamily="50" charset="-128"/>
              </a:rPr>
              <a:t>and can exist </a:t>
            </a:r>
          </a:p>
          <a:p>
            <a:pPr>
              <a:lnSpc>
                <a:spcPct val="125000"/>
              </a:lnSpc>
              <a:buClr>
                <a:srgbClr val="FF0000"/>
              </a:buClr>
              <a:defRPr/>
            </a:pPr>
            <a:r>
              <a:rPr kumimoji="1" lang="en-US" altLang="ja-JP" sz="1800" b="1" dirty="0">
                <a:solidFill>
                  <a:srgbClr val="FF0000"/>
                </a:solidFill>
                <a:ea typeface="ＭＳ Ｐゴシック" pitchFamily="50" charset="-128"/>
              </a:rPr>
              <a:t>    only as </a:t>
            </a:r>
            <a:r>
              <a:rPr kumimoji="1" lang="en-US" altLang="ja-JP" sz="1800" b="1" dirty="0">
                <a:solidFill>
                  <a:srgbClr val="0000FF"/>
                </a:solidFill>
                <a:ea typeface="ＭＳ Ｐゴシック" pitchFamily="50" charset="-128"/>
              </a:rPr>
              <a:t>resonance states </a:t>
            </a:r>
            <a:r>
              <a:rPr kumimoji="1" lang="en-US" altLang="ja-JP" sz="1800" b="1" dirty="0">
                <a:ea typeface="ＭＳ Ｐゴシック" pitchFamily="50" charset="-128"/>
              </a:rPr>
              <a:t>in hadron reactions.</a:t>
            </a:r>
          </a:p>
        </p:txBody>
      </p:sp>
      <p:sp>
        <p:nvSpPr>
          <p:cNvPr id="10244" name="テキスト ボックス 3"/>
          <p:cNvSpPr txBox="1">
            <a:spLocks noChangeArrowheads="1"/>
          </p:cNvSpPr>
          <p:nvPr/>
        </p:nvSpPr>
        <p:spPr bwMode="auto">
          <a:xfrm>
            <a:off x="467544" y="1844824"/>
            <a:ext cx="823013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lnSpc>
                <a:spcPct val="125000"/>
              </a:lnSpc>
              <a:buClr>
                <a:srgbClr val="0000FF"/>
              </a:buClr>
              <a:buFont typeface="Wingdings" pitchFamily="2" charset="2"/>
              <a:buChar char="Ø"/>
            </a:pPr>
            <a:r>
              <a:rPr kumimoji="1" lang="en-US" altLang="ja-JP" sz="1600" dirty="0" smtClean="0"/>
              <a:t>Constituent quark models, Dyson-Schwinger Eq. approaches, soliton models,...</a:t>
            </a:r>
            <a:endParaRPr kumimoji="1" lang="en-US" altLang="ja-JP" sz="1600" dirty="0"/>
          </a:p>
          <a:p>
            <a:pPr>
              <a:lnSpc>
                <a:spcPct val="125000"/>
              </a:lnSpc>
              <a:buClr>
                <a:srgbClr val="0000FF"/>
              </a:buClr>
              <a:buFont typeface="Wingdings" pitchFamily="2" charset="2"/>
              <a:buChar char="Ø"/>
            </a:pPr>
            <a:r>
              <a:rPr kumimoji="1" lang="en-US" altLang="ja-JP" sz="1600" dirty="0">
                <a:solidFill>
                  <a:srgbClr val="FF0000"/>
                </a:solidFill>
              </a:rPr>
              <a:t>Excited hadrons </a:t>
            </a:r>
            <a:r>
              <a:rPr kumimoji="1" lang="en-US" altLang="ja-JP" sz="1600" dirty="0"/>
              <a:t>are treated as </a:t>
            </a:r>
            <a:r>
              <a:rPr kumimoji="1" lang="en-US" altLang="ja-JP" sz="1600" dirty="0">
                <a:solidFill>
                  <a:srgbClr val="FF0000"/>
                </a:solidFill>
              </a:rPr>
              <a:t>stable </a:t>
            </a:r>
            <a:r>
              <a:rPr kumimoji="1" lang="en-US" altLang="ja-JP" sz="1600" dirty="0" smtClean="0">
                <a:solidFill>
                  <a:srgbClr val="FF0000"/>
                </a:solidFill>
              </a:rPr>
              <a:t>particles.</a:t>
            </a:r>
            <a:r>
              <a:rPr lang="en-US" altLang="ja-JP" sz="1600" dirty="0" smtClean="0">
                <a:solidFill>
                  <a:srgbClr val="0000FF"/>
                </a:solidFill>
              </a:rPr>
              <a:t> </a:t>
            </a:r>
            <a:endParaRPr kumimoji="1" lang="ja-JP" altLang="en-US" sz="1600" dirty="0"/>
          </a:p>
        </p:txBody>
      </p:sp>
      <p:grpSp>
        <p:nvGrpSpPr>
          <p:cNvPr id="10" name="グループ化 9"/>
          <p:cNvGrpSpPr>
            <a:grpSpLocks/>
          </p:cNvGrpSpPr>
          <p:nvPr/>
        </p:nvGrpSpPr>
        <p:grpSpPr bwMode="auto">
          <a:xfrm>
            <a:off x="107950" y="3644900"/>
            <a:ext cx="8945095" cy="2520950"/>
            <a:chOff x="107504" y="3645024"/>
            <a:chExt cx="8944914" cy="2520280"/>
          </a:xfrm>
        </p:grpSpPr>
        <p:sp>
          <p:nvSpPr>
            <p:cNvPr id="10313" name="角丸四角形 8"/>
            <p:cNvSpPr>
              <a:spLocks noChangeArrowheads="1"/>
            </p:cNvSpPr>
            <p:nvPr/>
          </p:nvSpPr>
          <p:spPr bwMode="auto">
            <a:xfrm>
              <a:off x="107504" y="4509120"/>
              <a:ext cx="8902521" cy="1656184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0" algn="ctr">
              <a:solidFill>
                <a:srgbClr val="FF6600"/>
              </a:solidFill>
              <a:round/>
              <a:headEnd/>
              <a:tailEnd/>
            </a:ln>
            <a:effectLst>
              <a:outerShdw blurRad="1270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endParaRPr lang="ja-JP" altLang="en-US"/>
            </a:p>
          </p:txBody>
        </p:sp>
        <p:sp>
          <p:nvSpPr>
            <p:cNvPr id="7" name="下矢印 6"/>
            <p:cNvSpPr/>
            <p:nvPr/>
          </p:nvSpPr>
          <p:spPr bwMode="auto">
            <a:xfrm>
              <a:off x="4069824" y="3645024"/>
              <a:ext cx="936606" cy="647528"/>
            </a:xfrm>
            <a:prstGeom prst="downArrow">
              <a:avLst>
                <a:gd name="adj1" fmla="val 50000"/>
                <a:gd name="adj2" fmla="val 58818"/>
              </a:avLst>
            </a:prstGeom>
            <a:solidFill>
              <a:srgbClr val="00B050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lIns="90000" tIns="46800" rIns="90000" bIns="46800"/>
            <a:lstStyle/>
            <a:p>
              <a:pPr>
                <a:defRPr/>
              </a:pPr>
              <a:endParaRPr lang="ja-JP" altLang="en-US">
                <a:ea typeface="ＭＳ Ｐゴシック" pitchFamily="50" charset="-128"/>
              </a:endParaRPr>
            </a:p>
          </p:txBody>
        </p:sp>
        <p:sp>
          <p:nvSpPr>
            <p:cNvPr id="10315" name="テキスト ボックス 7"/>
            <p:cNvSpPr txBox="1">
              <a:spLocks noChangeArrowheads="1"/>
            </p:cNvSpPr>
            <p:nvPr/>
          </p:nvSpPr>
          <p:spPr bwMode="auto">
            <a:xfrm>
              <a:off x="254995" y="4941167"/>
              <a:ext cx="8797423" cy="830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kumimoji="1" lang="en-US" altLang="ja-JP" dirty="0"/>
                <a:t>What is the role of </a:t>
              </a:r>
              <a:r>
                <a:rPr kumimoji="1" lang="en-US" altLang="ja-JP" dirty="0">
                  <a:solidFill>
                    <a:srgbClr val="FF0000"/>
                  </a:solidFill>
                </a:rPr>
                <a:t>reaction dynamics </a:t>
              </a:r>
              <a:r>
                <a:rPr kumimoji="1" lang="en-US" altLang="ja-JP" dirty="0"/>
                <a:t>in </a:t>
              </a:r>
              <a:r>
                <a:rPr kumimoji="1" lang="en-US" altLang="ja-JP" dirty="0" smtClean="0"/>
                <a:t>interpreting</a:t>
              </a:r>
            </a:p>
            <a:p>
              <a:pPr algn="ctr"/>
              <a:r>
                <a:rPr kumimoji="1" lang="en-US" altLang="ja-JP" dirty="0" smtClean="0">
                  <a:solidFill>
                    <a:srgbClr val="0000FF"/>
                  </a:solidFill>
                </a:rPr>
                <a:t>the </a:t>
              </a:r>
              <a:r>
                <a:rPr kumimoji="1" lang="en-US" altLang="ja-JP" dirty="0">
                  <a:solidFill>
                    <a:srgbClr val="0000FF"/>
                  </a:solidFill>
                </a:rPr>
                <a:t>hadron spectrum, structures, and dynamical origins </a:t>
              </a:r>
              <a:r>
                <a:rPr kumimoji="1" lang="en-US" altLang="ja-JP" dirty="0"/>
                <a:t>??</a:t>
              </a:r>
              <a:endParaRPr kumimoji="1" lang="ja-JP" altLang="en-US" dirty="0"/>
            </a:p>
          </p:txBody>
        </p:sp>
      </p:grpSp>
      <p:grpSp>
        <p:nvGrpSpPr>
          <p:cNvPr id="5" name="グループ化 4"/>
          <p:cNvGrpSpPr>
            <a:grpSpLocks/>
          </p:cNvGrpSpPr>
          <p:nvPr/>
        </p:nvGrpSpPr>
        <p:grpSpPr bwMode="auto">
          <a:xfrm>
            <a:off x="1259632" y="3357564"/>
            <a:ext cx="3204723" cy="2435280"/>
            <a:chOff x="6119805" y="2353669"/>
            <a:chExt cx="3204283" cy="2435616"/>
          </a:xfrm>
        </p:grpSpPr>
        <p:grpSp>
          <p:nvGrpSpPr>
            <p:cNvPr id="10291" name="Group 53"/>
            <p:cNvGrpSpPr>
              <a:grpSpLocks/>
            </p:cNvGrpSpPr>
            <p:nvPr/>
          </p:nvGrpSpPr>
          <p:grpSpPr bwMode="auto">
            <a:xfrm>
              <a:off x="6671024" y="2353669"/>
              <a:ext cx="2019300" cy="1800225"/>
              <a:chOff x="567" y="2205"/>
              <a:chExt cx="1272" cy="1134"/>
            </a:xfrm>
          </p:grpSpPr>
          <p:sp>
            <p:nvSpPr>
              <p:cNvPr id="10293" name="Freeform 30"/>
              <p:cNvSpPr>
                <a:spLocks noChangeAspect="1"/>
              </p:cNvSpPr>
              <p:nvPr/>
            </p:nvSpPr>
            <p:spPr bwMode="auto">
              <a:xfrm>
                <a:off x="567" y="2205"/>
                <a:ext cx="637" cy="1132"/>
              </a:xfrm>
              <a:custGeom>
                <a:avLst/>
                <a:gdLst>
                  <a:gd name="T0" fmla="*/ 0 w 408"/>
                  <a:gd name="T1" fmla="*/ 0 h 726"/>
                  <a:gd name="T2" fmla="*/ 414 w 408"/>
                  <a:gd name="T3" fmla="*/ 2930 h 726"/>
                  <a:gd name="T4" fmla="*/ 1260 w 408"/>
                  <a:gd name="T5" fmla="*/ 5022 h 726"/>
                  <a:gd name="T6" fmla="*/ 2528 w 408"/>
                  <a:gd name="T7" fmla="*/ 6277 h 726"/>
                  <a:gd name="T8" fmla="*/ 3786 w 408"/>
                  <a:gd name="T9" fmla="*/ 6691 h 7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08" h="726">
                    <a:moveTo>
                      <a:pt x="0" y="0"/>
                    </a:moveTo>
                    <a:cubicBezTo>
                      <a:pt x="11" y="113"/>
                      <a:pt x="22" y="227"/>
                      <a:pt x="45" y="318"/>
                    </a:cubicBezTo>
                    <a:cubicBezTo>
                      <a:pt x="68" y="409"/>
                      <a:pt x="98" y="485"/>
                      <a:pt x="136" y="545"/>
                    </a:cubicBezTo>
                    <a:cubicBezTo>
                      <a:pt x="174" y="605"/>
                      <a:pt x="227" y="651"/>
                      <a:pt x="272" y="681"/>
                    </a:cubicBezTo>
                    <a:cubicBezTo>
                      <a:pt x="317" y="711"/>
                      <a:pt x="362" y="718"/>
                      <a:pt x="408" y="726"/>
                    </a:cubicBezTo>
                  </a:path>
                </a:pathLst>
              </a:custGeom>
              <a:noFill/>
              <a:ln w="2540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ja-JP" altLang="en-US"/>
              </a:p>
            </p:txBody>
          </p:sp>
          <p:sp>
            <p:nvSpPr>
              <p:cNvPr id="10294" name="Freeform 31"/>
              <p:cNvSpPr>
                <a:spLocks noChangeAspect="1"/>
              </p:cNvSpPr>
              <p:nvPr/>
            </p:nvSpPr>
            <p:spPr bwMode="auto">
              <a:xfrm flipH="1">
                <a:off x="1202" y="2205"/>
                <a:ext cx="637" cy="1134"/>
              </a:xfrm>
              <a:custGeom>
                <a:avLst/>
                <a:gdLst>
                  <a:gd name="T0" fmla="*/ 0 w 408"/>
                  <a:gd name="T1" fmla="*/ 0 h 726"/>
                  <a:gd name="T2" fmla="*/ 414 w 408"/>
                  <a:gd name="T3" fmla="*/ 2957 h 726"/>
                  <a:gd name="T4" fmla="*/ 1260 w 408"/>
                  <a:gd name="T5" fmla="*/ 5066 h 726"/>
                  <a:gd name="T6" fmla="*/ 2528 w 408"/>
                  <a:gd name="T7" fmla="*/ 6334 h 726"/>
                  <a:gd name="T8" fmla="*/ 3786 w 408"/>
                  <a:gd name="T9" fmla="*/ 6748 h 7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08" h="726">
                    <a:moveTo>
                      <a:pt x="0" y="0"/>
                    </a:moveTo>
                    <a:cubicBezTo>
                      <a:pt x="11" y="113"/>
                      <a:pt x="22" y="227"/>
                      <a:pt x="45" y="318"/>
                    </a:cubicBezTo>
                    <a:cubicBezTo>
                      <a:pt x="68" y="409"/>
                      <a:pt x="98" y="485"/>
                      <a:pt x="136" y="545"/>
                    </a:cubicBezTo>
                    <a:cubicBezTo>
                      <a:pt x="174" y="605"/>
                      <a:pt x="227" y="651"/>
                      <a:pt x="272" y="681"/>
                    </a:cubicBezTo>
                    <a:cubicBezTo>
                      <a:pt x="317" y="711"/>
                      <a:pt x="362" y="718"/>
                      <a:pt x="408" y="726"/>
                    </a:cubicBezTo>
                  </a:path>
                </a:pathLst>
              </a:custGeom>
              <a:noFill/>
              <a:ln w="2540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ja-JP" altLang="en-US"/>
              </a:p>
            </p:txBody>
          </p:sp>
          <p:sp>
            <p:nvSpPr>
              <p:cNvPr id="10295" name="Line 35"/>
              <p:cNvSpPr>
                <a:spLocks noChangeShapeType="1"/>
              </p:cNvSpPr>
              <p:nvPr/>
            </p:nvSpPr>
            <p:spPr bwMode="auto">
              <a:xfrm flipV="1">
                <a:off x="766" y="3021"/>
                <a:ext cx="879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ja-JP" altLang="en-US"/>
              </a:p>
            </p:txBody>
          </p:sp>
          <p:sp>
            <p:nvSpPr>
              <p:cNvPr id="10296" name="Line 36"/>
              <p:cNvSpPr>
                <a:spLocks noChangeShapeType="1"/>
              </p:cNvSpPr>
              <p:nvPr/>
            </p:nvSpPr>
            <p:spPr bwMode="auto">
              <a:xfrm>
                <a:off x="625" y="2659"/>
                <a:ext cx="1167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ja-JP" altLang="en-US"/>
              </a:p>
            </p:txBody>
          </p:sp>
          <p:sp>
            <p:nvSpPr>
              <p:cNvPr id="10297" name="Line 37"/>
              <p:cNvSpPr>
                <a:spLocks noChangeShapeType="1"/>
              </p:cNvSpPr>
              <p:nvPr/>
            </p:nvSpPr>
            <p:spPr bwMode="auto">
              <a:xfrm>
                <a:off x="567" y="2296"/>
                <a:ext cx="1256" cy="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ja-JP" altLang="en-US"/>
              </a:p>
            </p:txBody>
          </p:sp>
          <p:grpSp>
            <p:nvGrpSpPr>
              <p:cNvPr id="10298" name="Group 38"/>
              <p:cNvGrpSpPr>
                <a:grpSpLocks/>
              </p:cNvGrpSpPr>
              <p:nvPr/>
            </p:nvGrpSpPr>
            <p:grpSpPr bwMode="auto">
              <a:xfrm>
                <a:off x="1429" y="2432"/>
                <a:ext cx="227" cy="453"/>
                <a:chOff x="2820" y="3100"/>
                <a:chExt cx="227" cy="453"/>
              </a:xfrm>
            </p:grpSpPr>
            <p:sp>
              <p:nvSpPr>
                <p:cNvPr id="10309" name="Line 39"/>
                <p:cNvSpPr>
                  <a:spLocks noChangeShapeType="1"/>
                </p:cNvSpPr>
                <p:nvPr/>
              </p:nvSpPr>
              <p:spPr bwMode="auto">
                <a:xfrm flipV="1">
                  <a:off x="2934" y="3100"/>
                  <a:ext cx="0" cy="45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triangle" w="lg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/>
                <a:p>
                  <a:endParaRPr lang="ja-JP" altLang="en-US"/>
                </a:p>
              </p:txBody>
            </p:sp>
            <p:grpSp>
              <p:nvGrpSpPr>
                <p:cNvPr id="10310" name="Group 40"/>
                <p:cNvGrpSpPr>
                  <a:grpSpLocks/>
                </p:cNvGrpSpPr>
                <p:nvPr/>
              </p:nvGrpSpPr>
              <p:grpSpPr bwMode="auto">
                <a:xfrm>
                  <a:off x="2820" y="3194"/>
                  <a:ext cx="227" cy="263"/>
                  <a:chOff x="2835" y="3167"/>
                  <a:chExt cx="227" cy="263"/>
                </a:xfrm>
              </p:grpSpPr>
              <p:sp>
                <p:nvSpPr>
                  <p:cNvPr id="10311" name="Oval 4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835" y="3203"/>
                    <a:ext cx="227" cy="227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bg1"/>
                      </a:gs>
                      <a:gs pos="100000">
                        <a:srgbClr val="0000FF"/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0000" tIns="46800" rIns="90000" bIns="46800" anchor="ctr"/>
                  <a:lstStyle/>
                  <a:p>
                    <a:endParaRPr lang="ja-JP" altLang="en-US"/>
                  </a:p>
                </p:txBody>
              </p:sp>
              <p:sp>
                <p:nvSpPr>
                  <p:cNvPr id="31" name="Text Box 4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44" y="3167"/>
                    <a:ext cx="204" cy="25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99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0000" tIns="46800" rIns="90000" bIns="46800">
                    <a:spAutoFit/>
                  </a:bodyPr>
                  <a:lstStyle/>
                  <a:p>
                    <a:pPr>
                      <a:defRPr/>
                    </a:pPr>
                    <a:r>
                      <a:rPr lang="en-US" altLang="ja-JP" sz="2000"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ea typeface="ＭＳ Ｐゴシック" pitchFamily="50" charset="-128"/>
                      </a:rPr>
                      <a:t>u</a:t>
                    </a:r>
                  </a:p>
                </p:txBody>
              </p:sp>
            </p:grpSp>
          </p:grpSp>
          <p:grpSp>
            <p:nvGrpSpPr>
              <p:cNvPr id="10299" name="Group 43"/>
              <p:cNvGrpSpPr>
                <a:grpSpLocks/>
              </p:cNvGrpSpPr>
              <p:nvPr/>
            </p:nvGrpSpPr>
            <p:grpSpPr bwMode="auto">
              <a:xfrm>
                <a:off x="884" y="2795"/>
                <a:ext cx="227" cy="408"/>
                <a:chOff x="839" y="3299"/>
                <a:chExt cx="227" cy="408"/>
              </a:xfrm>
            </p:grpSpPr>
            <p:sp>
              <p:nvSpPr>
                <p:cNvPr id="10305" name="Line 44"/>
                <p:cNvSpPr>
                  <a:spLocks noChangeShapeType="1"/>
                </p:cNvSpPr>
                <p:nvPr/>
              </p:nvSpPr>
              <p:spPr bwMode="auto">
                <a:xfrm flipV="1">
                  <a:off x="951" y="3299"/>
                  <a:ext cx="0" cy="40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triangle" w="lg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/>
                <a:p>
                  <a:endParaRPr lang="ja-JP" altLang="en-US"/>
                </a:p>
              </p:txBody>
            </p:sp>
            <p:grpSp>
              <p:nvGrpSpPr>
                <p:cNvPr id="10306" name="Group 45"/>
                <p:cNvGrpSpPr>
                  <a:grpSpLocks/>
                </p:cNvGrpSpPr>
                <p:nvPr/>
              </p:nvGrpSpPr>
              <p:grpSpPr bwMode="auto">
                <a:xfrm>
                  <a:off x="839" y="3376"/>
                  <a:ext cx="227" cy="265"/>
                  <a:chOff x="2290" y="3528"/>
                  <a:chExt cx="227" cy="265"/>
                </a:xfrm>
              </p:grpSpPr>
              <p:sp>
                <p:nvSpPr>
                  <p:cNvPr id="10307" name="Oval 46"/>
                  <p:cNvSpPr>
                    <a:spLocks noChangeArrowheads="1"/>
                  </p:cNvSpPr>
                  <p:nvPr/>
                </p:nvSpPr>
                <p:spPr bwMode="auto">
                  <a:xfrm>
                    <a:off x="2290" y="3566"/>
                    <a:ext cx="227" cy="227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bg1"/>
                      </a:gs>
                      <a:gs pos="100000">
                        <a:srgbClr val="FF0000"/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0000" tIns="46800" rIns="90000" bIns="46800" anchor="ctr"/>
                  <a:lstStyle/>
                  <a:p>
                    <a:endParaRPr lang="ja-JP" altLang="en-US"/>
                  </a:p>
                </p:txBody>
              </p:sp>
              <p:sp>
                <p:nvSpPr>
                  <p:cNvPr id="27" name="Text Box 4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305" y="3528"/>
                    <a:ext cx="204" cy="25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99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0000" tIns="46800" rIns="90000" bIns="46800">
                    <a:spAutoFit/>
                  </a:bodyPr>
                  <a:lstStyle/>
                  <a:p>
                    <a:pPr>
                      <a:defRPr/>
                    </a:pPr>
                    <a:r>
                      <a:rPr lang="en-US" altLang="ja-JP" sz="2000"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ea typeface="ＭＳ Ｐゴシック" pitchFamily="50" charset="-128"/>
                      </a:rPr>
                      <a:t>u</a:t>
                    </a:r>
                  </a:p>
                </p:txBody>
              </p:sp>
            </p:grpSp>
          </p:grpSp>
          <p:grpSp>
            <p:nvGrpSpPr>
              <p:cNvPr id="10300" name="Group 48"/>
              <p:cNvGrpSpPr>
                <a:grpSpLocks/>
              </p:cNvGrpSpPr>
              <p:nvPr/>
            </p:nvGrpSpPr>
            <p:grpSpPr bwMode="auto">
              <a:xfrm>
                <a:off x="1247" y="2795"/>
                <a:ext cx="227" cy="453"/>
                <a:chOff x="2699" y="3347"/>
                <a:chExt cx="227" cy="453"/>
              </a:xfrm>
            </p:grpSpPr>
            <p:sp>
              <p:nvSpPr>
                <p:cNvPr id="10301" name="Line 49"/>
                <p:cNvSpPr>
                  <a:spLocks noChangeShapeType="1"/>
                </p:cNvSpPr>
                <p:nvPr/>
              </p:nvSpPr>
              <p:spPr bwMode="auto">
                <a:xfrm rot="10800000" flipV="1">
                  <a:off x="2811" y="3347"/>
                  <a:ext cx="0" cy="45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triangle" w="lg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/>
                <a:p>
                  <a:endParaRPr lang="ja-JP" altLang="en-US"/>
                </a:p>
              </p:txBody>
            </p:sp>
            <p:grpSp>
              <p:nvGrpSpPr>
                <p:cNvPr id="10302" name="Group 50"/>
                <p:cNvGrpSpPr>
                  <a:grpSpLocks/>
                </p:cNvGrpSpPr>
                <p:nvPr/>
              </p:nvGrpSpPr>
              <p:grpSpPr bwMode="auto">
                <a:xfrm>
                  <a:off x="2699" y="3421"/>
                  <a:ext cx="227" cy="261"/>
                  <a:chOff x="2699" y="3532"/>
                  <a:chExt cx="227" cy="261"/>
                </a:xfrm>
              </p:grpSpPr>
              <p:sp>
                <p:nvSpPr>
                  <p:cNvPr id="10303" name="Oval 5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9" y="3566"/>
                    <a:ext cx="227" cy="227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bg1"/>
                      </a:gs>
                      <a:gs pos="100000">
                        <a:srgbClr val="009900"/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0000" tIns="46800" rIns="90000" bIns="46800" anchor="ctr"/>
                  <a:lstStyle/>
                  <a:p>
                    <a:endParaRPr lang="ja-JP" altLang="en-US"/>
                  </a:p>
                </p:txBody>
              </p:sp>
              <p:sp>
                <p:nvSpPr>
                  <p:cNvPr id="23" name="Text Box 5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708" y="3532"/>
                    <a:ext cx="204" cy="25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99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0000" tIns="46800" rIns="90000" bIns="46800">
                    <a:spAutoFit/>
                  </a:bodyPr>
                  <a:lstStyle/>
                  <a:p>
                    <a:pPr>
                      <a:defRPr/>
                    </a:pPr>
                    <a:r>
                      <a:rPr lang="en-US" altLang="ja-JP" sz="2000"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ea typeface="ＭＳ Ｐゴシック" pitchFamily="50" charset="-128"/>
                      </a:rPr>
                      <a:t>d</a:t>
                    </a:r>
                  </a:p>
                </p:txBody>
              </p:sp>
            </p:grpSp>
          </p:grpSp>
        </p:grpSp>
        <p:sp>
          <p:nvSpPr>
            <p:cNvPr id="10292" name="テキスト ボックス 3"/>
            <p:cNvSpPr txBox="1">
              <a:spLocks noChangeArrowheads="1"/>
            </p:cNvSpPr>
            <p:nvPr/>
          </p:nvSpPr>
          <p:spPr bwMode="auto">
            <a:xfrm>
              <a:off x="6119805" y="4389120"/>
              <a:ext cx="3204283" cy="400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kumimoji="1" lang="en-US" altLang="ja-JP" sz="2000" dirty="0"/>
                <a:t>Constituent quark model</a:t>
              </a:r>
              <a:endParaRPr kumimoji="1" lang="ja-JP" altLang="en-US" sz="2000" dirty="0"/>
            </a:p>
          </p:txBody>
        </p:sp>
      </p:grpSp>
      <p:grpSp>
        <p:nvGrpSpPr>
          <p:cNvPr id="12" name="グループ化 11"/>
          <p:cNvGrpSpPr/>
          <p:nvPr/>
        </p:nvGrpSpPr>
        <p:grpSpPr>
          <a:xfrm>
            <a:off x="4909352" y="2897038"/>
            <a:ext cx="3862931" cy="3612631"/>
            <a:chOff x="4909352" y="2897038"/>
            <a:chExt cx="3862931" cy="3612631"/>
          </a:xfrm>
        </p:grpSpPr>
        <p:grpSp>
          <p:nvGrpSpPr>
            <p:cNvPr id="6" name="グループ化 5"/>
            <p:cNvGrpSpPr/>
            <p:nvPr/>
          </p:nvGrpSpPr>
          <p:grpSpPr>
            <a:xfrm>
              <a:off x="4909352" y="2897038"/>
              <a:ext cx="3839856" cy="3612631"/>
              <a:chOff x="4909352" y="2897038"/>
              <a:chExt cx="3839856" cy="3612631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9352" y="2897038"/>
                <a:ext cx="3839112" cy="3357071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" name="テキスト ボックス 3"/>
              <p:cNvSpPr txBox="1"/>
              <p:nvPr/>
            </p:nvSpPr>
            <p:spPr>
              <a:xfrm>
                <a:off x="5045950" y="6255753"/>
                <a:ext cx="3703258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050" b="1" dirty="0" err="1" smtClean="0">
                    <a:solidFill>
                      <a:srgbClr val="0000FF"/>
                    </a:solidFill>
                  </a:rPr>
                  <a:t>Capstick</a:t>
                </a:r>
                <a:r>
                  <a:rPr lang="en-US" altLang="ja-JP" sz="1050" b="1" dirty="0" smtClean="0">
                    <a:solidFill>
                      <a:srgbClr val="0000FF"/>
                    </a:solidFill>
                  </a:rPr>
                  <a:t>, Roberts, </a:t>
                </a:r>
                <a:r>
                  <a:rPr lang="en-US" altLang="ja-JP" sz="1050" b="1" dirty="0" err="1" smtClean="0">
                    <a:solidFill>
                      <a:srgbClr val="0000FF"/>
                    </a:solidFill>
                  </a:rPr>
                  <a:t>Prog</a:t>
                </a:r>
                <a:r>
                  <a:rPr lang="en-US" altLang="ja-JP" sz="1050" b="1" dirty="0" smtClean="0">
                    <a:solidFill>
                      <a:srgbClr val="0000FF"/>
                    </a:solidFill>
                  </a:rPr>
                  <a:t>. Part. </a:t>
                </a:r>
                <a:r>
                  <a:rPr lang="en-US" altLang="ja-JP" sz="1050" b="1" dirty="0" err="1" smtClean="0">
                    <a:solidFill>
                      <a:srgbClr val="0000FF"/>
                    </a:solidFill>
                  </a:rPr>
                  <a:t>Nucl</a:t>
                </a:r>
                <a:r>
                  <a:rPr lang="en-US" altLang="ja-JP" sz="1050" b="1" dirty="0" smtClean="0">
                    <a:solidFill>
                      <a:srgbClr val="0000FF"/>
                    </a:solidFill>
                  </a:rPr>
                  <a:t>. Phys 45(2000)S241</a:t>
                </a:r>
                <a:endParaRPr kumimoji="1" lang="ja-JP" altLang="en-US" sz="1050" b="1" dirty="0">
                  <a:solidFill>
                    <a:srgbClr val="0000FF"/>
                  </a:solidFill>
                </a:endParaRPr>
              </a:p>
            </p:txBody>
          </p:sp>
        </p:grpSp>
        <p:sp>
          <p:nvSpPr>
            <p:cNvPr id="8" name="テキスト ボックス 7"/>
            <p:cNvSpPr txBox="1"/>
            <p:nvPr/>
          </p:nvSpPr>
          <p:spPr>
            <a:xfrm>
              <a:off x="6516216" y="5592789"/>
              <a:ext cx="79060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800" b="1" dirty="0" smtClean="0">
                  <a:solidFill>
                    <a:srgbClr val="FF0000"/>
                  </a:solidFill>
                </a:rPr>
                <a:t>CQM results</a:t>
              </a:r>
              <a:endParaRPr kumimoji="1" lang="ja-JP" altLang="en-US" sz="8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11" name="直線矢印コネクタ 10"/>
            <p:cNvCxnSpPr/>
            <p:nvPr/>
          </p:nvCxnSpPr>
          <p:spPr>
            <a:xfrm flipH="1" flipV="1">
              <a:off x="6828908" y="5337538"/>
              <a:ext cx="68671" cy="25525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テキスト ボックス 81"/>
            <p:cNvSpPr txBox="1"/>
            <p:nvPr/>
          </p:nvSpPr>
          <p:spPr>
            <a:xfrm>
              <a:off x="5436096" y="5648473"/>
              <a:ext cx="40748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800" b="1" dirty="0" smtClean="0">
                  <a:solidFill>
                    <a:srgbClr val="FF0000"/>
                  </a:solidFill>
                </a:rPr>
                <a:t>PDG</a:t>
              </a:r>
              <a:endParaRPr kumimoji="1" lang="ja-JP" altLang="en-US" sz="8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83" name="直線矢印コネクタ 82"/>
            <p:cNvCxnSpPr/>
            <p:nvPr/>
          </p:nvCxnSpPr>
          <p:spPr>
            <a:xfrm flipH="1" flipV="1">
              <a:off x="5451584" y="5392734"/>
              <a:ext cx="68671" cy="25525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テキスト ボックス 83"/>
            <p:cNvSpPr txBox="1"/>
            <p:nvPr/>
          </p:nvSpPr>
          <p:spPr>
            <a:xfrm>
              <a:off x="7306817" y="5857232"/>
              <a:ext cx="146546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50" b="1" dirty="0" smtClean="0"/>
                <a:t>N* baryon</a:t>
              </a:r>
              <a:r>
                <a:rPr lang="ja-JP" altLang="en-US" sz="1050" b="1" dirty="0"/>
                <a:t> </a:t>
              </a:r>
              <a:r>
                <a:rPr lang="en-US" altLang="ja-JP" sz="1050" b="1" dirty="0" smtClean="0"/>
                <a:t>spectrum</a:t>
              </a:r>
              <a:endParaRPr kumimoji="1" lang="ja-JP" altLang="en-US" sz="1050" b="1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0669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グループ化 9"/>
          <p:cNvGrpSpPr/>
          <p:nvPr/>
        </p:nvGrpSpPr>
        <p:grpSpPr>
          <a:xfrm>
            <a:off x="107504" y="1525434"/>
            <a:ext cx="4176464" cy="3415734"/>
            <a:chOff x="107504" y="1525434"/>
            <a:chExt cx="4176464" cy="3415734"/>
          </a:xfrm>
        </p:grpSpPr>
        <p:sp>
          <p:nvSpPr>
            <p:cNvPr id="3" name="正方形/長方形 2"/>
            <p:cNvSpPr/>
            <p:nvPr/>
          </p:nvSpPr>
          <p:spPr>
            <a:xfrm>
              <a:off x="107504" y="1525434"/>
              <a:ext cx="4176464" cy="341573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 smtClean="0"/>
            </a:p>
          </p:txBody>
        </p:sp>
        <p:pic>
          <p:nvPicPr>
            <p:cNvPr id="2" name="図 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9039" y="1681821"/>
              <a:ext cx="3490913" cy="2828575"/>
            </a:xfrm>
            <a:prstGeom prst="rect">
              <a:avLst/>
            </a:prstGeom>
          </p:spPr>
        </p:pic>
        <p:pic>
          <p:nvPicPr>
            <p:cNvPr id="4" name="図 3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8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-943355" y="2894417"/>
              <a:ext cx="2622355" cy="253724"/>
            </a:xfrm>
            <a:prstGeom prst="rect">
              <a:avLst/>
            </a:prstGeom>
          </p:spPr>
        </p:pic>
        <p:pic>
          <p:nvPicPr>
            <p:cNvPr id="5" name="図 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9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6818" y="4625522"/>
              <a:ext cx="801940" cy="224544"/>
            </a:xfrm>
            <a:prstGeom prst="rect">
              <a:avLst/>
            </a:prstGeom>
          </p:spPr>
        </p:pic>
      </p:grpSp>
      <p:sp>
        <p:nvSpPr>
          <p:cNvPr id="425992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74712"/>
            <a:ext cx="9144000" cy="762000"/>
          </a:xfrm>
        </p:spPr>
        <p:txBody>
          <a:bodyPr>
            <a:noAutofit/>
          </a:bodyPr>
          <a:lstStyle/>
          <a:p>
            <a:r>
              <a:rPr lang="en-US" altLang="ja-JP" sz="2800" b="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Light-quark hadron </a:t>
            </a:r>
            <a:r>
              <a:rPr lang="en-US" altLang="ja-JP" sz="280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spectroscopy : </a:t>
            </a:r>
            <a:br>
              <a:rPr lang="en-US" altLang="ja-JP" sz="280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</a:br>
            <a:r>
              <a:rPr lang="en-US" altLang="ja-JP" sz="280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Physics of broad &amp; overlapping resonances </a:t>
            </a:r>
            <a:endParaRPr lang="en-US" altLang="ja-JP" sz="2800" b="0" dirty="0">
              <a:solidFill>
                <a:srgbClr val="0000FF"/>
              </a:solidFill>
              <a:latin typeface="Arial Black" pitchFamily="34" charset="0"/>
              <a:ea typeface="ＭＳ Ｐゴシック" charset="-128"/>
            </a:endParaRPr>
          </a:p>
        </p:txBody>
      </p:sp>
      <p:sp>
        <p:nvSpPr>
          <p:cNvPr id="425989" name="Oval 5"/>
          <p:cNvSpPr>
            <a:spLocks noChangeAspect="1" noChangeArrowheads="1"/>
          </p:cNvSpPr>
          <p:nvPr/>
        </p:nvSpPr>
        <p:spPr bwMode="auto">
          <a:xfrm>
            <a:off x="2012802" y="2205032"/>
            <a:ext cx="1511638" cy="1512000"/>
          </a:xfrm>
          <a:prstGeom prst="ellipse">
            <a:avLst/>
          </a:prstGeom>
          <a:noFill/>
          <a:ln w="22225">
            <a:solidFill>
              <a:srgbClr val="FF66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425995" name="Text Box 11"/>
          <p:cNvSpPr txBox="1">
            <a:spLocks noChangeArrowheads="1"/>
          </p:cNvSpPr>
          <p:nvPr/>
        </p:nvSpPr>
        <p:spPr bwMode="auto">
          <a:xfrm>
            <a:off x="860674" y="1340768"/>
            <a:ext cx="1079401" cy="369332"/>
          </a:xfrm>
          <a:prstGeom prst="rect">
            <a:avLst/>
          </a:prstGeom>
          <a:solidFill>
            <a:schemeClr val="bg1"/>
          </a:solidFill>
          <a:ln w="25400">
            <a:solidFill>
              <a:srgbClr val="FF66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b="1">
                <a:solidFill>
                  <a:srgbClr val="006600"/>
                </a:solidFill>
                <a:cs typeface="Arial" charset="0"/>
              </a:rPr>
              <a:t>Δ</a:t>
            </a:r>
            <a:r>
              <a:rPr lang="en-US" altLang="ja-JP" b="1">
                <a:solidFill>
                  <a:srgbClr val="006600"/>
                </a:solidFill>
                <a:cs typeface="Arial" charset="0"/>
              </a:rPr>
              <a:t> (1232)</a:t>
            </a:r>
            <a:endParaRPr lang="el-GR" b="1">
              <a:solidFill>
                <a:srgbClr val="006600"/>
              </a:solidFill>
              <a:cs typeface="Arial" charset="0"/>
            </a:endParaRPr>
          </a:p>
        </p:txBody>
      </p:sp>
      <p:cxnSp>
        <p:nvCxnSpPr>
          <p:cNvPr id="8" name="直線矢印コネクタ 7"/>
          <p:cNvCxnSpPr/>
          <p:nvPr/>
        </p:nvCxnSpPr>
        <p:spPr>
          <a:xfrm flipH="1">
            <a:off x="2968668" y="1716067"/>
            <a:ext cx="187892" cy="513567"/>
          </a:xfrm>
          <a:prstGeom prst="straightConnector1">
            <a:avLst/>
          </a:prstGeom>
          <a:ln w="25400">
            <a:solidFill>
              <a:srgbClr val="FF66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210798" y="5376118"/>
            <a:ext cx="392607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ü"/>
            </a:pPr>
            <a:r>
              <a:rPr kumimoji="1" lang="en-US" altLang="ja-JP" sz="1600" b="1" dirty="0" smtClean="0"/>
              <a:t>Width: </a:t>
            </a:r>
            <a:r>
              <a:rPr lang="en-US" altLang="ja-JP" sz="1600" b="1" dirty="0" smtClean="0">
                <a:solidFill>
                  <a:srgbClr val="0000FF"/>
                </a:solidFill>
              </a:rPr>
              <a:t>a few hundred</a:t>
            </a:r>
            <a:r>
              <a:rPr kumimoji="1" lang="en-US" altLang="ja-JP" sz="1600" b="1" dirty="0" smtClean="0">
                <a:solidFill>
                  <a:srgbClr val="0000FF"/>
                </a:solidFill>
              </a:rPr>
              <a:t> MeV.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ü"/>
            </a:pPr>
            <a:r>
              <a:rPr lang="en-US" altLang="ja-JP" sz="1600" b="1" dirty="0" smtClean="0"/>
              <a:t>Resonances are </a:t>
            </a:r>
            <a:r>
              <a:rPr lang="en-US" altLang="ja-JP" sz="1600" b="1" dirty="0" smtClean="0">
                <a:solidFill>
                  <a:srgbClr val="0000FF"/>
                </a:solidFill>
              </a:rPr>
              <a:t>highly overlapping</a:t>
            </a:r>
          </a:p>
          <a:p>
            <a:pPr>
              <a:buClr>
                <a:srgbClr val="FF0000"/>
              </a:buClr>
            </a:pPr>
            <a:r>
              <a:rPr lang="ja-JP" altLang="en-US" sz="1600" b="1" dirty="0" smtClean="0"/>
              <a:t>　　</a:t>
            </a:r>
            <a:r>
              <a:rPr lang="en-US" altLang="ja-JP" sz="1600" b="1" dirty="0" smtClean="0"/>
              <a:t>in energy except </a:t>
            </a:r>
            <a:r>
              <a:rPr lang="en-US" altLang="ja-JP" sz="1600" b="1" dirty="0" smtClean="0">
                <a:latin typeface="Symbol" pitchFamily="18" charset="2"/>
              </a:rPr>
              <a:t>D</a:t>
            </a:r>
            <a:r>
              <a:rPr lang="en-US" altLang="ja-JP" sz="1600" b="1" dirty="0" smtClean="0"/>
              <a:t>(1232).</a:t>
            </a:r>
            <a:endParaRPr kumimoji="1" lang="ja-JP" altLang="en-US" sz="1600" b="1" dirty="0"/>
          </a:p>
        </p:txBody>
      </p:sp>
      <p:grpSp>
        <p:nvGrpSpPr>
          <p:cNvPr id="7" name="グループ化 6"/>
          <p:cNvGrpSpPr/>
          <p:nvPr/>
        </p:nvGrpSpPr>
        <p:grpSpPr>
          <a:xfrm>
            <a:off x="4499992" y="1525434"/>
            <a:ext cx="4661726" cy="4639870"/>
            <a:chOff x="4499992" y="1525434"/>
            <a:chExt cx="4661726" cy="4639870"/>
          </a:xfrm>
        </p:grpSpPr>
        <p:grpSp>
          <p:nvGrpSpPr>
            <p:cNvPr id="13" name="グループ化 12"/>
            <p:cNvGrpSpPr/>
            <p:nvPr/>
          </p:nvGrpSpPr>
          <p:grpSpPr>
            <a:xfrm>
              <a:off x="4499992" y="1525434"/>
              <a:ext cx="4536504" cy="3415734"/>
              <a:chOff x="4499992" y="1525434"/>
              <a:chExt cx="4536504" cy="3415734"/>
            </a:xfrm>
          </p:grpSpPr>
          <p:sp>
            <p:nvSpPr>
              <p:cNvPr id="12" name="正方形/長方形 11"/>
              <p:cNvSpPr/>
              <p:nvPr/>
            </p:nvSpPr>
            <p:spPr>
              <a:xfrm>
                <a:off x="4499992" y="1525434"/>
                <a:ext cx="4536504" cy="341573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 smtClean="0"/>
              </a:p>
            </p:txBody>
          </p:sp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03898" y="2420888"/>
                <a:ext cx="4360590" cy="227290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" name="図 5"/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11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45864" y="2060848"/>
                <a:ext cx="3886092" cy="237952"/>
              </a:xfrm>
              <a:prstGeom prst="rect">
                <a:avLst/>
              </a:prstGeom>
            </p:spPr>
          </p:pic>
        </p:grpSp>
        <p:sp>
          <p:nvSpPr>
            <p:cNvPr id="34" name="テキスト ボックス 33"/>
            <p:cNvSpPr txBox="1"/>
            <p:nvPr/>
          </p:nvSpPr>
          <p:spPr>
            <a:xfrm>
              <a:off x="4572000" y="5334307"/>
              <a:ext cx="458971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Clr>
                  <a:srgbClr val="FF0000"/>
                </a:buClr>
                <a:buFont typeface="Wingdings" pitchFamily="2" charset="2"/>
                <a:buChar char="ü"/>
              </a:pPr>
              <a:r>
                <a:rPr kumimoji="1" lang="en-US" altLang="ja-JP" sz="1600" b="1" dirty="0" smtClean="0"/>
                <a:t>Width: </a:t>
              </a:r>
              <a:r>
                <a:rPr kumimoji="1" lang="en-US" altLang="ja-JP" sz="1600" b="1" dirty="0" smtClean="0">
                  <a:solidFill>
                    <a:srgbClr val="FF0000"/>
                  </a:solidFill>
                </a:rPr>
                <a:t>~10 </a:t>
              </a:r>
              <a:r>
                <a:rPr lang="en-US" altLang="ja-JP" sz="1600" b="1" dirty="0" err="1" smtClean="0">
                  <a:solidFill>
                    <a:srgbClr val="FF0000"/>
                  </a:solidFill>
                </a:rPr>
                <a:t>k</a:t>
              </a:r>
              <a:r>
                <a:rPr kumimoji="1" lang="en-US" altLang="ja-JP" sz="1600" b="1" dirty="0" err="1" smtClean="0">
                  <a:solidFill>
                    <a:srgbClr val="FF0000"/>
                  </a:solidFill>
                </a:rPr>
                <a:t>eV</a:t>
              </a:r>
              <a:r>
                <a:rPr kumimoji="1" lang="en-US" altLang="ja-JP" sz="1600" b="1" dirty="0" smtClean="0">
                  <a:solidFill>
                    <a:srgbClr val="FF0000"/>
                  </a:solidFill>
                </a:rPr>
                <a:t> </a:t>
              </a:r>
              <a:r>
                <a:rPr kumimoji="1" lang="en-US" altLang="ja-JP" sz="1600" b="1" dirty="0" smtClean="0"/>
                <a:t>to </a:t>
              </a:r>
              <a:r>
                <a:rPr kumimoji="1" lang="en-US" altLang="ja-JP" sz="1600" b="1" dirty="0" smtClean="0">
                  <a:solidFill>
                    <a:srgbClr val="FF0000"/>
                  </a:solidFill>
                </a:rPr>
                <a:t>~10 MeV </a:t>
              </a:r>
            </a:p>
            <a:p>
              <a:pPr marL="285750" indent="-285750">
                <a:lnSpc>
                  <a:spcPct val="150000"/>
                </a:lnSpc>
                <a:buClr>
                  <a:srgbClr val="FF0000"/>
                </a:buClr>
                <a:buFont typeface="Wingdings" pitchFamily="2" charset="2"/>
                <a:buChar char="ü"/>
              </a:pPr>
              <a:r>
                <a:rPr lang="en-US" altLang="ja-JP" sz="1600" b="1" dirty="0" smtClean="0"/>
                <a:t>Each resonance peak is </a:t>
              </a:r>
              <a:r>
                <a:rPr lang="en-US" altLang="ja-JP" sz="1600" b="1" dirty="0" smtClean="0">
                  <a:solidFill>
                    <a:srgbClr val="FF0000"/>
                  </a:solidFill>
                </a:rPr>
                <a:t>clearly separated</a:t>
              </a:r>
              <a:r>
                <a:rPr lang="en-US" altLang="ja-JP" sz="1600" b="1" dirty="0" smtClean="0"/>
                <a:t>.</a:t>
              </a:r>
              <a:endParaRPr kumimoji="1" lang="ja-JP" altLang="en-US" sz="1600" b="1" dirty="0"/>
            </a:p>
          </p:txBody>
        </p:sp>
      </p:grpSp>
      <p:sp>
        <p:nvSpPr>
          <p:cNvPr id="425990" name="Text Box 6"/>
          <p:cNvSpPr txBox="1">
            <a:spLocks noChangeArrowheads="1"/>
          </p:cNvSpPr>
          <p:nvPr/>
        </p:nvSpPr>
        <p:spPr bwMode="auto">
          <a:xfrm>
            <a:off x="2311152" y="1053702"/>
            <a:ext cx="3657600" cy="649288"/>
          </a:xfrm>
          <a:prstGeom prst="rect">
            <a:avLst/>
          </a:prstGeom>
          <a:solidFill>
            <a:schemeClr val="bg1"/>
          </a:solidFill>
          <a:ln w="25400">
            <a:solidFill>
              <a:srgbClr val="FF66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ja-JP" sz="1400" b="1" dirty="0">
                <a:solidFill>
                  <a:srgbClr val="006600"/>
                </a:solidFill>
                <a:cs typeface="Arial" charset="0"/>
              </a:rPr>
              <a:t>N* : 1440, 1520, 1535, 1650, 1675, 1680, ...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ja-JP" sz="1400" b="1" dirty="0">
                <a:solidFill>
                  <a:srgbClr val="006600"/>
                </a:solidFill>
                <a:latin typeface="Symbol" pitchFamily="18" charset="2"/>
                <a:cs typeface="Arial" charset="0"/>
              </a:rPr>
              <a:t>D </a:t>
            </a:r>
            <a:r>
              <a:rPr lang="en-US" altLang="ja-JP" sz="1400" b="1" dirty="0">
                <a:solidFill>
                  <a:srgbClr val="006600"/>
                </a:solidFill>
                <a:cs typeface="Arial" charset="0"/>
              </a:rPr>
              <a:t>  : 1600, 1620,  1700, </a:t>
            </a:r>
            <a:r>
              <a:rPr lang="en-US" altLang="ja-JP" sz="1400" b="1" dirty="0" smtClean="0">
                <a:solidFill>
                  <a:srgbClr val="006600"/>
                </a:solidFill>
                <a:cs typeface="Arial" charset="0"/>
              </a:rPr>
              <a:t>1750, 1900, </a:t>
            </a:r>
            <a:r>
              <a:rPr lang="en-US" altLang="ja-JP" sz="1400" b="1" dirty="0">
                <a:solidFill>
                  <a:srgbClr val="006600"/>
                </a:solidFill>
                <a:cs typeface="Arial" charset="0"/>
              </a:rPr>
              <a:t>…</a:t>
            </a:r>
            <a:endParaRPr lang="el-GR" sz="1400" b="1" dirty="0">
              <a:solidFill>
                <a:srgbClr val="006600"/>
              </a:solidFill>
              <a:cs typeface="Arial" charset="0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011039" y="3789040"/>
            <a:ext cx="1786066" cy="338554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1600" b="1" dirty="0">
                <a:solidFill>
                  <a:srgbClr val="0000FF"/>
                </a:solidFill>
              </a:rPr>
              <a:t>~</a:t>
            </a:r>
            <a:r>
              <a:rPr lang="ja-JP" altLang="en-US" sz="1600" b="1" dirty="0" smtClean="0">
                <a:solidFill>
                  <a:srgbClr val="0000FF"/>
                </a:solidFill>
              </a:rPr>
              <a:t> </a:t>
            </a:r>
            <a:r>
              <a:rPr lang="en-US" altLang="ja-JP" sz="1600" b="1" dirty="0" smtClean="0">
                <a:solidFill>
                  <a:srgbClr val="0000FF"/>
                </a:solidFill>
              </a:rPr>
              <a:t>20 resonances</a:t>
            </a:r>
            <a:endParaRPr kumimoji="1" lang="ja-JP" altLang="en-US" sz="1600" b="1" dirty="0" smtClean="0">
              <a:solidFill>
                <a:srgbClr val="0000FF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54390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5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5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5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5989" grpId="0" animBg="1"/>
      <p:bldP spid="425995" grpId="0" animBg="1"/>
      <p:bldP spid="425990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正方形/長方形 20"/>
          <p:cNvSpPr/>
          <p:nvPr/>
        </p:nvSpPr>
        <p:spPr>
          <a:xfrm>
            <a:off x="88490" y="836711"/>
            <a:ext cx="8948006" cy="583264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grpSp>
        <p:nvGrpSpPr>
          <p:cNvPr id="30" name="グループ化 29"/>
          <p:cNvGrpSpPr/>
          <p:nvPr/>
        </p:nvGrpSpPr>
        <p:grpSpPr>
          <a:xfrm>
            <a:off x="252440" y="1129079"/>
            <a:ext cx="4140000" cy="5270273"/>
            <a:chOff x="107504" y="1254511"/>
            <a:chExt cx="4140000" cy="5270273"/>
          </a:xfrm>
        </p:grpSpPr>
        <p:grpSp>
          <p:nvGrpSpPr>
            <p:cNvPr id="31" name="グループ化 30"/>
            <p:cNvGrpSpPr/>
            <p:nvPr/>
          </p:nvGrpSpPr>
          <p:grpSpPr>
            <a:xfrm>
              <a:off x="107504" y="1484784"/>
              <a:ext cx="4140000" cy="5040000"/>
              <a:chOff x="4932040" y="611658"/>
              <a:chExt cx="4140000" cy="5040000"/>
            </a:xfrm>
          </p:grpSpPr>
          <p:sp>
            <p:nvSpPr>
              <p:cNvPr id="33" name="角丸四角形吹き出し 32"/>
              <p:cNvSpPr/>
              <p:nvPr/>
            </p:nvSpPr>
            <p:spPr>
              <a:xfrm>
                <a:off x="4932040" y="611658"/>
                <a:ext cx="4140000" cy="5040000"/>
              </a:xfrm>
              <a:prstGeom prst="wedgeRoundRectCallout">
                <a:avLst>
                  <a:gd name="adj1" fmla="val -39241"/>
                  <a:gd name="adj2" fmla="val 19518"/>
                  <a:gd name="adj3" fmla="val 16667"/>
                </a:avLst>
              </a:prstGeom>
              <a:solidFill>
                <a:schemeClr val="bg1"/>
              </a:solidFill>
              <a:ln w="38100">
                <a:solidFill>
                  <a:srgbClr val="FF99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 smtClean="0"/>
              </a:p>
            </p:txBody>
          </p:sp>
          <p:pic>
            <p:nvPicPr>
              <p:cNvPr id="34" name="図 3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5136" y="1041035"/>
                <a:ext cx="1584176" cy="1493651"/>
              </a:xfrm>
              <a:prstGeom prst="rect">
                <a:avLst/>
              </a:prstGeom>
              <a:effectLst>
                <a:softEdge rad="63500"/>
              </a:effectLst>
            </p:spPr>
          </p:pic>
          <p:pic>
            <p:nvPicPr>
              <p:cNvPr id="35" name="図 34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00990" y="1084936"/>
                <a:ext cx="2044458" cy="912705"/>
              </a:xfrm>
              <a:prstGeom prst="rect">
                <a:avLst/>
              </a:prstGeom>
              <a:effectLst>
                <a:softEdge rad="63500"/>
              </a:effectLst>
            </p:spPr>
          </p:pic>
          <p:sp>
            <p:nvSpPr>
              <p:cNvPr id="36" name="テキスト ボックス 35"/>
              <p:cNvSpPr txBox="1"/>
              <p:nvPr/>
            </p:nvSpPr>
            <p:spPr>
              <a:xfrm>
                <a:off x="5209632" y="4758574"/>
                <a:ext cx="3634328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b="1" dirty="0" smtClean="0">
                    <a:solidFill>
                      <a:srgbClr val="0000FF"/>
                    </a:solidFill>
                  </a:rPr>
                  <a:t>ELPH, ELSA, GRAAL, JLab</a:t>
                </a:r>
                <a:r>
                  <a:rPr lang="en-US" altLang="ja-JP" sz="2000" b="1" dirty="0" smtClean="0">
                    <a:solidFill>
                      <a:srgbClr val="0000FF"/>
                    </a:solidFill>
                  </a:rPr>
                  <a:t>, </a:t>
                </a:r>
                <a:endParaRPr lang="en-US" altLang="ja-JP" sz="2000" b="1" dirty="0">
                  <a:solidFill>
                    <a:srgbClr val="0000FF"/>
                  </a:solidFill>
                </a:endParaRPr>
              </a:p>
              <a:p>
                <a:r>
                  <a:rPr lang="en-US" altLang="ja-JP" sz="2000" b="1" dirty="0" smtClean="0">
                    <a:solidFill>
                      <a:srgbClr val="0000FF"/>
                    </a:solidFill>
                  </a:rPr>
                  <a:t>MAMI, SPring-8, ...</a:t>
                </a:r>
              </a:p>
            </p:txBody>
          </p:sp>
        </p:grpSp>
        <p:sp>
          <p:nvSpPr>
            <p:cNvPr id="32" name="テキスト ボックス 31"/>
            <p:cNvSpPr txBox="1"/>
            <p:nvPr/>
          </p:nvSpPr>
          <p:spPr>
            <a:xfrm>
              <a:off x="1169520" y="1254511"/>
              <a:ext cx="2032929" cy="461665"/>
            </a:xfrm>
            <a:prstGeom prst="rect">
              <a:avLst/>
            </a:prstGeom>
            <a:solidFill>
              <a:schemeClr val="bg1"/>
            </a:solidFill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sz="2400" b="1" dirty="0" smtClean="0">
                  <a:solidFill>
                    <a:srgbClr val="009900"/>
                  </a:solidFill>
                </a:rPr>
                <a:t>Experiments</a:t>
              </a:r>
              <a:endParaRPr kumimoji="1" lang="ja-JP" altLang="en-US" sz="2400" b="1" dirty="0" smtClean="0">
                <a:solidFill>
                  <a:srgbClr val="009900"/>
                </a:solidFill>
              </a:endParaRPr>
            </a:p>
          </p:txBody>
        </p:sp>
      </p:grpSp>
      <p:grpSp>
        <p:nvGrpSpPr>
          <p:cNvPr id="37" name="グループ化 36"/>
          <p:cNvGrpSpPr/>
          <p:nvPr/>
        </p:nvGrpSpPr>
        <p:grpSpPr>
          <a:xfrm>
            <a:off x="4680472" y="1124744"/>
            <a:ext cx="4140000" cy="5275168"/>
            <a:chOff x="4716016" y="1250176"/>
            <a:chExt cx="4140000" cy="5275168"/>
          </a:xfrm>
        </p:grpSpPr>
        <p:grpSp>
          <p:nvGrpSpPr>
            <p:cNvPr id="38" name="グループ化 37"/>
            <p:cNvGrpSpPr/>
            <p:nvPr/>
          </p:nvGrpSpPr>
          <p:grpSpPr>
            <a:xfrm>
              <a:off x="4716016" y="1485344"/>
              <a:ext cx="4140000" cy="5040000"/>
              <a:chOff x="4932039" y="1576844"/>
              <a:chExt cx="4140000" cy="5040000"/>
            </a:xfrm>
          </p:grpSpPr>
          <p:sp>
            <p:nvSpPr>
              <p:cNvPr id="40" name="角丸四角形吹き出し 39"/>
              <p:cNvSpPr/>
              <p:nvPr/>
            </p:nvSpPr>
            <p:spPr>
              <a:xfrm>
                <a:off x="4932039" y="1576844"/>
                <a:ext cx="4140000" cy="5040000"/>
              </a:xfrm>
              <a:prstGeom prst="wedgeRoundRectCallout">
                <a:avLst>
                  <a:gd name="adj1" fmla="val -38686"/>
                  <a:gd name="adj2" fmla="val -34757"/>
                  <a:gd name="adj3" fmla="val 16667"/>
                </a:avLst>
              </a:prstGeom>
              <a:solidFill>
                <a:schemeClr val="bg1"/>
              </a:solidFill>
              <a:ln w="38100">
                <a:solidFill>
                  <a:srgbClr val="FF99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 smtClean="0"/>
              </a:p>
            </p:txBody>
          </p:sp>
          <p:pic>
            <p:nvPicPr>
              <p:cNvPr id="41" name="図 40"/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5" cstate="print">
                <a:lum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28005" y="6022196"/>
                <a:ext cx="3606942" cy="408890"/>
              </a:xfrm>
              <a:prstGeom prst="rect">
                <a:avLst/>
              </a:prstGeom>
            </p:spPr>
          </p:pic>
          <p:sp>
            <p:nvSpPr>
              <p:cNvPr id="42" name="テキスト ボックス 41"/>
              <p:cNvSpPr txBox="1"/>
              <p:nvPr/>
            </p:nvSpPr>
            <p:spPr>
              <a:xfrm>
                <a:off x="5076054" y="5611634"/>
                <a:ext cx="352051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Clr>
                    <a:srgbClr val="FF0000"/>
                  </a:buClr>
                  <a:buFont typeface="Wingdings" pitchFamily="2" charset="2"/>
                  <a:buChar char="ü"/>
                </a:pPr>
                <a:r>
                  <a:rPr kumimoji="1" lang="en-US" altLang="ja-JP" sz="1600" b="1" dirty="0" smtClean="0">
                    <a:solidFill>
                      <a:srgbClr val="0000FF"/>
                    </a:solidFill>
                  </a:rPr>
                  <a:t>Multichannel unitary condition:</a:t>
                </a:r>
                <a:endParaRPr kumimoji="1" lang="ja-JP" altLang="en-US" sz="1600" b="1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43" name="テキスト ボックス 42"/>
              <p:cNvSpPr txBox="1"/>
              <p:nvPr/>
            </p:nvSpPr>
            <p:spPr>
              <a:xfrm>
                <a:off x="5543647" y="2061756"/>
                <a:ext cx="2704587" cy="36132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kumimoji="1" lang="en-US" altLang="ja-JP" sz="1600" b="1" dirty="0" smtClean="0"/>
                  <a:t>ANL-Osaka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altLang="ja-JP" sz="1600" b="1" dirty="0" smtClean="0"/>
                  <a:t>Argonne-Pittsburgh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altLang="ja-JP" sz="1600" b="1" dirty="0" smtClean="0"/>
                  <a:t>Bonn-</a:t>
                </a:r>
                <a:r>
                  <a:rPr lang="en-US" altLang="ja-JP" sz="1600" b="1" dirty="0" err="1" smtClean="0"/>
                  <a:t>Gatchina</a:t>
                </a:r>
                <a:endParaRPr lang="en-US" altLang="ja-JP" sz="1600" b="1" dirty="0" smtClean="0"/>
              </a:p>
              <a:p>
                <a:pPr>
                  <a:lnSpc>
                    <a:spcPct val="110000"/>
                  </a:lnSpc>
                </a:pPr>
                <a:r>
                  <a:rPr lang="en-US" altLang="ja-JP" sz="1600" b="1" dirty="0" smtClean="0"/>
                  <a:t>Carnegie-Mellon-Berkeley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altLang="ja-JP" sz="1600" b="1" dirty="0" err="1" smtClean="0"/>
                  <a:t>Dubna</a:t>
                </a:r>
                <a:r>
                  <a:rPr lang="en-US" altLang="ja-JP" sz="1600" b="1" dirty="0" smtClean="0"/>
                  <a:t>-Mainz-Taipei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altLang="ja-JP" sz="1600" b="1" dirty="0" smtClean="0"/>
                  <a:t>EBAC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altLang="ja-JP" sz="1600" b="1" dirty="0" smtClean="0"/>
                  <a:t>Giessen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altLang="ja-JP" sz="1600" b="1" dirty="0" smtClean="0"/>
                  <a:t>GWU/VPI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altLang="ja-JP" sz="1600" b="1" dirty="0" err="1" smtClean="0"/>
                  <a:t>Juelich</a:t>
                </a:r>
                <a:r>
                  <a:rPr lang="en-US" altLang="ja-JP" sz="1600" b="1" dirty="0" smtClean="0"/>
                  <a:t>-Bonn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altLang="ja-JP" sz="1600" b="1" dirty="0" smtClean="0"/>
                  <a:t>Karlsruhe-Helsinki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altLang="ja-JP" sz="1600" b="1" dirty="0" smtClean="0"/>
                  <a:t>KSU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altLang="ja-JP" sz="1600" b="1" dirty="0" smtClean="0"/>
                  <a:t>Zagreb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altLang="ja-JP" sz="1600" b="1" dirty="0" smtClean="0"/>
                  <a:t>…</a:t>
                </a:r>
                <a:endParaRPr lang="en-US" altLang="ja-JP" sz="1600" b="1" dirty="0"/>
              </a:p>
            </p:txBody>
          </p:sp>
        </p:grpSp>
        <p:sp>
          <p:nvSpPr>
            <p:cNvPr id="39" name="テキスト ボックス 38"/>
            <p:cNvSpPr txBox="1"/>
            <p:nvPr/>
          </p:nvSpPr>
          <p:spPr>
            <a:xfrm>
              <a:off x="5083945" y="1250176"/>
              <a:ext cx="3493264" cy="707886"/>
            </a:xfrm>
            <a:prstGeom prst="rect">
              <a:avLst/>
            </a:prstGeom>
            <a:solidFill>
              <a:schemeClr val="bg1"/>
            </a:solidFill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2400" b="1" dirty="0" smtClean="0">
                  <a:solidFill>
                    <a:srgbClr val="009900"/>
                  </a:solidFill>
                </a:rPr>
                <a:t>Theoretical analyses</a:t>
              </a:r>
            </a:p>
            <a:p>
              <a:pPr algn="ctr"/>
              <a:r>
                <a:rPr lang="en-US" altLang="ja-JP" sz="1600" b="1" dirty="0" smtClean="0">
                  <a:solidFill>
                    <a:srgbClr val="009900"/>
                  </a:solidFill>
                </a:rPr>
                <a:t>with coupled-channels </a:t>
              </a:r>
              <a:r>
                <a:rPr kumimoji="1" lang="en-US" altLang="ja-JP" sz="1600" b="1" dirty="0" smtClean="0">
                  <a:solidFill>
                    <a:srgbClr val="009900"/>
                  </a:solidFill>
                </a:rPr>
                <a:t>framework</a:t>
              </a:r>
              <a:endParaRPr kumimoji="1" lang="ja-JP" altLang="en-US" sz="1600" b="1" dirty="0" smtClean="0">
                <a:solidFill>
                  <a:srgbClr val="009900"/>
                </a:solidFill>
              </a:endParaRPr>
            </a:p>
          </p:txBody>
        </p:sp>
      </p:grpSp>
      <p:sp>
        <p:nvSpPr>
          <p:cNvPr id="45" name="左右矢印 44"/>
          <p:cNvSpPr/>
          <p:nvPr/>
        </p:nvSpPr>
        <p:spPr>
          <a:xfrm>
            <a:off x="3960392" y="3386756"/>
            <a:ext cx="1116632" cy="697720"/>
          </a:xfrm>
          <a:prstGeom prst="leftRightArrow">
            <a:avLst>
              <a:gd name="adj1" fmla="val 53495"/>
              <a:gd name="adj2" fmla="val 50000"/>
            </a:avLst>
          </a:prstGeom>
          <a:solidFill>
            <a:srgbClr val="0000FF"/>
          </a:solidFill>
          <a:ln w="317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sp>
        <p:nvSpPr>
          <p:cNvPr id="22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-1"/>
            <a:ext cx="9144000" cy="836711"/>
          </a:xfrm>
        </p:spPr>
        <p:txBody>
          <a:bodyPr>
            <a:noAutofit/>
          </a:bodyPr>
          <a:lstStyle/>
          <a:p>
            <a:r>
              <a:rPr lang="en-US" altLang="ja-JP" sz="2800" b="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Cooperative efforts between </a:t>
            </a:r>
            <a:r>
              <a:rPr lang="en-US" altLang="ja-JP" sz="280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/>
            </a:r>
            <a:br>
              <a:rPr lang="en-US" altLang="ja-JP" sz="280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</a:br>
            <a:r>
              <a:rPr lang="en-US" altLang="ja-JP" sz="2800" b="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experiments and theoretical analyses</a:t>
            </a:r>
            <a:endParaRPr lang="en-US" altLang="ja-JP" sz="2800" b="0" dirty="0">
              <a:solidFill>
                <a:srgbClr val="0000FF"/>
              </a:solidFill>
              <a:latin typeface="Arial Black" pitchFamily="34" charset="0"/>
              <a:ea typeface="ＭＳ Ｐゴシック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372414" y="2852936"/>
            <a:ext cx="1542410" cy="338554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1600" b="1" dirty="0">
                <a:solidFill>
                  <a:srgbClr val="FF0000"/>
                </a:solidFill>
              </a:rPr>
              <a:t>S</a:t>
            </a:r>
            <a:r>
              <a:rPr kumimoji="1" lang="en-US" altLang="ja-JP" sz="1600" b="1" dirty="0" smtClean="0">
                <a:solidFill>
                  <a:srgbClr val="FF0000"/>
                </a:solidFill>
              </a:rPr>
              <a:t>ince late 90s</a:t>
            </a:r>
            <a:endParaRPr kumimoji="1" lang="ja-JP" altLang="en-US" sz="1600" b="1" dirty="0" smtClean="0">
              <a:solidFill>
                <a:srgbClr val="FF0000"/>
              </a:solidFill>
            </a:endParaRPr>
          </a:p>
        </p:txBody>
      </p:sp>
      <p:grpSp>
        <p:nvGrpSpPr>
          <p:cNvPr id="20" name="グループ化 19"/>
          <p:cNvGrpSpPr/>
          <p:nvPr/>
        </p:nvGrpSpPr>
        <p:grpSpPr>
          <a:xfrm>
            <a:off x="933885" y="3856841"/>
            <a:ext cx="2767215" cy="1384995"/>
            <a:chOff x="2803835" y="4638035"/>
            <a:chExt cx="4640813" cy="2052375"/>
          </a:xfrm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 rot="2400000">
              <a:off x="3120460" y="5222105"/>
              <a:ext cx="1043243" cy="162561"/>
            </a:xfrm>
            <a:custGeom>
              <a:avLst/>
              <a:gdLst>
                <a:gd name="T0" fmla="*/ 0 w 726"/>
                <a:gd name="T1" fmla="*/ 136 h 136"/>
                <a:gd name="T2" fmla="*/ 91 w 726"/>
                <a:gd name="T3" fmla="*/ 0 h 136"/>
                <a:gd name="T4" fmla="*/ 182 w 726"/>
                <a:gd name="T5" fmla="*/ 136 h 136"/>
                <a:gd name="T6" fmla="*/ 273 w 726"/>
                <a:gd name="T7" fmla="*/ 0 h 136"/>
                <a:gd name="T8" fmla="*/ 363 w 726"/>
                <a:gd name="T9" fmla="*/ 136 h 136"/>
                <a:gd name="T10" fmla="*/ 454 w 726"/>
                <a:gd name="T11" fmla="*/ 0 h 136"/>
                <a:gd name="T12" fmla="*/ 545 w 726"/>
                <a:gd name="T13" fmla="*/ 136 h 136"/>
                <a:gd name="T14" fmla="*/ 636 w 726"/>
                <a:gd name="T15" fmla="*/ 0 h 136"/>
                <a:gd name="T16" fmla="*/ 726 w 726"/>
                <a:gd name="T17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6" h="136">
                  <a:moveTo>
                    <a:pt x="0" y="136"/>
                  </a:moveTo>
                  <a:cubicBezTo>
                    <a:pt x="30" y="68"/>
                    <a:pt x="61" y="0"/>
                    <a:pt x="91" y="0"/>
                  </a:cubicBezTo>
                  <a:cubicBezTo>
                    <a:pt x="121" y="0"/>
                    <a:pt x="152" y="136"/>
                    <a:pt x="182" y="136"/>
                  </a:cubicBezTo>
                  <a:cubicBezTo>
                    <a:pt x="212" y="136"/>
                    <a:pt x="243" y="0"/>
                    <a:pt x="273" y="0"/>
                  </a:cubicBezTo>
                  <a:cubicBezTo>
                    <a:pt x="303" y="0"/>
                    <a:pt x="333" y="136"/>
                    <a:pt x="363" y="136"/>
                  </a:cubicBezTo>
                  <a:cubicBezTo>
                    <a:pt x="393" y="136"/>
                    <a:pt x="424" y="0"/>
                    <a:pt x="454" y="0"/>
                  </a:cubicBezTo>
                  <a:cubicBezTo>
                    <a:pt x="484" y="0"/>
                    <a:pt x="515" y="136"/>
                    <a:pt x="545" y="136"/>
                  </a:cubicBezTo>
                  <a:cubicBezTo>
                    <a:pt x="575" y="136"/>
                    <a:pt x="606" y="0"/>
                    <a:pt x="636" y="0"/>
                  </a:cubicBezTo>
                  <a:cubicBezTo>
                    <a:pt x="666" y="0"/>
                    <a:pt x="696" y="68"/>
                    <a:pt x="726" y="136"/>
                  </a:cubicBez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/>
            <a:p>
              <a:endParaRPr lang="ja-JP" altLang="en-US" b="1"/>
            </a:p>
          </p:txBody>
        </p:sp>
        <p:sp>
          <p:nvSpPr>
            <p:cNvPr id="24" name="Line 9"/>
            <p:cNvSpPr>
              <a:spLocks noChangeShapeType="1"/>
            </p:cNvSpPr>
            <p:nvPr/>
          </p:nvSpPr>
          <p:spPr bwMode="auto">
            <a:xfrm>
              <a:off x="3351569" y="5328480"/>
              <a:ext cx="290512" cy="279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/>
            <a:p>
              <a:endParaRPr lang="ja-JP" altLang="en-US" b="1"/>
            </a:p>
          </p:txBody>
        </p:sp>
        <p:sp>
          <p:nvSpPr>
            <p:cNvPr id="25" name="Line 11"/>
            <p:cNvSpPr>
              <a:spLocks noChangeShapeType="1"/>
            </p:cNvSpPr>
            <p:nvPr/>
          </p:nvSpPr>
          <p:spPr bwMode="auto">
            <a:xfrm flipV="1">
              <a:off x="3131592" y="5787584"/>
              <a:ext cx="773113" cy="317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/>
            <a:p>
              <a:endParaRPr lang="ja-JP" altLang="en-US" b="1"/>
            </a:p>
          </p:txBody>
        </p:sp>
        <p:sp>
          <p:nvSpPr>
            <p:cNvPr id="26" name="Line 12"/>
            <p:cNvSpPr>
              <a:spLocks noChangeShapeType="1"/>
            </p:cNvSpPr>
            <p:nvPr/>
          </p:nvSpPr>
          <p:spPr bwMode="auto">
            <a:xfrm>
              <a:off x="4120605" y="5787584"/>
              <a:ext cx="811212" cy="3175"/>
            </a:xfrm>
            <a:prstGeom prst="line">
              <a:avLst/>
            </a:prstGeom>
            <a:noFill/>
            <a:ln w="635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/>
            <a:p>
              <a:endParaRPr lang="ja-JP" altLang="en-US" b="1"/>
            </a:p>
          </p:txBody>
        </p:sp>
        <p:sp>
          <p:nvSpPr>
            <p:cNvPr id="27" name="Oval 13" descr="右上がり対角線 (太)"/>
            <p:cNvSpPr>
              <a:spLocks noChangeArrowheads="1"/>
            </p:cNvSpPr>
            <p:nvPr/>
          </p:nvSpPr>
          <p:spPr bwMode="auto">
            <a:xfrm>
              <a:off x="3833267" y="5597084"/>
              <a:ext cx="377825" cy="382587"/>
            </a:xfrm>
            <a:prstGeom prst="ellipse">
              <a:avLst/>
            </a:prstGeom>
            <a:pattFill prst="wdUpDiag">
              <a:fgClr>
                <a:srgbClr val="0000FF"/>
              </a:fgClr>
              <a:bgClr>
                <a:schemeClr val="bg1"/>
              </a:bgClr>
            </a:pattFill>
            <a:ln w="31750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endParaRPr lang="ja-JP" altLang="en-US" b="1"/>
            </a:p>
          </p:txBody>
        </p:sp>
        <p:sp>
          <p:nvSpPr>
            <p:cNvPr id="28" name="Text Box 14"/>
            <p:cNvSpPr txBox="1">
              <a:spLocks noChangeArrowheads="1"/>
            </p:cNvSpPr>
            <p:nvPr/>
          </p:nvSpPr>
          <p:spPr bwMode="auto">
            <a:xfrm>
              <a:off x="2803835" y="5603413"/>
              <a:ext cx="522578" cy="4593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sz="1400" b="1" dirty="0"/>
                <a:t>N</a:t>
              </a:r>
            </a:p>
          </p:txBody>
        </p:sp>
        <p:sp>
          <p:nvSpPr>
            <p:cNvPr id="29" name="Text Box 15"/>
            <p:cNvSpPr txBox="1">
              <a:spLocks noChangeArrowheads="1"/>
            </p:cNvSpPr>
            <p:nvPr/>
          </p:nvSpPr>
          <p:spPr bwMode="auto">
            <a:xfrm>
              <a:off x="4068336" y="6005864"/>
              <a:ext cx="1132401" cy="4593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sz="1400" b="1" dirty="0">
                  <a:solidFill>
                    <a:srgbClr val="FF6600"/>
                  </a:solidFill>
                </a:rPr>
                <a:t>N</a:t>
              </a:r>
              <a:r>
                <a:rPr lang="en-US" altLang="ja-JP" sz="1400" b="1" dirty="0" smtClean="0">
                  <a:solidFill>
                    <a:srgbClr val="FF6600"/>
                  </a:solidFill>
                </a:rPr>
                <a:t>*, Δ*</a:t>
              </a:r>
              <a:endParaRPr lang="en-US" altLang="ja-JP" sz="1400" b="1" dirty="0">
                <a:solidFill>
                  <a:srgbClr val="FF6600"/>
                </a:solidFill>
              </a:endParaRPr>
            </a:p>
          </p:txBody>
        </p:sp>
        <p:sp>
          <p:nvSpPr>
            <p:cNvPr id="44" name="AutoShape 35"/>
            <p:cNvSpPr>
              <a:spLocks/>
            </p:cNvSpPr>
            <p:nvPr/>
          </p:nvSpPr>
          <p:spPr bwMode="auto">
            <a:xfrm>
              <a:off x="6221116" y="4986005"/>
              <a:ext cx="315343" cy="1323788"/>
            </a:xfrm>
            <a:prstGeom prst="rightBrace">
              <a:avLst>
                <a:gd name="adj1" fmla="val 60211"/>
                <a:gd name="adj2" fmla="val 50000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endParaRPr lang="ja-JP" altLang="en-US"/>
            </a:p>
          </p:txBody>
        </p:sp>
        <p:sp>
          <p:nvSpPr>
            <p:cNvPr id="46" name="Text Box 49"/>
            <p:cNvSpPr txBox="1">
              <a:spLocks noChangeArrowheads="1"/>
            </p:cNvSpPr>
            <p:nvPr/>
          </p:nvSpPr>
          <p:spPr bwMode="auto">
            <a:xfrm>
              <a:off x="5614878" y="5462177"/>
              <a:ext cx="258428" cy="6873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/>
            <a:p>
              <a:r>
                <a:rPr lang="en-US" altLang="ja-JP" sz="2400" b="1" dirty="0"/>
                <a:t>.</a:t>
              </a:r>
            </a:p>
          </p:txBody>
        </p:sp>
        <p:sp>
          <p:nvSpPr>
            <p:cNvPr id="47" name="Text Box 50"/>
            <p:cNvSpPr txBox="1">
              <a:spLocks noChangeArrowheads="1"/>
            </p:cNvSpPr>
            <p:nvPr/>
          </p:nvSpPr>
          <p:spPr bwMode="auto">
            <a:xfrm>
              <a:off x="5549324" y="5259735"/>
              <a:ext cx="512778" cy="6873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/>
            <a:p>
              <a:r>
                <a:rPr lang="en-US" altLang="ja-JP" sz="2400" b="1" dirty="0"/>
                <a:t>.</a:t>
              </a:r>
            </a:p>
          </p:txBody>
        </p:sp>
        <p:sp>
          <p:nvSpPr>
            <p:cNvPr id="48" name="Line 52"/>
            <p:cNvSpPr>
              <a:spLocks noChangeShapeType="1"/>
            </p:cNvSpPr>
            <p:nvPr/>
          </p:nvSpPr>
          <p:spPr bwMode="auto">
            <a:xfrm>
              <a:off x="5222851" y="5862196"/>
              <a:ext cx="719138" cy="28733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/>
            <a:p>
              <a:endParaRPr lang="ja-JP" altLang="en-US"/>
            </a:p>
          </p:txBody>
        </p:sp>
        <p:sp>
          <p:nvSpPr>
            <p:cNvPr id="49" name="Line 53"/>
            <p:cNvSpPr>
              <a:spLocks noChangeShapeType="1"/>
            </p:cNvSpPr>
            <p:nvPr/>
          </p:nvSpPr>
          <p:spPr bwMode="auto">
            <a:xfrm flipV="1">
              <a:off x="5147717" y="5123542"/>
              <a:ext cx="657997" cy="52275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/>
            <a:p>
              <a:endParaRPr lang="ja-JP" altLang="en-US"/>
            </a:p>
          </p:txBody>
        </p:sp>
        <p:sp>
          <p:nvSpPr>
            <p:cNvPr id="50" name="Oval 30" descr="右上がり対角線 (太)"/>
            <p:cNvSpPr>
              <a:spLocks noChangeArrowheads="1"/>
            </p:cNvSpPr>
            <p:nvPr/>
          </p:nvSpPr>
          <p:spPr bwMode="auto">
            <a:xfrm>
              <a:off x="4931817" y="5620896"/>
              <a:ext cx="360363" cy="358775"/>
            </a:xfrm>
            <a:prstGeom prst="ellipse">
              <a:avLst/>
            </a:prstGeom>
            <a:pattFill prst="wdUpDiag">
              <a:fgClr>
                <a:srgbClr val="FF0000"/>
              </a:fgClr>
              <a:bgClr>
                <a:schemeClr val="bg1"/>
              </a:bgClr>
            </a:pattFill>
            <a:ln w="317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endParaRPr lang="ja-JP" altLang="en-US" b="1"/>
            </a:p>
          </p:txBody>
        </p:sp>
        <p:sp>
          <p:nvSpPr>
            <p:cNvPr id="51" name="Text Box 50"/>
            <p:cNvSpPr txBox="1">
              <a:spLocks noChangeArrowheads="1"/>
            </p:cNvSpPr>
            <p:nvPr/>
          </p:nvSpPr>
          <p:spPr bwMode="auto">
            <a:xfrm>
              <a:off x="5476714" y="5071461"/>
              <a:ext cx="266716" cy="4638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sz="2400" b="1" dirty="0"/>
                <a:t>.</a:t>
              </a:r>
            </a:p>
          </p:txBody>
        </p:sp>
        <p:sp>
          <p:nvSpPr>
            <p:cNvPr id="52" name="テキスト ボックス 51"/>
            <p:cNvSpPr txBox="1"/>
            <p:nvPr/>
          </p:nvSpPr>
          <p:spPr>
            <a:xfrm>
              <a:off x="6551578" y="4638035"/>
              <a:ext cx="893070" cy="2052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b="1" dirty="0" smtClean="0"/>
                <a:t>πN</a:t>
              </a:r>
            </a:p>
            <a:p>
              <a:r>
                <a:rPr lang="en-US" altLang="ja-JP" sz="1200" b="1" dirty="0" err="1" smtClean="0"/>
                <a:t>ηN</a:t>
              </a:r>
              <a:endParaRPr lang="en-US" altLang="ja-JP" sz="1200" b="1" dirty="0" smtClean="0"/>
            </a:p>
            <a:p>
              <a:r>
                <a:rPr kumimoji="1" lang="en-US" altLang="ja-JP" sz="1200" b="1" dirty="0" smtClean="0"/>
                <a:t>ππN</a:t>
              </a:r>
            </a:p>
            <a:p>
              <a:r>
                <a:rPr lang="en-US" altLang="ja-JP" sz="1200" b="1" dirty="0" smtClean="0"/>
                <a:t>KΛ</a:t>
              </a:r>
            </a:p>
            <a:p>
              <a:r>
                <a:rPr lang="en-US" altLang="ja-JP" sz="1200" b="1" dirty="0" smtClean="0"/>
                <a:t>KΣ</a:t>
              </a:r>
            </a:p>
            <a:p>
              <a:r>
                <a:rPr lang="en-US" altLang="ja-JP" sz="1200" b="1" dirty="0" err="1" smtClean="0"/>
                <a:t>ωN</a:t>
              </a:r>
              <a:endParaRPr lang="en-US" altLang="ja-JP" sz="1200" b="1" dirty="0" smtClean="0"/>
            </a:p>
            <a:p>
              <a:r>
                <a:rPr kumimoji="1" lang="en-US" altLang="ja-JP" sz="1200" b="1" dirty="0" smtClean="0"/>
                <a:t>…</a:t>
              </a:r>
              <a:endParaRPr kumimoji="1" lang="ja-JP" altLang="en-US" sz="1200" b="1" dirty="0"/>
            </a:p>
          </p:txBody>
        </p:sp>
        <p:sp>
          <p:nvSpPr>
            <p:cNvPr id="53" name="テキスト ボックス 52"/>
            <p:cNvSpPr txBox="1"/>
            <p:nvPr/>
          </p:nvSpPr>
          <p:spPr>
            <a:xfrm>
              <a:off x="2815455" y="4757964"/>
              <a:ext cx="476375" cy="4560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 smtClean="0"/>
                <a:t>γ</a:t>
              </a:r>
              <a:endParaRPr kumimoji="1" lang="ja-JP" altLang="en-US" sz="1400" b="1" dirty="0"/>
            </a:p>
          </p:txBody>
        </p:sp>
      </p:grpSp>
      <p:sp>
        <p:nvSpPr>
          <p:cNvPr id="3" name="テキスト ボックス 2"/>
          <p:cNvSpPr txBox="1"/>
          <p:nvPr/>
        </p:nvSpPr>
        <p:spPr>
          <a:xfrm>
            <a:off x="398957" y="3581727"/>
            <a:ext cx="2569934" cy="276999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171450" indent="-17145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ja-JP" sz="1200" b="1" dirty="0" smtClean="0">
                <a:solidFill>
                  <a:schemeClr val="tx1"/>
                </a:solidFill>
              </a:rPr>
              <a:t>e.g.) Meson </a:t>
            </a:r>
            <a:r>
              <a:rPr lang="en-US" altLang="ja-JP" sz="1200" b="1" dirty="0" err="1" smtClean="0">
                <a:solidFill>
                  <a:schemeClr val="tx1"/>
                </a:solidFill>
              </a:rPr>
              <a:t>photoproductions</a:t>
            </a:r>
            <a:endParaRPr kumimoji="1" lang="ja-JP" altLang="en-US" sz="12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003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/>
          <p:cNvSpPr/>
          <p:nvPr/>
        </p:nvSpPr>
        <p:spPr>
          <a:xfrm>
            <a:off x="88490" y="836711"/>
            <a:ext cx="8948006" cy="583264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sp>
        <p:nvSpPr>
          <p:cNvPr id="61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6712"/>
          </a:xfrm>
        </p:spPr>
        <p:txBody>
          <a:bodyPr>
            <a:noAutofit/>
          </a:bodyPr>
          <a:lstStyle/>
          <a:p>
            <a:r>
              <a:rPr lang="en-US" altLang="ja-JP" sz="2800" b="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Why </a:t>
            </a:r>
            <a:r>
              <a:rPr lang="en-US" altLang="ja-JP" sz="280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multichannel unitarity </a:t>
            </a:r>
            <a:r>
              <a:rPr lang="en-US" altLang="ja-JP" sz="2800" b="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is so important ??</a:t>
            </a:r>
            <a:endParaRPr lang="en-US" altLang="ja-JP" sz="2800" b="0" dirty="0">
              <a:solidFill>
                <a:srgbClr val="0000FF"/>
              </a:solidFill>
              <a:latin typeface="Arial Black" pitchFamily="34" charset="0"/>
              <a:ea typeface="ＭＳ Ｐゴシック" charset="-128"/>
            </a:endParaRPr>
          </a:p>
        </p:txBody>
      </p:sp>
      <p:grpSp>
        <p:nvGrpSpPr>
          <p:cNvPr id="5" name="グループ化 4"/>
          <p:cNvGrpSpPr/>
          <p:nvPr/>
        </p:nvGrpSpPr>
        <p:grpSpPr>
          <a:xfrm>
            <a:off x="186370" y="1764105"/>
            <a:ext cx="4097597" cy="4905255"/>
            <a:chOff x="186370" y="1764105"/>
            <a:chExt cx="4097597" cy="4905255"/>
          </a:xfrm>
        </p:grpSpPr>
        <p:sp>
          <p:nvSpPr>
            <p:cNvPr id="2" name="テキスト ボックス 1"/>
            <p:cNvSpPr txBox="1"/>
            <p:nvPr/>
          </p:nvSpPr>
          <p:spPr>
            <a:xfrm>
              <a:off x="186370" y="1764105"/>
              <a:ext cx="40975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 smtClean="0"/>
                <a:t>1) Ensures </a:t>
              </a:r>
              <a:r>
                <a:rPr kumimoji="1" lang="en-US" altLang="ja-JP" sz="1600" b="1" dirty="0" smtClean="0">
                  <a:solidFill>
                    <a:srgbClr val="FF0000"/>
                  </a:solidFill>
                </a:rPr>
                <a:t>conservation of probabilities</a:t>
              </a:r>
            </a:p>
            <a:p>
              <a:r>
                <a:rPr kumimoji="1" lang="en-US" altLang="ja-JP" sz="1600" b="1" dirty="0" smtClean="0"/>
                <a:t>    in multichannel reaction processes</a:t>
              </a:r>
            </a:p>
          </p:txBody>
        </p:sp>
        <p:grpSp>
          <p:nvGrpSpPr>
            <p:cNvPr id="18" name="グループ化 17"/>
            <p:cNvGrpSpPr/>
            <p:nvPr/>
          </p:nvGrpSpPr>
          <p:grpSpPr>
            <a:xfrm>
              <a:off x="323528" y="4075796"/>
              <a:ext cx="3888433" cy="2593564"/>
              <a:chOff x="1054778" y="3971875"/>
              <a:chExt cx="4005744" cy="2810354"/>
            </a:xfrm>
          </p:grpSpPr>
          <p:pic>
            <p:nvPicPr>
              <p:cNvPr id="20" name="図 1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4778" y="3971875"/>
                <a:ext cx="3931564" cy="2810354"/>
              </a:xfrm>
              <a:prstGeom prst="rect">
                <a:avLst/>
              </a:prstGeom>
              <a:effectLst/>
            </p:spPr>
          </p:pic>
          <p:sp>
            <p:nvSpPr>
              <p:cNvPr id="21" name="テキスト ボックス 20"/>
              <p:cNvSpPr txBox="1"/>
              <p:nvPr/>
            </p:nvSpPr>
            <p:spPr>
              <a:xfrm>
                <a:off x="2093304" y="6144131"/>
                <a:ext cx="2967218" cy="2668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1000" b="1" dirty="0" smtClean="0"/>
                  <a:t>(exclusive) </a:t>
                </a:r>
                <a:r>
                  <a:rPr lang="en-US" altLang="ja-JP" sz="1000" b="1" dirty="0" err="1" smtClean="0"/>
                  <a:t>γp</a:t>
                </a:r>
                <a:r>
                  <a:rPr lang="en-US" altLang="ja-JP" sz="1000" b="1" dirty="0" smtClean="0"/>
                  <a:t> reaction total cross sections</a:t>
                </a:r>
                <a:endParaRPr kumimoji="1" lang="ja-JP" altLang="en-US" sz="1000" b="1" dirty="0"/>
              </a:p>
            </p:txBody>
          </p:sp>
        </p:grpSp>
        <p:sp>
          <p:nvSpPr>
            <p:cNvPr id="3" name="テキスト ボックス 2"/>
            <p:cNvSpPr txBox="1"/>
            <p:nvPr/>
          </p:nvSpPr>
          <p:spPr>
            <a:xfrm>
              <a:off x="735870" y="2420888"/>
              <a:ext cx="3005951" cy="15081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Clr>
                  <a:srgbClr val="0000FF"/>
                </a:buClr>
              </a:pPr>
              <a:r>
                <a:rPr lang="en-US" altLang="ja-JP" sz="1400" b="1" dirty="0"/>
                <a:t>K</a:t>
              </a:r>
              <a:r>
                <a:rPr lang="en-US" altLang="ja-JP" sz="1400" b="1" dirty="0" smtClean="0"/>
                <a:t>ey essential to</a:t>
              </a:r>
            </a:p>
            <a:p>
              <a:pPr>
                <a:buClr>
                  <a:srgbClr val="0000FF"/>
                </a:buClr>
              </a:pPr>
              <a:endParaRPr lang="en-US" altLang="ja-JP" sz="800" b="1" dirty="0" smtClean="0"/>
            </a:p>
            <a:p>
              <a:pPr marL="171450" indent="-171450">
                <a:buClr>
                  <a:srgbClr val="0000FF"/>
                </a:buClr>
                <a:buFont typeface="Wingdings" panose="05000000000000000000" pitchFamily="2" charset="2"/>
                <a:buChar char="Ø"/>
              </a:pPr>
              <a:r>
                <a:rPr kumimoji="1" lang="en-US" altLang="ja-JP" sz="1400" b="1" dirty="0" smtClean="0">
                  <a:solidFill>
                    <a:srgbClr val="FF0000"/>
                  </a:solidFill>
                </a:rPr>
                <a:t> simultaneous</a:t>
              </a:r>
              <a:r>
                <a:rPr lang="en-US" altLang="ja-JP" sz="1400" b="1" dirty="0" smtClean="0">
                  <a:solidFill>
                    <a:srgbClr val="FF0000"/>
                  </a:solidFill>
                </a:rPr>
                <a:t> </a:t>
              </a:r>
              <a:r>
                <a:rPr kumimoji="1" lang="en-US" altLang="ja-JP" sz="1400" b="1" dirty="0" smtClean="0">
                  <a:solidFill>
                    <a:srgbClr val="FF0000"/>
                  </a:solidFill>
                </a:rPr>
                <a:t>analysis</a:t>
              </a:r>
              <a:r>
                <a:rPr lang="en-US" altLang="ja-JP" sz="1400" b="1" dirty="0" smtClean="0"/>
                <a:t> </a:t>
              </a:r>
            </a:p>
            <a:p>
              <a:pPr>
                <a:buClr>
                  <a:srgbClr val="0000FF"/>
                </a:buClr>
              </a:pPr>
              <a:r>
                <a:rPr kumimoji="1" lang="en-US" altLang="ja-JP" sz="1400" b="1" dirty="0" smtClean="0"/>
                <a:t>    of</a:t>
              </a:r>
              <a:r>
                <a:rPr lang="en-US" altLang="ja-JP" sz="1400" b="1" dirty="0" smtClean="0"/>
                <a:t> </a:t>
              </a:r>
              <a:r>
                <a:rPr kumimoji="1" lang="en-US" altLang="ja-JP" sz="1400" b="1" dirty="0" smtClean="0"/>
                <a:t>various inelastic reactions.</a:t>
              </a:r>
            </a:p>
            <a:p>
              <a:pPr marL="171450" indent="-171450">
                <a:buClr>
                  <a:srgbClr val="0000FF"/>
                </a:buClr>
                <a:buFont typeface="Wingdings" panose="05000000000000000000" pitchFamily="2" charset="2"/>
                <a:buChar char="Ø"/>
              </a:pPr>
              <a:endParaRPr kumimoji="1" lang="en-US" altLang="ja-JP" sz="1400" b="1" dirty="0" smtClean="0"/>
            </a:p>
            <a:p>
              <a:pPr marL="171450" indent="-171450">
                <a:buClr>
                  <a:srgbClr val="0000FF"/>
                </a:buClr>
                <a:buFont typeface="Wingdings" panose="05000000000000000000" pitchFamily="2" charset="2"/>
                <a:buChar char="Ø"/>
              </a:pPr>
              <a:r>
                <a:rPr lang="en-US" altLang="ja-JP" sz="1400" b="1" dirty="0"/>
                <a:t>i</a:t>
              </a:r>
              <a:r>
                <a:rPr lang="en-US" altLang="ja-JP" sz="1400" b="1" dirty="0" smtClean="0"/>
                <a:t>ncreasing </a:t>
              </a:r>
              <a:r>
                <a:rPr kumimoji="1" lang="en-US" altLang="ja-JP" sz="1400" b="1" dirty="0" err="1" smtClean="0">
                  <a:solidFill>
                    <a:srgbClr val="0000FF"/>
                  </a:solidFill>
                </a:rPr>
                <a:t>predictivity</a:t>
              </a:r>
              <a:r>
                <a:rPr lang="en-US" altLang="ja-JP" sz="1400" b="1" dirty="0" smtClean="0"/>
                <a:t> of </a:t>
              </a:r>
            </a:p>
            <a:p>
              <a:pPr>
                <a:buClr>
                  <a:srgbClr val="0000FF"/>
                </a:buClr>
              </a:pPr>
              <a:r>
                <a:rPr lang="en-US" altLang="ja-JP" sz="1400" b="1" dirty="0"/>
                <a:t> </a:t>
              </a:r>
              <a:r>
                <a:rPr lang="en-US" altLang="ja-JP" sz="1400" b="1" dirty="0" smtClean="0"/>
                <a:t>  constructed reaction models</a:t>
              </a:r>
            </a:p>
          </p:txBody>
        </p:sp>
      </p:grpSp>
      <p:grpSp>
        <p:nvGrpSpPr>
          <p:cNvPr id="4" name="グループ化 3"/>
          <p:cNvGrpSpPr/>
          <p:nvPr/>
        </p:nvGrpSpPr>
        <p:grpSpPr>
          <a:xfrm>
            <a:off x="4860032" y="1775718"/>
            <a:ext cx="4192173" cy="4664949"/>
            <a:chOff x="4860032" y="1775718"/>
            <a:chExt cx="4192173" cy="4664949"/>
          </a:xfrm>
        </p:grpSpPr>
        <p:sp>
          <p:nvSpPr>
            <p:cNvPr id="23" name="テキスト ボックス 22"/>
            <p:cNvSpPr txBox="1"/>
            <p:nvPr/>
          </p:nvSpPr>
          <p:spPr>
            <a:xfrm>
              <a:off x="4860032" y="1775718"/>
              <a:ext cx="4192173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b="1" dirty="0" smtClean="0"/>
                <a:t>2</a:t>
              </a:r>
              <a:r>
                <a:rPr kumimoji="1" lang="en-US" altLang="ja-JP" sz="1600" b="1" dirty="0" smtClean="0"/>
                <a:t>) Defines </a:t>
              </a:r>
              <a:r>
                <a:rPr kumimoji="1" lang="en-US" altLang="ja-JP" sz="1600" b="1" dirty="0" smtClean="0">
                  <a:solidFill>
                    <a:srgbClr val="FF0000"/>
                  </a:solidFill>
                </a:rPr>
                <a:t>proper analytic structure</a:t>
              </a:r>
            </a:p>
            <a:p>
              <a:r>
                <a:rPr lang="en-US" altLang="ja-JP" sz="1600" b="1" dirty="0"/>
                <a:t> </a:t>
              </a:r>
              <a:r>
                <a:rPr lang="en-US" altLang="ja-JP" sz="1600" b="1" dirty="0" smtClean="0"/>
                <a:t>   (branch points, cuts,…) of scattering </a:t>
              </a:r>
            </a:p>
            <a:p>
              <a:r>
                <a:rPr lang="en-US" altLang="ja-JP" sz="1600" b="1" dirty="0"/>
                <a:t> </a:t>
              </a:r>
              <a:r>
                <a:rPr lang="en-US" altLang="ja-JP" sz="1600" b="1" dirty="0" smtClean="0"/>
                <a:t>   amplitudes in the</a:t>
              </a:r>
              <a:r>
                <a:rPr kumimoji="1" lang="en-US" altLang="ja-JP" sz="1600" b="1" dirty="0" smtClean="0"/>
                <a:t> </a:t>
              </a:r>
              <a:r>
                <a:rPr kumimoji="1" lang="en-US" altLang="ja-JP" sz="1600" b="1" dirty="0" smtClean="0">
                  <a:solidFill>
                    <a:srgbClr val="0000FF"/>
                  </a:solidFill>
                </a:rPr>
                <a:t>complex energy</a:t>
              </a:r>
            </a:p>
            <a:p>
              <a:r>
                <a:rPr lang="en-US" altLang="ja-JP" sz="1600" b="1" dirty="0">
                  <a:solidFill>
                    <a:srgbClr val="0000FF"/>
                  </a:solidFill>
                </a:rPr>
                <a:t> </a:t>
              </a:r>
              <a:r>
                <a:rPr lang="en-US" altLang="ja-JP" sz="1600" b="1" dirty="0" smtClean="0">
                  <a:solidFill>
                    <a:srgbClr val="0000FF"/>
                  </a:solidFill>
                </a:rPr>
                <a:t>   </a:t>
              </a:r>
              <a:r>
                <a:rPr kumimoji="1" lang="en-US" altLang="ja-JP" sz="1600" b="1" dirty="0" smtClean="0">
                  <a:solidFill>
                    <a:srgbClr val="0000FF"/>
                  </a:solidFill>
                </a:rPr>
                <a:t>plane</a:t>
              </a:r>
              <a:r>
                <a:rPr kumimoji="1" lang="en-US" altLang="ja-JP" sz="1600" b="1" dirty="0" smtClean="0"/>
                <a:t>, as required by scattering theory</a:t>
              </a:r>
            </a:p>
          </p:txBody>
        </p:sp>
        <p:sp>
          <p:nvSpPr>
            <p:cNvPr id="8" name="テキスト ボックス 7"/>
            <p:cNvSpPr txBox="1"/>
            <p:nvPr/>
          </p:nvSpPr>
          <p:spPr>
            <a:xfrm>
              <a:off x="5076056" y="2996952"/>
              <a:ext cx="3475375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1450" indent="-171450">
                <a:buClr>
                  <a:srgbClr val="0000FF"/>
                </a:buClr>
                <a:buFont typeface="Wingdings" panose="05000000000000000000" pitchFamily="2" charset="2"/>
                <a:buChar char="Ø"/>
              </a:pPr>
              <a:r>
                <a:rPr lang="en-US" altLang="ja-JP" sz="1400" b="1" dirty="0" smtClean="0"/>
                <a:t>Crucial</a:t>
              </a:r>
              <a:r>
                <a:rPr kumimoji="1" lang="en-US" altLang="ja-JP" sz="1400" b="1" dirty="0" smtClean="0"/>
                <a:t> for extracting resonances </a:t>
              </a:r>
            </a:p>
            <a:p>
              <a:pPr>
                <a:buClr>
                  <a:srgbClr val="0000FF"/>
                </a:buClr>
              </a:pPr>
              <a:r>
                <a:rPr lang="en-US" altLang="ja-JP" sz="1400" b="1" dirty="0" smtClean="0"/>
                <a:t>    “correctly”,</a:t>
              </a:r>
              <a:r>
                <a:rPr lang="ja-JP" altLang="en-US" sz="1400" b="1" dirty="0" smtClean="0"/>
                <a:t> </a:t>
              </a:r>
              <a:r>
                <a:rPr lang="en-US" altLang="ja-JP" sz="1400" b="1" dirty="0" smtClean="0"/>
                <a:t>and avoiding</a:t>
              </a:r>
            </a:p>
            <a:p>
              <a:pPr>
                <a:buClr>
                  <a:srgbClr val="0000FF"/>
                </a:buClr>
              </a:pPr>
              <a:r>
                <a:rPr lang="en-US" altLang="ja-JP" sz="1400" b="1" i="1" dirty="0" smtClean="0">
                  <a:solidFill>
                    <a:srgbClr val="FF3300"/>
                  </a:solidFill>
                </a:rPr>
                <a:t>    WRONG</a:t>
              </a:r>
              <a:r>
                <a:rPr lang="en-US" altLang="ja-JP" sz="1400" b="1" dirty="0" smtClean="0"/>
                <a:t> resonance</a:t>
              </a:r>
              <a:r>
                <a:rPr kumimoji="1" lang="en-US" altLang="ja-JP" sz="1400" b="1" dirty="0" smtClean="0"/>
                <a:t> signals !!</a:t>
              </a:r>
            </a:p>
            <a:p>
              <a:pPr>
                <a:buClr>
                  <a:srgbClr val="0000FF"/>
                </a:buClr>
              </a:pPr>
              <a:r>
                <a:rPr lang="en-US" altLang="ja-JP" sz="1400" b="1" dirty="0"/>
                <a:t> </a:t>
              </a:r>
              <a:r>
                <a:rPr lang="en-US" altLang="ja-JP" sz="1400" b="1" dirty="0" smtClean="0"/>
                <a:t>   [e.g., </a:t>
              </a:r>
              <a:r>
                <a:rPr lang="en-US" altLang="ja-JP" sz="1400" b="1" dirty="0" err="1" smtClean="0"/>
                <a:t>Ceci</a:t>
              </a:r>
              <a:r>
                <a:rPr lang="en-US" altLang="ja-JP" sz="1400" b="1" dirty="0" smtClean="0"/>
                <a:t> et al, PRC84(2011)015205]</a:t>
              </a:r>
              <a:endParaRPr kumimoji="1" lang="ja-JP" altLang="en-US" sz="1400" b="1" dirty="0"/>
            </a:p>
          </p:txBody>
        </p:sp>
        <p:grpSp>
          <p:nvGrpSpPr>
            <p:cNvPr id="25" name="グループ化 24"/>
            <p:cNvGrpSpPr/>
            <p:nvPr/>
          </p:nvGrpSpPr>
          <p:grpSpPr>
            <a:xfrm>
              <a:off x="5220072" y="4149080"/>
              <a:ext cx="3419919" cy="2291587"/>
              <a:chOff x="5220072" y="4161749"/>
              <a:chExt cx="3419919" cy="2291587"/>
            </a:xfrm>
          </p:grpSpPr>
          <p:cxnSp>
            <p:nvCxnSpPr>
              <p:cNvPr id="6" name="直線矢印コネクタ 5"/>
              <p:cNvCxnSpPr/>
              <p:nvPr/>
            </p:nvCxnSpPr>
            <p:spPr>
              <a:xfrm>
                <a:off x="5491140" y="4977392"/>
                <a:ext cx="2520000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線矢印コネクタ 27"/>
              <p:cNvCxnSpPr/>
              <p:nvPr/>
            </p:nvCxnSpPr>
            <p:spPr>
              <a:xfrm rot="-5400000">
                <a:off x="4501140" y="5463336"/>
                <a:ext cx="1980000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テキスト ボックス 28"/>
              <p:cNvSpPr txBox="1"/>
              <p:nvPr/>
            </p:nvSpPr>
            <p:spPr>
              <a:xfrm>
                <a:off x="5220072" y="4227115"/>
                <a:ext cx="542136" cy="246221"/>
              </a:xfrm>
              <a:prstGeom prst="rect">
                <a:avLst/>
              </a:prstGeom>
              <a:noFill/>
              <a:ln w="31750"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kumimoji="1" lang="en-US" altLang="ja-JP" sz="1000" b="1" dirty="0" err="1" smtClean="0">
                    <a:solidFill>
                      <a:schemeClr val="tx1"/>
                    </a:solidFill>
                  </a:rPr>
                  <a:t>Im</a:t>
                </a:r>
                <a:r>
                  <a:rPr lang="en-US" altLang="ja-JP" sz="1000" b="1" dirty="0" smtClean="0">
                    <a:solidFill>
                      <a:schemeClr val="tx1"/>
                    </a:solidFill>
                  </a:rPr>
                  <a:t>(W)</a:t>
                </a:r>
                <a:endParaRPr kumimoji="1" lang="ja-JP" altLang="en-US" sz="1000" b="1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テキスト ボックス 29"/>
              <p:cNvSpPr txBox="1"/>
              <p:nvPr/>
            </p:nvSpPr>
            <p:spPr>
              <a:xfrm>
                <a:off x="8083428" y="4854281"/>
                <a:ext cx="556563" cy="246221"/>
              </a:xfrm>
              <a:prstGeom prst="rect">
                <a:avLst/>
              </a:prstGeom>
              <a:noFill/>
              <a:ln w="31750"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altLang="ja-JP" sz="1000" b="1" dirty="0" smtClean="0">
                    <a:solidFill>
                      <a:schemeClr val="tx1"/>
                    </a:solidFill>
                  </a:rPr>
                  <a:t>Re(W)</a:t>
                </a:r>
                <a:endParaRPr kumimoji="1" lang="ja-JP" altLang="en-US" sz="1000" b="1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円/楕円 9"/>
              <p:cNvSpPr/>
              <p:nvPr/>
            </p:nvSpPr>
            <p:spPr>
              <a:xfrm>
                <a:off x="6084168" y="4923391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 smtClean="0"/>
              </a:p>
            </p:txBody>
          </p:sp>
          <p:sp>
            <p:nvSpPr>
              <p:cNvPr id="33" name="円/楕円 32"/>
              <p:cNvSpPr/>
              <p:nvPr/>
            </p:nvSpPr>
            <p:spPr>
              <a:xfrm>
                <a:off x="6534224" y="4920743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 smtClean="0"/>
              </a:p>
            </p:txBody>
          </p:sp>
          <p:sp>
            <p:nvSpPr>
              <p:cNvPr id="34" name="円/楕円 33"/>
              <p:cNvSpPr/>
              <p:nvPr/>
            </p:nvSpPr>
            <p:spPr>
              <a:xfrm>
                <a:off x="7344320" y="4923392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 smtClean="0"/>
              </a:p>
            </p:txBody>
          </p:sp>
          <p:sp>
            <p:nvSpPr>
              <p:cNvPr id="35" name="円/楕円 34"/>
              <p:cNvSpPr/>
              <p:nvPr/>
            </p:nvSpPr>
            <p:spPr>
              <a:xfrm>
                <a:off x="6812631" y="5464775"/>
                <a:ext cx="108000" cy="1080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 smtClean="0"/>
              </a:p>
            </p:txBody>
          </p:sp>
          <p:sp>
            <p:nvSpPr>
              <p:cNvPr id="11" name="テキスト ボックス 10"/>
              <p:cNvSpPr txBox="1"/>
              <p:nvPr/>
            </p:nvSpPr>
            <p:spPr>
              <a:xfrm>
                <a:off x="5931220" y="4643744"/>
                <a:ext cx="4138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200" b="1" dirty="0" smtClean="0">
                    <a:solidFill>
                      <a:srgbClr val="0000FF"/>
                    </a:solidFill>
                  </a:rPr>
                  <a:t>πN</a:t>
                </a:r>
                <a:endParaRPr kumimoji="1" lang="ja-JP" altLang="en-US" sz="1200" b="1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37" name="テキスト ボックス 36"/>
              <p:cNvSpPr txBox="1"/>
              <p:nvPr/>
            </p:nvSpPr>
            <p:spPr>
              <a:xfrm>
                <a:off x="6355559" y="4643743"/>
                <a:ext cx="53251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200" b="1" dirty="0" smtClean="0">
                    <a:solidFill>
                      <a:srgbClr val="0000FF"/>
                    </a:solidFill>
                  </a:rPr>
                  <a:t>ππN</a:t>
                </a:r>
                <a:endParaRPr kumimoji="1" lang="ja-JP" altLang="en-US" sz="1200" b="1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38" name="テキスト ボックス 37"/>
              <p:cNvSpPr txBox="1"/>
              <p:nvPr/>
            </p:nvSpPr>
            <p:spPr>
              <a:xfrm>
                <a:off x="7209983" y="4643742"/>
                <a:ext cx="38985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200" b="1" dirty="0" err="1" smtClean="0">
                    <a:solidFill>
                      <a:srgbClr val="0000FF"/>
                    </a:solidFill>
                  </a:rPr>
                  <a:t>ηN</a:t>
                </a:r>
                <a:endParaRPr kumimoji="1" lang="ja-JP" altLang="en-US" sz="1200" b="1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39" name="テキスト ボックス 38"/>
              <p:cNvSpPr txBox="1"/>
              <p:nvPr/>
            </p:nvSpPr>
            <p:spPr>
              <a:xfrm>
                <a:off x="6660232" y="5241050"/>
                <a:ext cx="4138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200" b="1" dirty="0" smtClean="0">
                    <a:solidFill>
                      <a:srgbClr val="0000FF"/>
                    </a:solidFill>
                  </a:rPr>
                  <a:t>π</a:t>
                </a:r>
                <a:r>
                  <a:rPr lang="en-US" altLang="ja-JP" sz="1200" b="1" dirty="0">
                    <a:solidFill>
                      <a:srgbClr val="0000FF"/>
                    </a:solidFill>
                  </a:rPr>
                  <a:t>Δ</a:t>
                </a:r>
                <a:endParaRPr kumimoji="1" lang="ja-JP" altLang="en-US" sz="1200" b="1" dirty="0">
                  <a:solidFill>
                    <a:srgbClr val="0000FF"/>
                  </a:solidFill>
                </a:endParaRPr>
              </a:p>
            </p:txBody>
          </p:sp>
          <p:cxnSp>
            <p:nvCxnSpPr>
              <p:cNvPr id="13" name="直線コネクタ 12"/>
              <p:cNvCxnSpPr/>
              <p:nvPr/>
            </p:nvCxnSpPr>
            <p:spPr>
              <a:xfrm flipV="1">
                <a:off x="6138168" y="4995400"/>
                <a:ext cx="0" cy="1457936"/>
              </a:xfrm>
              <a:prstGeom prst="line">
                <a:avLst/>
              </a:prstGeom>
              <a:ln w="952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線コネクタ 42"/>
              <p:cNvCxnSpPr/>
              <p:nvPr/>
            </p:nvCxnSpPr>
            <p:spPr>
              <a:xfrm flipV="1">
                <a:off x="6588605" y="4995400"/>
                <a:ext cx="0" cy="1457936"/>
              </a:xfrm>
              <a:prstGeom prst="line">
                <a:avLst/>
              </a:prstGeom>
              <a:ln w="952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線コネクタ 43"/>
              <p:cNvCxnSpPr/>
              <p:nvPr/>
            </p:nvCxnSpPr>
            <p:spPr>
              <a:xfrm flipV="1">
                <a:off x="7403652" y="4995400"/>
                <a:ext cx="0" cy="1457936"/>
              </a:xfrm>
              <a:prstGeom prst="line">
                <a:avLst/>
              </a:prstGeom>
              <a:ln w="952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線コネクタ 44"/>
              <p:cNvCxnSpPr/>
              <p:nvPr/>
            </p:nvCxnSpPr>
            <p:spPr>
              <a:xfrm flipV="1">
                <a:off x="6864135" y="5512284"/>
                <a:ext cx="0" cy="941052"/>
              </a:xfrm>
              <a:prstGeom prst="line">
                <a:avLst/>
              </a:prstGeom>
              <a:ln w="952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テキスト ボックス 23"/>
              <p:cNvSpPr txBox="1"/>
              <p:nvPr/>
            </p:nvSpPr>
            <p:spPr>
              <a:xfrm>
                <a:off x="6848884" y="4161749"/>
                <a:ext cx="128984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200" b="1" dirty="0" smtClean="0"/>
                  <a:t>e.g.) N*, Δ case</a:t>
                </a:r>
                <a:endParaRPr kumimoji="1" lang="ja-JP" altLang="en-US" sz="1200" b="1" dirty="0"/>
              </a:p>
            </p:txBody>
          </p:sp>
        </p:grpSp>
      </p:grpSp>
      <p:pic>
        <p:nvPicPr>
          <p:cNvPr id="9" name="図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992" y="1170935"/>
            <a:ext cx="4674166" cy="529873"/>
          </a:xfrm>
          <a:prstGeom prst="rect">
            <a:avLst/>
          </a:prstGeom>
        </p:spPr>
      </p:pic>
      <p:grpSp>
        <p:nvGrpSpPr>
          <p:cNvPr id="17" name="グループ化 16"/>
          <p:cNvGrpSpPr/>
          <p:nvPr/>
        </p:nvGrpSpPr>
        <p:grpSpPr>
          <a:xfrm>
            <a:off x="6876256" y="5566834"/>
            <a:ext cx="1547415" cy="848978"/>
            <a:chOff x="6876256" y="5566834"/>
            <a:chExt cx="1547415" cy="848978"/>
          </a:xfrm>
        </p:grpSpPr>
        <p:sp>
          <p:nvSpPr>
            <p:cNvPr id="7" name="テキスト ボックス 6"/>
            <p:cNvSpPr txBox="1"/>
            <p:nvPr/>
          </p:nvSpPr>
          <p:spPr>
            <a:xfrm>
              <a:off x="6876256" y="5566834"/>
              <a:ext cx="545342" cy="523220"/>
            </a:xfrm>
            <a:prstGeom prst="rect">
              <a:avLst/>
            </a:prstGeom>
            <a:noFill/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altLang="ja-JP" sz="2800" b="1" dirty="0">
                  <a:solidFill>
                    <a:srgbClr val="FF0000"/>
                  </a:solidFill>
                </a:rPr>
                <a:t>×</a:t>
              </a:r>
              <a:endParaRPr kumimoji="1" lang="ja-JP" altLang="en-US" sz="2800" b="1" dirty="0" smtClean="0">
                <a:solidFill>
                  <a:srgbClr val="FF0000"/>
                </a:solidFill>
              </a:endParaRPr>
            </a:p>
          </p:txBody>
        </p:sp>
        <p:sp>
          <p:nvSpPr>
            <p:cNvPr id="12" name="テキスト ボックス 11"/>
            <p:cNvSpPr txBox="1"/>
            <p:nvPr/>
          </p:nvSpPr>
          <p:spPr>
            <a:xfrm>
              <a:off x="7471166" y="5954147"/>
              <a:ext cx="952505" cy="461665"/>
            </a:xfrm>
            <a:prstGeom prst="rect">
              <a:avLst/>
            </a:prstGeom>
            <a:noFill/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sz="1200" b="1" dirty="0" smtClean="0">
                  <a:solidFill>
                    <a:srgbClr val="FF0000"/>
                  </a:solidFill>
                </a:rPr>
                <a:t>resonance</a:t>
              </a:r>
            </a:p>
            <a:p>
              <a:r>
                <a:rPr kumimoji="1" lang="en-US" altLang="ja-JP" sz="1200" b="1" dirty="0" smtClean="0">
                  <a:solidFill>
                    <a:srgbClr val="FF0000"/>
                  </a:solidFill>
                </a:rPr>
                <a:t>pole</a:t>
              </a:r>
              <a:endParaRPr kumimoji="1" lang="ja-JP" altLang="en-US" sz="1200" b="1" dirty="0" smtClean="0">
                <a:solidFill>
                  <a:srgbClr val="FF0000"/>
                </a:solidFill>
              </a:endParaRPr>
            </a:p>
          </p:txBody>
        </p:sp>
        <p:cxnSp>
          <p:nvCxnSpPr>
            <p:cNvPr id="15" name="直線矢印コネクタ 14"/>
            <p:cNvCxnSpPr/>
            <p:nvPr/>
          </p:nvCxnSpPr>
          <p:spPr>
            <a:xfrm flipH="1" flipV="1">
              <a:off x="7267728" y="5965068"/>
              <a:ext cx="261183" cy="230833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64297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正方形/長方形 21"/>
          <p:cNvSpPr/>
          <p:nvPr/>
        </p:nvSpPr>
        <p:spPr>
          <a:xfrm>
            <a:off x="88490" y="836711"/>
            <a:ext cx="8948006" cy="583264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grpSp>
        <p:nvGrpSpPr>
          <p:cNvPr id="2" name="グループ化 1"/>
          <p:cNvGrpSpPr/>
          <p:nvPr/>
        </p:nvGrpSpPr>
        <p:grpSpPr>
          <a:xfrm>
            <a:off x="683567" y="3167097"/>
            <a:ext cx="7891301" cy="3430255"/>
            <a:chOff x="683567" y="3167097"/>
            <a:chExt cx="7891301" cy="3430255"/>
          </a:xfrm>
        </p:grpSpPr>
        <p:sp>
          <p:nvSpPr>
            <p:cNvPr id="18" name="テキスト ボックス 17"/>
            <p:cNvSpPr txBox="1"/>
            <p:nvPr/>
          </p:nvSpPr>
          <p:spPr>
            <a:xfrm>
              <a:off x="683567" y="3167097"/>
              <a:ext cx="3337773" cy="2062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Clr>
                  <a:srgbClr val="0000FF"/>
                </a:buClr>
                <a:buFont typeface="Wingdings" pitchFamily="2" charset="2"/>
                <a:buChar char="Ø"/>
              </a:pPr>
              <a:r>
                <a:rPr kumimoji="1" lang="en-US" altLang="ja-JP" sz="1600" b="1" dirty="0" smtClean="0"/>
                <a:t>(on-shell) K-matrix approach:</a:t>
              </a:r>
            </a:p>
            <a:p>
              <a:pPr marL="285750" indent="-285750">
                <a:buClr>
                  <a:srgbClr val="0000FF"/>
                </a:buClr>
                <a:buFont typeface="Wingdings" pitchFamily="2" charset="2"/>
                <a:buChar char="Ø"/>
              </a:pPr>
              <a:endParaRPr lang="en-US" altLang="ja-JP" sz="1600" b="1" dirty="0"/>
            </a:p>
            <a:p>
              <a:pPr>
                <a:buClr>
                  <a:srgbClr val="0000FF"/>
                </a:buClr>
              </a:pPr>
              <a:endParaRPr lang="en-US" altLang="ja-JP" sz="1600" b="1" dirty="0"/>
            </a:p>
            <a:p>
              <a:pPr marL="285750" indent="-285750">
                <a:buClr>
                  <a:srgbClr val="0000FF"/>
                </a:buClr>
                <a:buFont typeface="Wingdings" pitchFamily="2" charset="2"/>
                <a:buChar char="Ø"/>
              </a:pPr>
              <a:endParaRPr kumimoji="1" lang="en-US" altLang="ja-JP" sz="1600" b="1" dirty="0" smtClean="0"/>
            </a:p>
            <a:p>
              <a:pPr marL="285750" indent="-285750">
                <a:buClr>
                  <a:srgbClr val="0000FF"/>
                </a:buClr>
                <a:buFont typeface="Wingdings" pitchFamily="2" charset="2"/>
                <a:buChar char="Ø"/>
              </a:pPr>
              <a:endParaRPr kumimoji="1" lang="en-US" altLang="ja-JP" sz="1600" b="1" dirty="0" smtClean="0"/>
            </a:p>
            <a:p>
              <a:pPr>
                <a:buClr>
                  <a:srgbClr val="0000FF"/>
                </a:buClr>
              </a:pPr>
              <a:endParaRPr kumimoji="1" lang="en-US" altLang="ja-JP" sz="1600" b="1" dirty="0" smtClean="0"/>
            </a:p>
            <a:p>
              <a:pPr>
                <a:buClr>
                  <a:srgbClr val="0000FF"/>
                </a:buClr>
              </a:pPr>
              <a:endParaRPr kumimoji="1" lang="en-US" altLang="ja-JP" sz="1600" b="1" dirty="0" smtClean="0"/>
            </a:p>
            <a:p>
              <a:pPr marL="285750" indent="-285750">
                <a:buClr>
                  <a:srgbClr val="0000FF"/>
                </a:buClr>
                <a:buFont typeface="Wingdings" pitchFamily="2" charset="2"/>
                <a:buChar char="Ø"/>
              </a:pPr>
              <a:r>
                <a:rPr lang="en-US" altLang="ja-JP" sz="1600" b="1" dirty="0" smtClean="0"/>
                <a:t>Dynamical-model approach:</a:t>
              </a:r>
              <a:endParaRPr kumimoji="1" lang="ja-JP" altLang="en-US" sz="1600" b="1" dirty="0"/>
            </a:p>
          </p:txBody>
        </p:sp>
        <p:pic>
          <p:nvPicPr>
            <p:cNvPr id="21" name="図 20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7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0577" y="5529607"/>
              <a:ext cx="7239855" cy="491681"/>
            </a:xfrm>
            <a:prstGeom prst="rect">
              <a:avLst/>
            </a:prstGeom>
          </p:spPr>
        </p:pic>
        <p:sp>
          <p:nvSpPr>
            <p:cNvPr id="23" name="テキスト ボックス 22"/>
            <p:cNvSpPr txBox="1"/>
            <p:nvPr/>
          </p:nvSpPr>
          <p:spPr>
            <a:xfrm>
              <a:off x="1187624" y="6289575"/>
              <a:ext cx="44032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dirty="0" smtClean="0">
                  <a:solidFill>
                    <a:srgbClr val="FF0000"/>
                  </a:solidFill>
                </a:rPr>
                <a:t>ANL-Osaka</a:t>
              </a:r>
              <a:r>
                <a:rPr kumimoji="1" lang="en-US" altLang="ja-JP" sz="1400" b="1" dirty="0" smtClean="0">
                  <a:solidFill>
                    <a:srgbClr val="008000"/>
                  </a:solidFill>
                </a:rPr>
                <a:t>, </a:t>
              </a:r>
              <a:r>
                <a:rPr kumimoji="1" lang="en-US" altLang="ja-JP" sz="1400" b="1" dirty="0" err="1" smtClean="0">
                  <a:solidFill>
                    <a:srgbClr val="008000"/>
                  </a:solidFill>
                </a:rPr>
                <a:t>Dubna</a:t>
              </a:r>
              <a:r>
                <a:rPr lang="en-US" altLang="ja-JP" sz="1400" b="1" dirty="0" smtClean="0">
                  <a:solidFill>
                    <a:srgbClr val="008000"/>
                  </a:solidFill>
                </a:rPr>
                <a:t>-Mainz-Taipei, </a:t>
              </a:r>
              <a:r>
                <a:rPr lang="en-US" altLang="ja-JP" sz="1400" b="1" dirty="0" err="1" smtClean="0">
                  <a:solidFill>
                    <a:srgbClr val="008000"/>
                  </a:solidFill>
                </a:rPr>
                <a:t>Juelich</a:t>
              </a:r>
              <a:r>
                <a:rPr lang="en-US" altLang="ja-JP" sz="1400" b="1" dirty="0" smtClean="0">
                  <a:solidFill>
                    <a:srgbClr val="008000"/>
                  </a:solidFill>
                </a:rPr>
                <a:t>-Bonn,...</a:t>
              </a:r>
              <a:r>
                <a:rPr kumimoji="1" lang="en-US" altLang="ja-JP" sz="1400" b="1" dirty="0" smtClean="0">
                  <a:solidFill>
                    <a:srgbClr val="008000"/>
                  </a:solidFill>
                </a:rPr>
                <a:t> </a:t>
              </a:r>
              <a:endParaRPr kumimoji="1" lang="ja-JP" altLang="en-US" sz="1400" b="1" dirty="0">
                <a:solidFill>
                  <a:srgbClr val="008000"/>
                </a:solidFill>
              </a:endParaRPr>
            </a:p>
          </p:txBody>
        </p:sp>
        <p:sp>
          <p:nvSpPr>
            <p:cNvPr id="46" name="テキスト ボックス 45"/>
            <p:cNvSpPr txBox="1"/>
            <p:nvPr/>
          </p:nvSpPr>
          <p:spPr>
            <a:xfrm>
              <a:off x="1195445" y="4005064"/>
              <a:ext cx="552856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 smtClean="0">
                  <a:solidFill>
                    <a:srgbClr val="008000"/>
                  </a:solidFill>
                </a:rPr>
                <a:t>Argonne-Pittsburgh, Bonn-</a:t>
              </a:r>
              <a:r>
                <a:rPr lang="en-US" altLang="ja-JP" sz="1400" b="1" dirty="0" err="1" smtClean="0">
                  <a:solidFill>
                    <a:srgbClr val="008000"/>
                  </a:solidFill>
                </a:rPr>
                <a:t>Gatchina</a:t>
              </a:r>
              <a:r>
                <a:rPr lang="en-US" altLang="ja-JP" sz="1400" b="1" dirty="0" smtClean="0">
                  <a:solidFill>
                    <a:srgbClr val="008000"/>
                  </a:solidFill>
                </a:rPr>
                <a:t>, Carnegie Mellon-</a:t>
              </a:r>
              <a:r>
                <a:rPr lang="en-US" altLang="ja-JP" sz="1400" b="1" dirty="0" err="1" smtClean="0">
                  <a:solidFill>
                    <a:srgbClr val="008000"/>
                  </a:solidFill>
                </a:rPr>
                <a:t>Berkely</a:t>
              </a:r>
              <a:r>
                <a:rPr lang="en-US" altLang="ja-JP" sz="1400" b="1" dirty="0" smtClean="0">
                  <a:solidFill>
                    <a:srgbClr val="008000"/>
                  </a:solidFill>
                </a:rPr>
                <a:t>, </a:t>
              </a:r>
              <a:endParaRPr lang="en-US" altLang="ja-JP" sz="1400" b="1" dirty="0">
                <a:solidFill>
                  <a:srgbClr val="008000"/>
                </a:solidFill>
              </a:endParaRPr>
            </a:p>
            <a:p>
              <a:r>
                <a:rPr lang="en-US" altLang="ja-JP" sz="1400" b="1" dirty="0" smtClean="0">
                  <a:solidFill>
                    <a:srgbClr val="008000"/>
                  </a:solidFill>
                </a:rPr>
                <a:t>GWU/VPI, Karlsruhe-Helsinki, KSU, ...</a:t>
              </a:r>
              <a:endParaRPr kumimoji="1" lang="ja-JP" altLang="en-US" sz="1400" b="1" dirty="0">
                <a:solidFill>
                  <a:srgbClr val="008000"/>
                </a:solidFill>
              </a:endParaRPr>
            </a:p>
          </p:txBody>
        </p:sp>
        <p:pic>
          <p:nvPicPr>
            <p:cNvPr id="5" name="図 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8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9453" y="3645024"/>
              <a:ext cx="3938924" cy="210965"/>
            </a:xfrm>
            <a:prstGeom prst="rect">
              <a:avLst/>
            </a:prstGeom>
          </p:spPr>
        </p:pic>
        <p:cxnSp>
          <p:nvCxnSpPr>
            <p:cNvPr id="8" name="直線コネクタ 7"/>
            <p:cNvCxnSpPr/>
            <p:nvPr/>
          </p:nvCxnSpPr>
          <p:spPr>
            <a:xfrm>
              <a:off x="4608004" y="6093296"/>
              <a:ext cx="3966864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テキスト ボックス 14"/>
            <p:cNvSpPr txBox="1"/>
            <p:nvPr/>
          </p:nvSpPr>
          <p:spPr>
            <a:xfrm>
              <a:off x="5580112" y="6093296"/>
              <a:ext cx="2157963" cy="276999"/>
            </a:xfrm>
            <a:prstGeom prst="rect">
              <a:avLst/>
            </a:prstGeom>
            <a:noFill/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altLang="ja-JP" sz="1200" b="1" dirty="0" smtClean="0">
                  <a:solidFill>
                    <a:srgbClr val="FF0000"/>
                  </a:solidFill>
                </a:rPr>
                <a:t>off-shell rescattering effect</a:t>
              </a:r>
              <a:endParaRPr kumimoji="1" lang="ja-JP" altLang="en-US" sz="1200" b="1" dirty="0" smtClean="0">
                <a:solidFill>
                  <a:srgbClr val="FF0000"/>
                </a:solidFill>
              </a:endParaRPr>
            </a:p>
          </p:txBody>
        </p:sp>
      </p:grpSp>
      <p:sp>
        <p:nvSpPr>
          <p:cNvPr id="1229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838200"/>
          </a:xfrm>
          <a:noFill/>
        </p:spPr>
        <p:txBody>
          <a:bodyPr>
            <a:noAutofit/>
          </a:bodyPr>
          <a:lstStyle/>
          <a:p>
            <a:pPr eaLnBrk="1" hangingPunct="1"/>
            <a:r>
              <a:rPr lang="en-US" altLang="ja-JP" sz="2800" b="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Approaches for coupled-channels analysis</a:t>
            </a:r>
            <a:endParaRPr lang="ja-JP" altLang="en-US" sz="2800" b="0" dirty="0" smtClean="0">
              <a:solidFill>
                <a:srgbClr val="0000FF"/>
              </a:solidFill>
              <a:latin typeface="Arial Black" pitchFamily="34" charset="0"/>
              <a:ea typeface="ＭＳ Ｐゴシック" charset="-128"/>
            </a:endParaRPr>
          </a:p>
        </p:txBody>
      </p:sp>
      <p:pic>
        <p:nvPicPr>
          <p:cNvPr id="6" name="図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500" y="1310749"/>
            <a:ext cx="5033368" cy="570593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251520" y="932237"/>
            <a:ext cx="3897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itchFamily="2" charset="2"/>
              <a:buChar char="ü"/>
            </a:pPr>
            <a:r>
              <a:rPr kumimoji="1" lang="en-US" altLang="ja-JP" b="1" dirty="0" smtClean="0">
                <a:solidFill>
                  <a:srgbClr val="0000FF"/>
                </a:solidFill>
              </a:rPr>
              <a:t>Multichannel unitary condition:</a:t>
            </a:r>
            <a:endParaRPr kumimoji="1" lang="ja-JP" altLang="en-US" b="1" dirty="0">
              <a:solidFill>
                <a:srgbClr val="0000FF"/>
              </a:solidFill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251520" y="1925167"/>
            <a:ext cx="2294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itchFamily="2" charset="2"/>
              <a:buChar char="ü"/>
            </a:pPr>
            <a:r>
              <a:rPr kumimoji="1" lang="en-US" altLang="ja-JP" b="1" dirty="0" err="1" smtClean="0">
                <a:solidFill>
                  <a:srgbClr val="0000FF"/>
                </a:solidFill>
              </a:rPr>
              <a:t>Heitler</a:t>
            </a:r>
            <a:r>
              <a:rPr kumimoji="1" lang="en-US" altLang="ja-JP" b="1" dirty="0" smtClean="0">
                <a:solidFill>
                  <a:srgbClr val="0000FF"/>
                </a:solidFill>
              </a:rPr>
              <a:t> equation:</a:t>
            </a:r>
            <a:endParaRPr kumimoji="1" lang="ja-JP" altLang="en-US" b="1" dirty="0">
              <a:solidFill>
                <a:srgbClr val="0000FF"/>
              </a:solidFill>
            </a:endParaRPr>
          </a:p>
        </p:txBody>
      </p:sp>
      <p:pic>
        <p:nvPicPr>
          <p:cNvPr id="17" name="図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395" y="2452895"/>
            <a:ext cx="5414115" cy="561640"/>
          </a:xfrm>
          <a:prstGeom prst="rect">
            <a:avLst/>
          </a:prstGeom>
        </p:spPr>
      </p:pic>
      <p:grpSp>
        <p:nvGrpSpPr>
          <p:cNvPr id="14" name="グループ化 13"/>
          <p:cNvGrpSpPr/>
          <p:nvPr/>
        </p:nvGrpSpPr>
        <p:grpSpPr>
          <a:xfrm>
            <a:off x="3635896" y="1987666"/>
            <a:ext cx="2738066" cy="312483"/>
            <a:chOff x="3419872" y="2827093"/>
            <a:chExt cx="2738066" cy="206681"/>
          </a:xfrm>
        </p:grpSpPr>
        <p:sp>
          <p:nvSpPr>
            <p:cNvPr id="12" name="角丸四角形吹き出し 11"/>
            <p:cNvSpPr/>
            <p:nvPr/>
          </p:nvSpPr>
          <p:spPr>
            <a:xfrm>
              <a:off x="3419872" y="2827093"/>
              <a:ext cx="2738066" cy="206681"/>
            </a:xfrm>
            <a:prstGeom prst="wedgeRoundRectCallout">
              <a:avLst>
                <a:gd name="adj1" fmla="val -47233"/>
                <a:gd name="adj2" fmla="val 117592"/>
                <a:gd name="adj3" fmla="val 16667"/>
              </a:avLst>
            </a:prstGeom>
            <a:solidFill>
              <a:schemeClr val="bg1"/>
            </a:solidFill>
            <a:ln w="22225">
              <a:solidFill>
                <a:srgbClr val="FF66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 smtClean="0"/>
            </a:p>
          </p:txBody>
        </p:sp>
        <p:sp>
          <p:nvSpPr>
            <p:cNvPr id="13" name="テキスト ボックス 12"/>
            <p:cNvSpPr txBox="1"/>
            <p:nvPr/>
          </p:nvSpPr>
          <p:spPr>
            <a:xfrm>
              <a:off x="3419872" y="2850569"/>
              <a:ext cx="2736304" cy="1730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100" b="1" i="1" dirty="0" smtClean="0">
                  <a:solidFill>
                    <a:srgbClr val="FF0000"/>
                  </a:solidFill>
                </a:rPr>
                <a:t>K-matrix: </a:t>
              </a:r>
              <a:r>
                <a:rPr lang="en-US" altLang="ja-JP" sz="1100" b="1" dirty="0" smtClean="0"/>
                <a:t>must be </a:t>
              </a:r>
              <a:r>
                <a:rPr lang="en-US" altLang="ja-JP" sz="1100" b="1" dirty="0" err="1" smtClean="0">
                  <a:solidFill>
                    <a:srgbClr val="008000"/>
                  </a:solidFill>
                </a:rPr>
                <a:t>h</a:t>
              </a:r>
              <a:r>
                <a:rPr kumimoji="1" lang="en-US" altLang="ja-JP" sz="1100" b="1" dirty="0" err="1" smtClean="0">
                  <a:solidFill>
                    <a:srgbClr val="008000"/>
                  </a:solidFill>
                </a:rPr>
                <a:t>ermitian</a:t>
              </a:r>
              <a:r>
                <a:rPr kumimoji="1" lang="en-US" altLang="ja-JP" sz="1100" b="1" dirty="0" smtClean="0">
                  <a:solidFill>
                    <a:srgbClr val="FF0000"/>
                  </a:solidFill>
                </a:rPr>
                <a:t> </a:t>
              </a:r>
              <a:r>
                <a:rPr kumimoji="1" lang="en-US" altLang="ja-JP" sz="1100" b="1" dirty="0" smtClean="0"/>
                <a:t>for real E.</a:t>
              </a:r>
              <a:endParaRPr kumimoji="1" lang="ja-JP" altLang="en-US" sz="1100" b="1" dirty="0"/>
            </a:p>
          </p:txBody>
        </p:sp>
      </p:grpSp>
      <p:sp>
        <p:nvSpPr>
          <p:cNvPr id="26" name="角丸四角形吹き出し 25"/>
          <p:cNvSpPr/>
          <p:nvPr/>
        </p:nvSpPr>
        <p:spPr>
          <a:xfrm>
            <a:off x="5537684" y="3284984"/>
            <a:ext cx="3426804" cy="420781"/>
          </a:xfrm>
          <a:prstGeom prst="wedgeRoundRectCallout">
            <a:avLst>
              <a:gd name="adj1" fmla="val -58165"/>
              <a:gd name="adj2" fmla="val 54589"/>
              <a:gd name="adj3" fmla="val 16667"/>
            </a:avLst>
          </a:prstGeom>
          <a:solidFill>
            <a:schemeClr val="bg1"/>
          </a:solidFill>
          <a:ln w="22225">
            <a:solidFill>
              <a:srgbClr val="FF66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Clr>
                <a:srgbClr val="FF0000"/>
              </a:buClr>
              <a:buFont typeface="Wingdings" pitchFamily="2" charset="2"/>
              <a:buChar char="ü"/>
            </a:pPr>
            <a:r>
              <a:rPr kumimoji="1" lang="en-US" altLang="ja-JP" sz="1100" b="1" dirty="0" err="1" smtClean="0">
                <a:solidFill>
                  <a:schemeClr val="tx1"/>
                </a:solidFill>
              </a:rPr>
              <a:t>Heitler</a:t>
            </a:r>
            <a:r>
              <a:rPr kumimoji="1" lang="en-US" altLang="ja-JP" sz="1100" b="1" dirty="0" smtClean="0">
                <a:solidFill>
                  <a:schemeClr val="tx1"/>
                </a:solidFill>
              </a:rPr>
              <a:t> equation can be solved </a:t>
            </a:r>
            <a:r>
              <a:rPr kumimoji="1" lang="en-US" altLang="ja-JP" sz="1100" b="1" dirty="0" smtClean="0">
                <a:solidFill>
                  <a:srgbClr val="0000FF"/>
                </a:solidFill>
              </a:rPr>
              <a:t>algebraically</a:t>
            </a:r>
            <a:r>
              <a:rPr kumimoji="1" lang="en-US" altLang="ja-JP" sz="1100" b="1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7" name="角丸四角形吹き出し 26"/>
          <p:cNvSpPr/>
          <p:nvPr/>
        </p:nvSpPr>
        <p:spPr>
          <a:xfrm>
            <a:off x="5537684" y="4437112"/>
            <a:ext cx="3426804" cy="919655"/>
          </a:xfrm>
          <a:prstGeom prst="wedgeRoundRectCallout">
            <a:avLst>
              <a:gd name="adj1" fmla="val -64824"/>
              <a:gd name="adj2" fmla="val 44434"/>
              <a:gd name="adj3" fmla="val 16667"/>
            </a:avLst>
          </a:prstGeom>
          <a:solidFill>
            <a:schemeClr val="bg1"/>
          </a:solidFill>
          <a:ln w="22225">
            <a:solidFill>
              <a:srgbClr val="FF66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Clr>
                <a:srgbClr val="FF0000"/>
              </a:buClr>
              <a:buFont typeface="Wingdings" pitchFamily="2" charset="2"/>
              <a:buChar char="ü"/>
            </a:pPr>
            <a:r>
              <a:rPr kumimoji="1" lang="en-US" altLang="ja-JP" sz="1100" b="1" dirty="0" err="1" smtClean="0">
                <a:solidFill>
                  <a:schemeClr val="tx1"/>
                </a:solidFill>
              </a:rPr>
              <a:t>Heitler</a:t>
            </a:r>
            <a:r>
              <a:rPr kumimoji="1" lang="en-US" altLang="ja-JP" sz="1100" b="1" dirty="0" smtClean="0">
                <a:solidFill>
                  <a:schemeClr val="tx1"/>
                </a:solidFill>
              </a:rPr>
              <a:t> equation becomes </a:t>
            </a:r>
            <a:r>
              <a:rPr kumimoji="1" lang="en-US" altLang="ja-JP" sz="1100" b="1" dirty="0" smtClean="0">
                <a:solidFill>
                  <a:srgbClr val="FF0000"/>
                </a:solidFill>
              </a:rPr>
              <a:t>identical to </a:t>
            </a:r>
            <a:r>
              <a:rPr kumimoji="1" lang="en-US" altLang="ja-JP" sz="1100" b="1" dirty="0" smtClean="0">
                <a:solidFill>
                  <a:srgbClr val="0000FF"/>
                </a:solidFill>
              </a:rPr>
              <a:t>Lippmann-Schwinger integral equation</a:t>
            </a:r>
            <a:r>
              <a:rPr kumimoji="1" lang="en-US" altLang="ja-JP" sz="1100" b="1" dirty="0" smtClean="0">
                <a:solidFill>
                  <a:schemeClr val="tx1"/>
                </a:solidFill>
              </a:rPr>
              <a:t>.</a:t>
            </a:r>
          </a:p>
          <a:p>
            <a:pPr marL="171450" indent="-171450">
              <a:buClr>
                <a:srgbClr val="FF0000"/>
              </a:buClr>
              <a:buFont typeface="Wingdings" pitchFamily="2" charset="2"/>
              <a:buChar char="ü"/>
            </a:pPr>
            <a:endParaRPr kumimoji="1" lang="en-US" altLang="ja-JP" sz="400" b="1" dirty="0" smtClean="0">
              <a:solidFill>
                <a:schemeClr val="tx1"/>
              </a:solidFill>
            </a:endParaRPr>
          </a:p>
          <a:p>
            <a:pPr marL="171450" indent="-171450">
              <a:buClr>
                <a:srgbClr val="FF0000"/>
              </a:buClr>
              <a:buFont typeface="Wingdings" pitchFamily="2" charset="2"/>
              <a:buChar char="ü"/>
            </a:pPr>
            <a:r>
              <a:rPr lang="en-US" altLang="ja-JP" sz="1100" b="1" dirty="0" smtClean="0">
                <a:solidFill>
                  <a:schemeClr val="tx1"/>
                </a:solidFill>
              </a:rPr>
              <a:t>Potential </a:t>
            </a:r>
            <a:r>
              <a:rPr lang="en-US" altLang="ja-JP" sz="1100" b="1" i="1" dirty="0" smtClean="0">
                <a:solidFill>
                  <a:schemeClr val="tx1"/>
                </a:solidFill>
              </a:rPr>
              <a:t>V</a:t>
            </a:r>
            <a:r>
              <a:rPr lang="en-US" altLang="ja-JP" sz="1100" b="1" dirty="0" smtClean="0">
                <a:solidFill>
                  <a:schemeClr val="tx1"/>
                </a:solidFill>
              </a:rPr>
              <a:t> is derived from a model Hamiltonian.</a:t>
            </a:r>
            <a:endParaRPr kumimoji="1" lang="en-US" altLang="ja-JP" sz="1100" b="1" dirty="0" smtClean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6030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/>
          <p:cNvSpPr/>
          <p:nvPr/>
        </p:nvSpPr>
        <p:spPr>
          <a:xfrm>
            <a:off x="88490" y="836711"/>
            <a:ext cx="8948006" cy="583264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3456022"/>
              </p:ext>
            </p:extLst>
          </p:nvPr>
        </p:nvGraphicFramePr>
        <p:xfrm>
          <a:off x="395536" y="1124744"/>
          <a:ext cx="8126781" cy="189981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160240"/>
                <a:gridCol w="2952328"/>
                <a:gridCol w="3014213"/>
              </a:tblGrid>
              <a:tr h="375815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(on-shell) K-matrix </a:t>
                      </a:r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Dynamical model</a:t>
                      </a:r>
                      <a:endParaRPr kumimoji="1" lang="ja-JP" altLang="en-US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64934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Numerical cost</a:t>
                      </a:r>
                      <a:endParaRPr kumimoji="1" lang="ja-JP" altLang="en-US" dirty="0"/>
                    </a:p>
                  </a:txBody>
                  <a:tcPr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Cheap</a:t>
                      </a:r>
                    </a:p>
                    <a:p>
                      <a:r>
                        <a:rPr kumimoji="1" lang="en-US" altLang="ja-JP" sz="1400" dirty="0" smtClean="0"/>
                        <a:t>-</a:t>
                      </a:r>
                      <a:r>
                        <a:rPr kumimoji="1" lang="en-US" altLang="ja-JP" sz="1400" baseline="0" dirty="0" smtClean="0"/>
                        <a:t> </a:t>
                      </a:r>
                      <a:r>
                        <a:rPr kumimoji="1" lang="en-US" altLang="ja-JP" sz="1400" dirty="0" smtClean="0"/>
                        <a:t>solve on-shell algebraic eq.</a:t>
                      </a:r>
                    </a:p>
                    <a:p>
                      <a:r>
                        <a:rPr kumimoji="1" lang="en-US" altLang="ja-JP" sz="1400" dirty="0" smtClean="0"/>
                        <a:t>  </a:t>
                      </a:r>
                      <a:r>
                        <a:rPr kumimoji="1" lang="en-US" altLang="ja-JP" sz="1200" dirty="0" smtClean="0"/>
                        <a:t>(Analysis can be done quickly on PC.)</a:t>
                      </a:r>
                      <a:endParaRPr kumimoji="1" lang="ja-JP" altLang="en-US" sz="12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solidFill>
                            <a:srgbClr val="008000"/>
                          </a:solidFill>
                        </a:rPr>
                        <a:t>(Very)</a:t>
                      </a:r>
                      <a:r>
                        <a:rPr kumimoji="1" lang="en-US" altLang="ja-JP" baseline="0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r>
                        <a:rPr kumimoji="1" lang="en-US" altLang="ja-JP" dirty="0" smtClean="0">
                          <a:solidFill>
                            <a:srgbClr val="008000"/>
                          </a:solidFill>
                        </a:rPr>
                        <a:t>Expensive</a:t>
                      </a:r>
                    </a:p>
                    <a:p>
                      <a:r>
                        <a:rPr kumimoji="1" lang="en-US" altLang="ja-JP" sz="1400" dirty="0" smtClean="0"/>
                        <a:t>- solve off-shell</a:t>
                      </a:r>
                      <a:r>
                        <a:rPr kumimoji="1" lang="en-US" altLang="ja-JP" sz="1400" baseline="0" dirty="0" smtClean="0"/>
                        <a:t> </a:t>
                      </a:r>
                      <a:r>
                        <a:rPr kumimoji="1" lang="en-US" altLang="ja-JP" sz="1400" dirty="0" smtClean="0"/>
                        <a:t>integral eq.</a:t>
                      </a:r>
                    </a:p>
                    <a:p>
                      <a:r>
                        <a:rPr kumimoji="1" lang="en-US" altLang="ja-JP" sz="1400" dirty="0" smtClean="0"/>
                        <a:t>  </a:t>
                      </a:r>
                      <a:r>
                        <a:rPr kumimoji="1" lang="en-US" altLang="ja-JP" sz="1200" dirty="0" smtClean="0"/>
                        <a:t>(Supercomputers</a:t>
                      </a:r>
                      <a:r>
                        <a:rPr kumimoji="1" lang="en-US" altLang="ja-JP" sz="1200" baseline="0" dirty="0" smtClean="0"/>
                        <a:t> are</a:t>
                      </a:r>
                      <a:r>
                        <a:rPr kumimoji="1" lang="en-US" altLang="ja-JP" sz="1200" dirty="0" smtClean="0"/>
                        <a:t> needed.)</a:t>
                      </a:r>
                      <a:endParaRPr kumimoji="1" lang="ja-JP" altLang="en-US" sz="12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64934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Data fitting</a:t>
                      </a:r>
                      <a:endParaRPr kumimoji="1" lang="ja-JP" altLang="en-US" dirty="0"/>
                    </a:p>
                  </a:txBody>
                  <a:tcPr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Efficient</a:t>
                      </a:r>
                    </a:p>
                    <a:p>
                      <a:r>
                        <a:rPr kumimoji="1" lang="en-US" altLang="ja-JP" sz="1200" dirty="0" smtClean="0"/>
                        <a:t>-</a:t>
                      </a:r>
                      <a:r>
                        <a:rPr kumimoji="1" lang="en-US" altLang="ja-JP" sz="1200" baseline="0" dirty="0" smtClean="0"/>
                        <a:t> K(E) can be parametrized as one likes</a:t>
                      </a:r>
                      <a:endParaRPr kumimoji="1" lang="ja-JP" altLang="en-US" sz="12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>
                          <a:solidFill>
                            <a:srgbClr val="008000"/>
                          </a:solidFill>
                        </a:rPr>
                        <a:t>Not so</a:t>
                      </a:r>
                      <a:r>
                        <a:rPr kumimoji="1" lang="en-US" altLang="ja-JP" baseline="0" dirty="0" smtClean="0">
                          <a:solidFill>
                            <a:srgbClr val="008000"/>
                          </a:solidFill>
                        </a:rPr>
                        <a:t> efficient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kumimoji="1" lang="en-US" altLang="ja-JP" sz="1200" baseline="0" dirty="0" smtClean="0"/>
                        <a:t>- Form of </a:t>
                      </a:r>
                      <a:r>
                        <a:rPr kumimoji="1" lang="en-US" altLang="ja-JP" sz="1200" i="1" baseline="0" dirty="0" smtClean="0"/>
                        <a:t>V</a:t>
                      </a:r>
                      <a:r>
                        <a:rPr kumimoji="1" lang="en-US" altLang="ja-JP" sz="1200" baseline="0" dirty="0" smtClean="0"/>
                        <a:t> is severely constrained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kumimoji="1" lang="en-US" altLang="ja-JP" sz="1200" baseline="0" dirty="0" smtClean="0"/>
                        <a:t>  by theoretical input (model Hamiltonian)</a:t>
                      </a:r>
                      <a:endParaRPr kumimoji="1" lang="ja-JP" altLang="en-US" sz="1200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61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6712"/>
          </a:xfrm>
        </p:spPr>
        <p:txBody>
          <a:bodyPr>
            <a:noAutofit/>
          </a:bodyPr>
          <a:lstStyle/>
          <a:p>
            <a:r>
              <a:rPr lang="en-US" altLang="ja-JP" sz="2800" b="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Why </a:t>
            </a:r>
            <a:r>
              <a:rPr lang="en-US" altLang="ja-JP" sz="280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dynamical coupled-channels approach</a:t>
            </a:r>
            <a:r>
              <a:rPr lang="en-US" altLang="ja-JP" sz="2800" b="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??</a:t>
            </a:r>
            <a:endParaRPr lang="en-US" altLang="ja-JP" sz="2800" b="0" dirty="0">
              <a:solidFill>
                <a:srgbClr val="0000FF"/>
              </a:solidFill>
              <a:latin typeface="Arial Black" pitchFamily="34" charset="0"/>
              <a:ea typeface="ＭＳ Ｐゴシック" charset="-128"/>
            </a:endParaRPr>
          </a:p>
        </p:txBody>
      </p:sp>
      <p:pic>
        <p:nvPicPr>
          <p:cNvPr id="1026" name="Picture 2" descr="C:\Users\kamano\Desktop\data\img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48" y="157660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kamano\Desktop\data\img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48" y="234888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kamano\Desktop\data\img0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589976"/>
            <a:ext cx="216000" cy="21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kamano\Desktop\data\img0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2348560"/>
            <a:ext cx="216000" cy="21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グループ化 6"/>
          <p:cNvGrpSpPr/>
          <p:nvPr/>
        </p:nvGrpSpPr>
        <p:grpSpPr>
          <a:xfrm>
            <a:off x="467544" y="3140968"/>
            <a:ext cx="8064896" cy="3425202"/>
            <a:chOff x="467544" y="3140968"/>
            <a:chExt cx="8064896" cy="3425202"/>
          </a:xfrm>
        </p:grpSpPr>
        <p:grpSp>
          <p:nvGrpSpPr>
            <p:cNvPr id="4" name="グループ化 3"/>
            <p:cNvGrpSpPr/>
            <p:nvPr/>
          </p:nvGrpSpPr>
          <p:grpSpPr>
            <a:xfrm>
              <a:off x="467544" y="3140968"/>
              <a:ext cx="8064896" cy="3425202"/>
              <a:chOff x="467544" y="3140968"/>
              <a:chExt cx="8064896" cy="3425202"/>
            </a:xfrm>
          </p:grpSpPr>
          <p:sp>
            <p:nvSpPr>
              <p:cNvPr id="3" name="角丸四角形 2"/>
              <p:cNvSpPr/>
              <p:nvPr/>
            </p:nvSpPr>
            <p:spPr>
              <a:xfrm>
                <a:off x="467544" y="3140968"/>
                <a:ext cx="8064896" cy="3425202"/>
              </a:xfrm>
              <a:prstGeom prst="roundRect">
                <a:avLst/>
              </a:prstGeom>
              <a:solidFill>
                <a:schemeClr val="bg1"/>
              </a:solidFill>
              <a:ln w="44450">
                <a:solidFill>
                  <a:srgbClr val="FF66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 algn="ctr">
                  <a:buClr>
                    <a:srgbClr val="0000FF"/>
                  </a:buClr>
                  <a:buFont typeface="Wingdings" panose="05000000000000000000" pitchFamily="2" charset="2"/>
                  <a:buChar char="Ø"/>
                </a:pPr>
                <a:endParaRPr kumimoji="1" lang="ja-JP" alt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テキスト ボックス 7"/>
              <p:cNvSpPr txBox="1"/>
              <p:nvPr/>
            </p:nvSpPr>
            <p:spPr>
              <a:xfrm>
                <a:off x="869124" y="3429868"/>
                <a:ext cx="6724918" cy="646331"/>
              </a:xfrm>
              <a:prstGeom prst="rect">
                <a:avLst/>
              </a:prstGeom>
              <a:noFill/>
              <a:ln w="31750"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>
                  <a:buClr>
                    <a:srgbClr val="0000FF"/>
                  </a:buClr>
                </a:pPr>
                <a:r>
                  <a:rPr lang="en-US" altLang="ja-JP" b="1" dirty="0">
                    <a:solidFill>
                      <a:schemeClr val="tx1"/>
                    </a:solidFill>
                  </a:rPr>
                  <a:t>To </a:t>
                </a:r>
                <a:r>
                  <a:rPr lang="en-US" altLang="ja-JP" b="1" dirty="0" smtClean="0">
                    <a:solidFill>
                      <a:schemeClr val="tx1"/>
                    </a:solidFill>
                  </a:rPr>
                  <a:t>understand the </a:t>
                </a:r>
                <a:r>
                  <a:rPr lang="en-US" altLang="ja-JP" b="1" dirty="0" smtClean="0">
                    <a:solidFill>
                      <a:srgbClr val="FF0000"/>
                    </a:solidFill>
                  </a:rPr>
                  <a:t>physics of reaction dynamics </a:t>
                </a:r>
                <a:r>
                  <a:rPr lang="en-US" altLang="ja-JP" b="1" dirty="0" smtClean="0">
                    <a:solidFill>
                      <a:schemeClr val="tx1"/>
                    </a:solidFill>
                  </a:rPr>
                  <a:t>behind </a:t>
                </a:r>
              </a:p>
              <a:p>
                <a:pPr>
                  <a:buClr>
                    <a:srgbClr val="0000FF"/>
                  </a:buClr>
                </a:pPr>
                <a:r>
                  <a:rPr lang="en-US" altLang="ja-JP" b="1" dirty="0" smtClean="0">
                    <a:solidFill>
                      <a:schemeClr val="tx1"/>
                    </a:solidFill>
                  </a:rPr>
                  <a:t>formation, structure, etc. of hadron resonances,</a:t>
                </a:r>
                <a:r>
                  <a:rPr lang="en-US" altLang="ja-JP" b="1" dirty="0">
                    <a:solidFill>
                      <a:schemeClr val="tx1"/>
                    </a:solidFill>
                  </a:rPr>
                  <a:t> </a:t>
                </a:r>
                <a:r>
                  <a:rPr lang="en-US" altLang="ja-JP" b="1" dirty="0" smtClean="0">
                    <a:solidFill>
                      <a:schemeClr val="tx1"/>
                    </a:solidFill>
                  </a:rPr>
                  <a:t>one needs:</a:t>
                </a:r>
                <a:endParaRPr lang="ja-JP" altLang="en-US" b="1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テキスト ボックス 8"/>
              <p:cNvSpPr txBox="1"/>
              <p:nvPr/>
            </p:nvSpPr>
            <p:spPr>
              <a:xfrm>
                <a:off x="925175" y="4135432"/>
                <a:ext cx="7345281" cy="1323439"/>
              </a:xfrm>
              <a:prstGeom prst="rect">
                <a:avLst/>
              </a:prstGeom>
              <a:noFill/>
              <a:ln w="31750"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 marL="285750" indent="-285750">
                  <a:buClr>
                    <a:srgbClr val="0000FF"/>
                  </a:buClr>
                  <a:buFont typeface="Wingdings" panose="05000000000000000000" pitchFamily="2" charset="2"/>
                  <a:buChar char="Ø"/>
                </a:pPr>
                <a:r>
                  <a:rPr lang="en-US" altLang="ja-JP" sz="1600" b="1" dirty="0" smtClean="0">
                    <a:solidFill>
                      <a:srgbClr val="0000FF"/>
                    </a:solidFill>
                  </a:rPr>
                  <a:t>Modeling r</a:t>
                </a:r>
                <a:r>
                  <a:rPr kumimoji="1" lang="en-US" altLang="ja-JP" sz="1600" b="1" dirty="0" smtClean="0">
                    <a:solidFill>
                      <a:srgbClr val="0000FF"/>
                    </a:solidFill>
                  </a:rPr>
                  <a:t>eaction processes appropriately with a model Hamiltonian</a:t>
                </a:r>
                <a:r>
                  <a:rPr kumimoji="1" lang="en-US" altLang="ja-JP" sz="1600" b="1" dirty="0" smtClean="0">
                    <a:solidFill>
                      <a:schemeClr val="tx1"/>
                    </a:solidFill>
                  </a:rPr>
                  <a:t>.</a:t>
                </a:r>
                <a:r>
                  <a:rPr lang="en-US" altLang="ja-JP" sz="1600" b="1" dirty="0" smtClean="0">
                    <a:solidFill>
                      <a:schemeClr val="tx1"/>
                    </a:solidFill>
                  </a:rPr>
                  <a:t> </a:t>
                </a:r>
              </a:p>
              <a:p>
                <a:pPr>
                  <a:buClr>
                    <a:srgbClr val="0000FF"/>
                  </a:buClr>
                </a:pPr>
                <a:r>
                  <a:rPr lang="en-US" altLang="ja-JP" sz="1600" b="1" dirty="0">
                    <a:solidFill>
                      <a:schemeClr val="tx1"/>
                    </a:solidFill>
                  </a:rPr>
                  <a:t> </a:t>
                </a:r>
                <a:r>
                  <a:rPr lang="en-US" altLang="ja-JP" sz="1600" b="1" dirty="0" smtClean="0">
                    <a:solidFill>
                      <a:schemeClr val="tx1"/>
                    </a:solidFill>
                  </a:rPr>
                  <a:t>   (</a:t>
                </a:r>
                <a:r>
                  <a:rPr lang="en-US" altLang="ja-JP" sz="1600" b="1" dirty="0" smtClean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 </a:t>
                </a:r>
                <a:r>
                  <a:rPr lang="en-US" altLang="ja-JP" sz="1600" b="1" dirty="0" smtClean="0">
                    <a:solidFill>
                      <a:schemeClr val="tx1"/>
                    </a:solidFill>
                  </a:rPr>
                  <a:t>not a simple “pole + polynomial” parametrization, etc.) </a:t>
                </a:r>
              </a:p>
              <a:p>
                <a:pPr marL="285750" indent="-285750">
                  <a:buClr>
                    <a:srgbClr val="0000FF"/>
                  </a:buClr>
                  <a:buFont typeface="Wingdings" panose="05000000000000000000" pitchFamily="2" charset="2"/>
                  <a:buChar char="Ø"/>
                </a:pPr>
                <a:endParaRPr lang="en-US" altLang="ja-JP" sz="1600" b="1" dirty="0">
                  <a:solidFill>
                    <a:schemeClr val="tx1"/>
                  </a:solidFill>
                </a:endParaRPr>
              </a:p>
              <a:p>
                <a:pPr marL="285750" indent="-285750">
                  <a:buClr>
                    <a:srgbClr val="0000FF"/>
                  </a:buClr>
                  <a:buFont typeface="Wingdings" panose="05000000000000000000" pitchFamily="2" charset="2"/>
                  <a:buChar char="Ø"/>
                </a:pPr>
                <a:r>
                  <a:rPr kumimoji="1" lang="en-US" altLang="ja-JP" sz="1600" b="1" dirty="0" smtClean="0">
                    <a:solidFill>
                      <a:srgbClr val="009900"/>
                    </a:solidFill>
                  </a:rPr>
                  <a:t>Solving proper quantum scattering equation (LS eq.) </a:t>
                </a:r>
                <a:r>
                  <a:rPr kumimoji="1" lang="en-US" altLang="ja-JP" sz="1600" b="1" dirty="0" smtClean="0">
                    <a:solidFill>
                      <a:schemeClr val="tx1"/>
                    </a:solidFill>
                  </a:rPr>
                  <a:t>in which</a:t>
                </a:r>
              </a:p>
              <a:p>
                <a:pPr>
                  <a:buClr>
                    <a:srgbClr val="0000FF"/>
                  </a:buClr>
                </a:pPr>
                <a:r>
                  <a:rPr lang="en-US" altLang="ja-JP" sz="1600" b="1" dirty="0">
                    <a:solidFill>
                      <a:schemeClr val="tx1"/>
                    </a:solidFill>
                  </a:rPr>
                  <a:t> </a:t>
                </a:r>
                <a:r>
                  <a:rPr lang="en-US" altLang="ja-JP" sz="1600" b="1" dirty="0" smtClean="0">
                    <a:solidFill>
                      <a:schemeClr val="tx1"/>
                    </a:solidFill>
                  </a:rPr>
                  <a:t>    </a:t>
                </a:r>
                <a:r>
                  <a:rPr kumimoji="1" lang="en-US" altLang="ja-JP" sz="1600" b="1" dirty="0" smtClean="0">
                    <a:solidFill>
                      <a:schemeClr val="tx1"/>
                    </a:solidFill>
                  </a:rPr>
                  <a:t>off-shell rescattering effects are </a:t>
                </a:r>
                <a:r>
                  <a:rPr lang="en-US" altLang="ja-JP" sz="1600" b="1" dirty="0" smtClean="0">
                    <a:solidFill>
                      <a:schemeClr val="tx1"/>
                    </a:solidFill>
                  </a:rPr>
                  <a:t>also appropriately</a:t>
                </a:r>
                <a:r>
                  <a:rPr lang="en-US" altLang="ja-JP" sz="1600" b="1" dirty="0">
                    <a:solidFill>
                      <a:schemeClr val="tx1"/>
                    </a:solidFill>
                  </a:rPr>
                  <a:t> </a:t>
                </a:r>
                <a:r>
                  <a:rPr lang="en-US" altLang="ja-JP" sz="1600" b="1" dirty="0" smtClean="0">
                    <a:solidFill>
                      <a:schemeClr val="tx1"/>
                    </a:solidFill>
                  </a:rPr>
                  <a:t>contained</a:t>
                </a:r>
                <a:r>
                  <a:rPr kumimoji="1" lang="en-US" altLang="ja-JP" sz="1600" b="1" dirty="0" smtClean="0">
                    <a:solidFill>
                      <a:schemeClr val="tx1"/>
                    </a:solidFill>
                  </a:rPr>
                  <a:t>.</a:t>
                </a:r>
                <a:endParaRPr kumimoji="1" lang="ja-JP" altLang="en-US" sz="1600" b="1" dirty="0" smtClean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" name="テキスト ボックス 4"/>
            <p:cNvSpPr txBox="1"/>
            <p:nvPr/>
          </p:nvSpPr>
          <p:spPr>
            <a:xfrm>
              <a:off x="663044" y="5949280"/>
              <a:ext cx="7802136" cy="369332"/>
            </a:xfrm>
            <a:prstGeom prst="rect">
              <a:avLst/>
            </a:prstGeom>
            <a:noFill/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b="1" dirty="0" smtClean="0">
                  <a:solidFill>
                    <a:schemeClr val="tx1"/>
                  </a:solidFill>
                </a:rPr>
                <a:t>This can be achieved </a:t>
              </a:r>
              <a:r>
                <a:rPr kumimoji="1" lang="en-US" altLang="ja-JP" b="1" dirty="0" smtClean="0">
                  <a:solidFill>
                    <a:srgbClr val="FF0000"/>
                  </a:solidFill>
                </a:rPr>
                <a:t>only by using the dynamical-model approach </a:t>
              </a:r>
              <a:r>
                <a:rPr kumimoji="1" lang="en-US" altLang="ja-JP" b="1" dirty="0" smtClean="0">
                  <a:solidFill>
                    <a:schemeClr val="tx1"/>
                  </a:solidFill>
                </a:rPr>
                <a:t>!!</a:t>
              </a:r>
              <a:endParaRPr kumimoji="1" lang="ja-JP" altLang="en-US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6" name="下矢印 5"/>
            <p:cNvSpPr/>
            <p:nvPr/>
          </p:nvSpPr>
          <p:spPr>
            <a:xfrm>
              <a:off x="4176260" y="5533531"/>
              <a:ext cx="772465" cy="360040"/>
            </a:xfrm>
            <a:prstGeom prst="downArrow">
              <a:avLst/>
            </a:prstGeom>
            <a:solidFill>
              <a:srgbClr val="009900"/>
            </a:solidFill>
            <a:ln w="349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0000FF"/>
                </a:buClr>
                <a:buFont typeface="Wingdings" panose="05000000000000000000" pitchFamily="2" charset="2"/>
                <a:buChar char="Ø"/>
              </a:pPr>
              <a:endParaRPr kumimoji="1" lang="ja-JP" altLang="en-US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5039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正方形/長方形 26"/>
          <p:cNvSpPr/>
          <p:nvPr/>
        </p:nvSpPr>
        <p:spPr>
          <a:xfrm>
            <a:off x="88490" y="836711"/>
            <a:ext cx="8948006" cy="583264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sp>
        <p:nvSpPr>
          <p:cNvPr id="32853" name="Rectangle 102"/>
          <p:cNvSpPr>
            <a:spLocks noChangeArrowheads="1"/>
          </p:cNvSpPr>
          <p:nvPr/>
        </p:nvSpPr>
        <p:spPr bwMode="auto">
          <a:xfrm>
            <a:off x="0" y="115890"/>
            <a:ext cx="9144000" cy="64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1" rIns="91424" bIns="45711" anchor="ctr"/>
          <a:lstStyle/>
          <a:p>
            <a:pPr algn="ctr" eaLnBrk="1" hangingPunct="1"/>
            <a:r>
              <a:rPr lang="en-US" altLang="ja-JP" sz="2800" b="0" dirty="0">
                <a:solidFill>
                  <a:srgbClr val="0000FF"/>
                </a:solidFill>
                <a:latin typeface="Arial Black" pitchFamily="34" charset="0"/>
              </a:rPr>
              <a:t>Dynamical origin of P</a:t>
            </a:r>
            <a:r>
              <a:rPr lang="en-US" altLang="ja-JP" sz="2800" b="0" baseline="-25000" dirty="0">
                <a:solidFill>
                  <a:srgbClr val="0000FF"/>
                </a:solidFill>
                <a:latin typeface="Arial Black" pitchFamily="34" charset="0"/>
              </a:rPr>
              <a:t>11</a:t>
            </a:r>
            <a:r>
              <a:rPr lang="en-US" altLang="ja-JP" sz="2800" b="0" dirty="0">
                <a:solidFill>
                  <a:srgbClr val="0000FF"/>
                </a:solidFill>
                <a:latin typeface="Arial Black" pitchFamily="34" charset="0"/>
              </a:rPr>
              <a:t> </a:t>
            </a:r>
            <a:r>
              <a:rPr lang="en-US" altLang="ja-JP" sz="2800" b="0" dirty="0" smtClean="0">
                <a:solidFill>
                  <a:srgbClr val="0000FF"/>
                </a:solidFill>
                <a:latin typeface="Arial Black" pitchFamily="34" charset="0"/>
              </a:rPr>
              <a:t>N* resonances</a:t>
            </a:r>
          </a:p>
          <a:p>
            <a:pPr algn="ctr"/>
            <a:r>
              <a:rPr lang="en-US" altLang="ja-JP" b="0" dirty="0" smtClean="0">
                <a:solidFill>
                  <a:srgbClr val="0000FF"/>
                </a:solidFill>
                <a:latin typeface="+mj-lt"/>
              </a:rPr>
              <a:t>(</a:t>
            </a:r>
            <a:r>
              <a:rPr lang="en-US" altLang="ja-JP" b="1" dirty="0" smtClean="0">
                <a:solidFill>
                  <a:srgbClr val="0000FF"/>
                </a:solidFill>
                <a:latin typeface="+mj-lt"/>
              </a:rPr>
              <a:t>nontrivial feature </a:t>
            </a:r>
            <a:r>
              <a:rPr lang="en-US" altLang="ja-JP" b="1" dirty="0">
                <a:solidFill>
                  <a:srgbClr val="0000FF"/>
                </a:solidFill>
                <a:latin typeface="+mj-lt"/>
              </a:rPr>
              <a:t>of multichannel reaction dynamics</a:t>
            </a:r>
            <a:r>
              <a:rPr lang="en-US" altLang="ja-JP" b="0" dirty="0" smtClean="0">
                <a:solidFill>
                  <a:srgbClr val="0000FF"/>
                </a:solidFill>
                <a:latin typeface="+mj-lt"/>
              </a:rPr>
              <a:t>)</a:t>
            </a:r>
            <a:endParaRPr lang="en-US" altLang="ja-JP" b="0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32854" name="Text Box 103"/>
          <p:cNvSpPr txBox="1">
            <a:spLocks noChangeArrowheads="1"/>
          </p:cNvSpPr>
          <p:nvPr/>
        </p:nvSpPr>
        <p:spPr bwMode="auto">
          <a:xfrm>
            <a:off x="2975082" y="6381328"/>
            <a:ext cx="5989406" cy="309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984" tIns="46791" rIns="89984" bIns="46791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1400" dirty="0">
                <a:solidFill>
                  <a:srgbClr val="FF0000"/>
                </a:solidFill>
              </a:rPr>
              <a:t>Suzuki, Julia-Diaz, </a:t>
            </a:r>
            <a:r>
              <a:rPr lang="en-US" altLang="ja-JP" sz="1400" dirty="0" smtClean="0">
                <a:solidFill>
                  <a:srgbClr val="FF0000"/>
                </a:solidFill>
              </a:rPr>
              <a:t>HK, </a:t>
            </a:r>
            <a:r>
              <a:rPr lang="en-US" altLang="ja-JP" sz="1400" dirty="0">
                <a:solidFill>
                  <a:srgbClr val="FF0000"/>
                </a:solidFill>
              </a:rPr>
              <a:t>Lee, Matsuyama, Sato, PRL104 042302 (2010)</a:t>
            </a:r>
          </a:p>
        </p:txBody>
      </p:sp>
      <p:pic>
        <p:nvPicPr>
          <p:cNvPr id="87" name="Picture 2" descr="C:\Users\kamano\vmw-win\p11-pole-trajectry-v14.ep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600284"/>
            <a:ext cx="6552728" cy="463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2411760" y="4335487"/>
            <a:ext cx="2016899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 smtClean="0">
                <a:solidFill>
                  <a:srgbClr val="0000FF"/>
                </a:solidFill>
              </a:rPr>
              <a:t>D</a:t>
            </a:r>
            <a:r>
              <a:rPr kumimoji="1" lang="en-US" altLang="ja-JP" sz="1200" b="1" dirty="0" smtClean="0">
                <a:solidFill>
                  <a:srgbClr val="0000FF"/>
                </a:solidFill>
              </a:rPr>
              <a:t>ouble-pole </a:t>
            </a:r>
            <a:r>
              <a:rPr lang="en-US" altLang="ja-JP" sz="1200" b="1" dirty="0" smtClean="0">
                <a:solidFill>
                  <a:srgbClr val="0000FF"/>
                </a:solidFill>
              </a:rPr>
              <a:t>structure of </a:t>
            </a:r>
          </a:p>
          <a:p>
            <a:r>
              <a:rPr lang="en-US" altLang="ja-JP" sz="1200" b="1" dirty="0" smtClean="0">
                <a:solidFill>
                  <a:srgbClr val="0000FF"/>
                </a:solidFill>
              </a:rPr>
              <a:t>the </a:t>
            </a:r>
            <a:r>
              <a:rPr kumimoji="1" lang="en-US" altLang="ja-JP" sz="1200" b="1" dirty="0" smtClean="0">
                <a:solidFill>
                  <a:srgbClr val="0000FF"/>
                </a:solidFill>
              </a:rPr>
              <a:t>Roper resonance</a:t>
            </a:r>
          </a:p>
          <a:p>
            <a:r>
              <a:rPr lang="en-US" altLang="ja-JP" sz="900" b="1" dirty="0" smtClean="0">
                <a:solidFill>
                  <a:srgbClr val="0000FF"/>
                </a:solidFill>
              </a:rPr>
              <a:t>[Arndt 1985, Cutkosky 1990</a:t>
            </a:r>
          </a:p>
          <a:p>
            <a:r>
              <a:rPr lang="en-US" altLang="ja-JP" sz="900" b="1" dirty="0">
                <a:solidFill>
                  <a:srgbClr val="0000FF"/>
                </a:solidFill>
              </a:rPr>
              <a:t> </a:t>
            </a:r>
            <a:r>
              <a:rPr lang="en-US" altLang="ja-JP" sz="900" b="1" dirty="0" smtClean="0">
                <a:solidFill>
                  <a:srgbClr val="0000FF"/>
                </a:solidFill>
              </a:rPr>
              <a:t>Arndt 2006, </a:t>
            </a:r>
            <a:r>
              <a:rPr lang="en-US" altLang="ja-JP" sz="900" b="1" dirty="0" err="1" smtClean="0">
                <a:solidFill>
                  <a:srgbClr val="0000FF"/>
                </a:solidFill>
              </a:rPr>
              <a:t>Doring</a:t>
            </a:r>
            <a:r>
              <a:rPr lang="en-US" altLang="ja-JP" sz="900" b="1" dirty="0" smtClean="0">
                <a:solidFill>
                  <a:srgbClr val="0000FF"/>
                </a:solidFill>
              </a:rPr>
              <a:t> 2009</a:t>
            </a:r>
          </a:p>
          <a:p>
            <a:r>
              <a:rPr kumimoji="1" lang="en-US" altLang="ja-JP" sz="900" b="1" dirty="0">
                <a:solidFill>
                  <a:srgbClr val="0000FF"/>
                </a:solidFill>
              </a:rPr>
              <a:t> </a:t>
            </a:r>
            <a:r>
              <a:rPr kumimoji="1" lang="en-US" altLang="ja-JP" sz="900" b="1" dirty="0" smtClean="0">
                <a:solidFill>
                  <a:srgbClr val="0000FF"/>
                </a:solidFill>
              </a:rPr>
              <a:t>Suzuki 2010, Kamano 2010]</a:t>
            </a:r>
            <a:endParaRPr kumimoji="1" lang="ja-JP" altLang="en-US" sz="900" b="1" dirty="0">
              <a:solidFill>
                <a:srgbClr val="0000FF"/>
              </a:solidFill>
            </a:endParaRPr>
          </a:p>
        </p:txBody>
      </p:sp>
      <p:cxnSp>
        <p:nvCxnSpPr>
          <p:cNvPr id="6" name="直線矢印コネクタ 5"/>
          <p:cNvCxnSpPr/>
          <p:nvPr/>
        </p:nvCxnSpPr>
        <p:spPr>
          <a:xfrm flipH="1" flipV="1">
            <a:off x="2799761" y="3817856"/>
            <a:ext cx="44047" cy="54724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テキスト ボックス 93"/>
          <p:cNvSpPr txBox="1"/>
          <p:nvPr/>
        </p:nvSpPr>
        <p:spPr>
          <a:xfrm>
            <a:off x="4173830" y="4795813"/>
            <a:ext cx="1478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 smtClean="0">
                <a:solidFill>
                  <a:srgbClr val="0000FF"/>
                </a:solidFill>
              </a:rPr>
              <a:t>Corresponding to</a:t>
            </a:r>
          </a:p>
          <a:p>
            <a:r>
              <a:rPr kumimoji="1" lang="en-US" altLang="ja-JP" sz="1200" b="1" dirty="0" smtClean="0">
                <a:solidFill>
                  <a:srgbClr val="0000FF"/>
                </a:solidFill>
              </a:rPr>
              <a:t>N(1710)1/2</a:t>
            </a:r>
            <a:r>
              <a:rPr kumimoji="1" lang="en-US" altLang="ja-JP" sz="1200" b="1" baseline="30000" dirty="0" smtClean="0">
                <a:solidFill>
                  <a:srgbClr val="0000FF"/>
                </a:solidFill>
              </a:rPr>
              <a:t>+</a:t>
            </a:r>
            <a:endParaRPr kumimoji="1" lang="ja-JP" altLang="en-US" sz="1200" b="1" baseline="30000" dirty="0">
              <a:solidFill>
                <a:srgbClr val="0000FF"/>
              </a:solidFill>
            </a:endParaRPr>
          </a:p>
        </p:txBody>
      </p:sp>
      <p:cxnSp>
        <p:nvCxnSpPr>
          <p:cNvPr id="95" name="直線矢印コネクタ 94"/>
          <p:cNvCxnSpPr>
            <a:stCxn id="94" idx="3"/>
          </p:cNvCxnSpPr>
          <p:nvPr/>
        </p:nvCxnSpPr>
        <p:spPr>
          <a:xfrm flipV="1">
            <a:off x="5652120" y="4897081"/>
            <a:ext cx="288032" cy="12956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グループ化 9"/>
          <p:cNvGrpSpPr/>
          <p:nvPr/>
        </p:nvGrpSpPr>
        <p:grpSpPr>
          <a:xfrm>
            <a:off x="6182121" y="908720"/>
            <a:ext cx="2910259" cy="691564"/>
            <a:chOff x="-1293428" y="1894866"/>
            <a:chExt cx="2910259" cy="691564"/>
          </a:xfrm>
        </p:grpSpPr>
        <p:sp>
          <p:nvSpPr>
            <p:cNvPr id="9" name="角丸四角形吹き出し 8"/>
            <p:cNvSpPr/>
            <p:nvPr/>
          </p:nvSpPr>
          <p:spPr>
            <a:xfrm>
              <a:off x="-1293428" y="1894866"/>
              <a:ext cx="2910259" cy="691564"/>
            </a:xfrm>
            <a:prstGeom prst="wedgeRoundRectCallout">
              <a:avLst>
                <a:gd name="adj1" fmla="val -37995"/>
                <a:gd name="adj2" fmla="val 93477"/>
                <a:gd name="adj3" fmla="val 16667"/>
              </a:avLst>
            </a:prstGeom>
            <a:solidFill>
              <a:schemeClr val="bg1"/>
            </a:solidFill>
            <a:ln>
              <a:solidFill>
                <a:srgbClr val="FF66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 smtClean="0"/>
            </a:p>
          </p:txBody>
        </p:sp>
        <p:sp>
          <p:nvSpPr>
            <p:cNvPr id="8" name="テキスト ボックス 7"/>
            <p:cNvSpPr txBox="1"/>
            <p:nvPr/>
          </p:nvSpPr>
          <p:spPr>
            <a:xfrm>
              <a:off x="-1255747" y="1916832"/>
              <a:ext cx="27206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b="1" dirty="0" smtClean="0"/>
                <a:t>Would be related to a baryon state</a:t>
              </a:r>
            </a:p>
            <a:p>
              <a:r>
                <a:rPr lang="en-US" altLang="ja-JP" sz="1200" b="1" dirty="0" smtClean="0"/>
                <a:t>in </a:t>
              </a:r>
              <a:r>
                <a:rPr lang="en-US" altLang="ja-JP" sz="1200" b="1" dirty="0" smtClean="0">
                  <a:solidFill>
                    <a:srgbClr val="FF0000"/>
                  </a:solidFill>
                </a:rPr>
                <a:t>static hadron models </a:t>
              </a:r>
              <a:r>
                <a:rPr kumimoji="1" lang="en-US" altLang="ja-JP" sz="1200" b="1" dirty="0" smtClean="0"/>
                <a:t>excluding </a:t>
              </a:r>
            </a:p>
            <a:p>
              <a:r>
                <a:rPr kumimoji="1" lang="en-US" altLang="ja-JP" sz="1200" b="1" dirty="0" smtClean="0">
                  <a:solidFill>
                    <a:srgbClr val="0000FF"/>
                  </a:solidFill>
                </a:rPr>
                <a:t>meson-baryon continuums</a:t>
              </a:r>
              <a:endParaRPr kumimoji="1" lang="ja-JP" altLang="en-US" sz="1200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26" name="グループ化 25"/>
          <p:cNvGrpSpPr/>
          <p:nvPr/>
        </p:nvGrpSpPr>
        <p:grpSpPr>
          <a:xfrm>
            <a:off x="2771481" y="2393516"/>
            <a:ext cx="5987607" cy="1292364"/>
            <a:chOff x="2771481" y="2393516"/>
            <a:chExt cx="5987607" cy="1292364"/>
          </a:xfrm>
        </p:grpSpPr>
        <p:grpSp>
          <p:nvGrpSpPr>
            <p:cNvPr id="32" name="グループ化 31"/>
            <p:cNvGrpSpPr/>
            <p:nvPr/>
          </p:nvGrpSpPr>
          <p:grpSpPr>
            <a:xfrm>
              <a:off x="4932040" y="2393516"/>
              <a:ext cx="3827048" cy="891468"/>
              <a:chOff x="4932040" y="2393516"/>
              <a:chExt cx="3827048" cy="891468"/>
            </a:xfrm>
          </p:grpSpPr>
          <p:cxnSp>
            <p:nvCxnSpPr>
              <p:cNvPr id="15" name="直線矢印コネクタ 14"/>
              <p:cNvCxnSpPr/>
              <p:nvPr/>
            </p:nvCxnSpPr>
            <p:spPr>
              <a:xfrm flipH="1">
                <a:off x="4932040" y="2393516"/>
                <a:ext cx="399171" cy="316435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線コネクタ 21"/>
              <p:cNvCxnSpPr/>
              <p:nvPr/>
            </p:nvCxnSpPr>
            <p:spPr>
              <a:xfrm>
                <a:off x="5220072" y="2554514"/>
                <a:ext cx="2232248" cy="310874"/>
              </a:xfrm>
              <a:prstGeom prst="line">
                <a:avLst/>
              </a:prstGeom>
              <a:ln w="15875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線コネクタ 29"/>
              <p:cNvCxnSpPr/>
              <p:nvPr/>
            </p:nvCxnSpPr>
            <p:spPr>
              <a:xfrm flipV="1">
                <a:off x="6182121" y="2865389"/>
                <a:ext cx="1270199" cy="162372"/>
              </a:xfrm>
              <a:prstGeom prst="line">
                <a:avLst/>
              </a:prstGeom>
              <a:ln w="15875">
                <a:solidFill>
                  <a:srgbClr val="FF00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テキスト ボックス 27"/>
              <p:cNvSpPr txBox="1"/>
              <p:nvPr/>
            </p:nvSpPr>
            <p:spPr>
              <a:xfrm>
                <a:off x="7452320" y="2577098"/>
                <a:ext cx="1306768" cy="707886"/>
              </a:xfrm>
              <a:prstGeom prst="rect">
                <a:avLst/>
              </a:prstGeom>
              <a:noFill/>
              <a:ln w="31750"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altLang="ja-JP" sz="1000" b="1" dirty="0" smtClean="0">
                    <a:solidFill>
                      <a:srgbClr val="0000FF"/>
                    </a:solidFill>
                  </a:rPr>
                  <a:t>Move of poles by</a:t>
                </a:r>
              </a:p>
              <a:p>
                <a:r>
                  <a:rPr lang="en-US" altLang="ja-JP" sz="1000" b="1" dirty="0" smtClean="0">
                    <a:solidFill>
                      <a:srgbClr val="0000FF"/>
                    </a:solidFill>
                  </a:rPr>
                  <a:t>“gradually” </a:t>
                </a:r>
              </a:p>
              <a:p>
                <a:r>
                  <a:rPr lang="en-US" altLang="ja-JP" sz="1000" b="1" dirty="0" smtClean="0">
                    <a:solidFill>
                      <a:srgbClr val="0000FF"/>
                    </a:solidFill>
                  </a:rPr>
                  <a:t>strengthening</a:t>
                </a:r>
              </a:p>
              <a:p>
                <a:r>
                  <a:rPr lang="en-US" altLang="ja-JP" sz="1000" b="1" dirty="0" smtClean="0">
                    <a:solidFill>
                      <a:srgbClr val="0000FF"/>
                    </a:solidFill>
                  </a:rPr>
                  <a:t>c</a:t>
                </a:r>
                <a:r>
                  <a:rPr kumimoji="1" lang="en-US" altLang="ja-JP" sz="1000" b="1" dirty="0" smtClean="0">
                    <a:solidFill>
                      <a:srgbClr val="0000FF"/>
                    </a:solidFill>
                  </a:rPr>
                  <a:t>hannel</a:t>
                </a:r>
                <a:r>
                  <a:rPr lang="en-US" altLang="ja-JP" sz="1000" b="1" dirty="0">
                    <a:solidFill>
                      <a:srgbClr val="0000FF"/>
                    </a:solidFill>
                  </a:rPr>
                  <a:t> </a:t>
                </a:r>
                <a:r>
                  <a:rPr kumimoji="1" lang="en-US" altLang="ja-JP" sz="1000" b="1" dirty="0" smtClean="0">
                    <a:solidFill>
                      <a:srgbClr val="0000FF"/>
                    </a:solidFill>
                  </a:rPr>
                  <a:t>couplings</a:t>
                </a:r>
              </a:p>
            </p:txBody>
          </p:sp>
          <p:cxnSp>
            <p:nvCxnSpPr>
              <p:cNvPr id="24" name="直線矢印コネクタ 23"/>
              <p:cNvCxnSpPr/>
              <p:nvPr/>
            </p:nvCxnSpPr>
            <p:spPr>
              <a:xfrm>
                <a:off x="5995668" y="2770538"/>
                <a:ext cx="224134" cy="514446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3" name="直線矢印コネクタ 22"/>
            <p:cNvCxnSpPr/>
            <p:nvPr/>
          </p:nvCxnSpPr>
          <p:spPr>
            <a:xfrm flipH="1" flipV="1">
              <a:off x="2990383" y="3162817"/>
              <a:ext cx="167596" cy="42879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矢印コネクタ 24"/>
            <p:cNvCxnSpPr/>
            <p:nvPr/>
          </p:nvCxnSpPr>
          <p:spPr>
            <a:xfrm flipH="1" flipV="1">
              <a:off x="2771481" y="3450213"/>
              <a:ext cx="226243" cy="23566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テキスト ボックス 30"/>
            <p:cNvSpPr txBox="1"/>
            <p:nvPr/>
          </p:nvSpPr>
          <p:spPr>
            <a:xfrm>
              <a:off x="3162331" y="3050102"/>
              <a:ext cx="944489" cy="400110"/>
            </a:xfrm>
            <a:prstGeom prst="rect">
              <a:avLst/>
            </a:prstGeom>
            <a:noFill/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altLang="ja-JP" sz="1000" b="1" dirty="0" smtClean="0">
                  <a:solidFill>
                    <a:srgbClr val="0000FF"/>
                  </a:solidFill>
                </a:rPr>
                <a:t>Turn on</a:t>
              </a:r>
            </a:p>
            <a:p>
              <a:r>
                <a:rPr lang="en-US" altLang="ja-JP" sz="1000" b="1" dirty="0" smtClean="0">
                  <a:solidFill>
                    <a:srgbClr val="0000FF"/>
                  </a:solidFill>
                </a:rPr>
                <a:t>πΔ coupling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00214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/>
          <p:cNvSpPr txBox="1"/>
          <p:nvPr/>
        </p:nvSpPr>
        <p:spPr>
          <a:xfrm>
            <a:off x="399415" y="2404045"/>
            <a:ext cx="8435514" cy="1354217"/>
          </a:xfrm>
          <a:prstGeom prst="rect">
            <a:avLst/>
          </a:prstGeom>
          <a:solidFill>
            <a:schemeClr val="bg1"/>
          </a:solidFill>
          <a:ln w="50800">
            <a:solidFill>
              <a:srgbClr val="0000C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endParaRPr lang="en-US" altLang="ja-JP" sz="1400" dirty="0" smtClean="0">
              <a:solidFill>
                <a:srgbClr val="FF0000"/>
              </a:solidFill>
              <a:latin typeface="+mj-lt"/>
            </a:endParaRPr>
          </a:p>
          <a:p>
            <a:pPr algn="ctr"/>
            <a:r>
              <a:rPr lang="en-US" altLang="ja-JP" sz="2800" dirty="0" smtClean="0">
                <a:solidFill>
                  <a:srgbClr val="FF0000"/>
                </a:solidFill>
                <a:latin typeface="+mj-lt"/>
              </a:rPr>
              <a:t>PART II</a:t>
            </a:r>
          </a:p>
          <a:p>
            <a:pPr algn="ctr"/>
            <a:r>
              <a:rPr lang="en-US" altLang="ja-JP" sz="2600" dirty="0" smtClean="0">
                <a:solidFill>
                  <a:schemeClr val="tx1"/>
                </a:solidFill>
                <a:latin typeface="+mj-lt"/>
              </a:rPr>
              <a:t>Recent results from ANL-Osaka DCC analysis</a:t>
            </a:r>
          </a:p>
          <a:p>
            <a:pPr algn="ctr"/>
            <a:endParaRPr lang="en-US" altLang="ja-JP" sz="1400" dirty="0">
              <a:solidFill>
                <a:schemeClr val="tx1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890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正方形/長方形 190"/>
          <p:cNvSpPr/>
          <p:nvPr/>
        </p:nvSpPr>
        <p:spPr>
          <a:xfrm>
            <a:off x="684448" y="5229368"/>
            <a:ext cx="7920000" cy="151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sp>
        <p:nvSpPr>
          <p:cNvPr id="192" name="正方形/長方形 191"/>
          <p:cNvSpPr/>
          <p:nvPr/>
        </p:nvSpPr>
        <p:spPr>
          <a:xfrm>
            <a:off x="687288" y="3645144"/>
            <a:ext cx="7920000" cy="108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sp>
        <p:nvSpPr>
          <p:cNvPr id="8" name="正方形/長方形 7"/>
          <p:cNvSpPr/>
          <p:nvPr/>
        </p:nvSpPr>
        <p:spPr>
          <a:xfrm>
            <a:off x="683569" y="1787828"/>
            <a:ext cx="7920880" cy="120912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pic>
        <p:nvPicPr>
          <p:cNvPr id="15363" name="図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8" y="5288686"/>
            <a:ext cx="6970712" cy="87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179390" y="1412778"/>
            <a:ext cx="5147829" cy="3787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984" tIns="46791" rIns="89984" bIns="46791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en-US" altLang="ja-JP" sz="1600" dirty="0"/>
              <a:t>  </a:t>
            </a:r>
            <a:r>
              <a:rPr lang="en-US" altLang="ja-JP" sz="1600" dirty="0" smtClean="0"/>
              <a:t>Partial-wave </a:t>
            </a:r>
            <a:r>
              <a:rPr lang="en-US" altLang="ja-JP" sz="1600" dirty="0"/>
              <a:t>(LSJ) </a:t>
            </a:r>
            <a:r>
              <a:rPr lang="en-US" altLang="ja-JP" sz="1600" dirty="0" smtClean="0"/>
              <a:t>amplitudes </a:t>
            </a:r>
            <a:r>
              <a:rPr lang="en-US" altLang="ja-JP" sz="1600" dirty="0"/>
              <a:t>of a </a:t>
            </a:r>
            <a:r>
              <a:rPr lang="en-US" altLang="ja-JP" sz="1600" dirty="0">
                <a:sym typeface="Wingdings" pitchFamily="2" charset="2"/>
              </a:rPr>
              <a:t> b reaction</a:t>
            </a:r>
            <a:r>
              <a:rPr lang="en-US" altLang="ja-JP" sz="1600" dirty="0"/>
              <a:t>: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en-US" altLang="ja-JP" sz="1600" dirty="0"/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en-US" altLang="ja-JP" sz="1600" dirty="0"/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en-US" altLang="ja-JP" sz="1600" dirty="0"/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en-US" altLang="ja-JP" sz="1600" dirty="0" smtClean="0"/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en-US" altLang="ja-JP" sz="1600" dirty="0"/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en-US" altLang="ja-JP" sz="1600" dirty="0"/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en-US" altLang="ja-JP" sz="1600" dirty="0"/>
              <a:t>  Reaction channels: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en-US" altLang="ja-JP" sz="1600" dirty="0"/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en-US" altLang="ja-JP" sz="1600" dirty="0"/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en-US" altLang="ja-JP" sz="1600" dirty="0" smtClean="0"/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en-US" altLang="ja-JP" sz="1600" dirty="0"/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en-US" altLang="ja-JP" sz="1600" dirty="0"/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en-US" altLang="ja-JP" sz="1600" dirty="0"/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en-US" altLang="ja-JP" sz="1600" dirty="0"/>
              <a:t>  </a:t>
            </a:r>
            <a:r>
              <a:rPr lang="en-US" altLang="ja-JP" sz="1600" dirty="0" smtClean="0"/>
              <a:t>Transition Potentials:</a:t>
            </a:r>
            <a:endParaRPr lang="en-US" altLang="ja-JP" sz="1600" dirty="0"/>
          </a:p>
        </p:txBody>
      </p:sp>
      <p:sp>
        <p:nvSpPr>
          <p:cNvPr id="15365" name="Text Box 4"/>
          <p:cNvSpPr txBox="1">
            <a:spLocks noChangeArrowheads="1"/>
          </p:cNvSpPr>
          <p:nvPr/>
        </p:nvSpPr>
        <p:spPr bwMode="auto">
          <a:xfrm>
            <a:off x="3607627" y="2583504"/>
            <a:ext cx="1180397" cy="402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984" tIns="46791" rIns="89984" bIns="46791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ja-JP" sz="1000" b="0" dirty="0" smtClean="0">
                <a:solidFill>
                  <a:srgbClr val="FF3300"/>
                </a:solidFill>
              </a:rPr>
              <a:t>coupled-channels</a:t>
            </a:r>
          </a:p>
          <a:p>
            <a:pPr algn="ctr"/>
            <a:r>
              <a:rPr lang="en-US" altLang="ja-JP" sz="1000" b="0" dirty="0" smtClean="0">
                <a:solidFill>
                  <a:srgbClr val="FF3300"/>
                </a:solidFill>
              </a:rPr>
              <a:t>effect</a:t>
            </a:r>
            <a:endParaRPr lang="en-US" altLang="ja-JP" sz="1000" b="0" dirty="0">
              <a:solidFill>
                <a:srgbClr val="FF3300"/>
              </a:solidFill>
            </a:endParaRP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2051280" y="6257060"/>
            <a:ext cx="2026782" cy="340717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89984" tIns="46791" rIns="89984" bIns="46791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ja-JP" sz="1600" b="0"/>
              <a:t>Exchange potentials</a:t>
            </a: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6588126" y="6238010"/>
            <a:ext cx="1483364" cy="34071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89984" tIns="46791" rIns="89984" bIns="46791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1600" b="0"/>
              <a:t>bare N* states</a:t>
            </a:r>
          </a:p>
        </p:txBody>
      </p:sp>
      <p:sp>
        <p:nvSpPr>
          <p:cNvPr id="15369" name="Line 10"/>
          <p:cNvSpPr>
            <a:spLocks noChangeShapeType="1"/>
          </p:cNvSpPr>
          <p:nvPr/>
        </p:nvSpPr>
        <p:spPr bwMode="auto">
          <a:xfrm>
            <a:off x="4066604" y="2553728"/>
            <a:ext cx="433388" cy="0"/>
          </a:xfrm>
          <a:prstGeom prst="line">
            <a:avLst/>
          </a:prstGeom>
          <a:noFill/>
          <a:ln w="19050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ja-JP" altLang="en-US"/>
          </a:p>
        </p:txBody>
      </p:sp>
      <p:sp>
        <p:nvSpPr>
          <p:cNvPr id="15370" name="Text Box 11"/>
          <p:cNvSpPr txBox="1">
            <a:spLocks noChangeArrowheads="1"/>
          </p:cNvSpPr>
          <p:nvPr/>
        </p:nvSpPr>
        <p:spPr bwMode="auto">
          <a:xfrm>
            <a:off x="3601412" y="836616"/>
            <a:ext cx="5529408" cy="740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984" tIns="46791" rIns="89984" bIns="46791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r>
              <a:rPr lang="en-US" altLang="ja-JP" sz="1400" dirty="0">
                <a:solidFill>
                  <a:srgbClr val="FF0000"/>
                </a:solidFill>
              </a:rPr>
              <a:t>For </a:t>
            </a:r>
            <a:r>
              <a:rPr lang="en-US" altLang="ja-JP" sz="1400" dirty="0" smtClean="0">
                <a:solidFill>
                  <a:srgbClr val="FF0000"/>
                </a:solidFill>
              </a:rPr>
              <a:t>details </a:t>
            </a:r>
            <a:r>
              <a:rPr lang="en-US" altLang="ja-JP" sz="1400" dirty="0">
                <a:solidFill>
                  <a:srgbClr val="FF0000"/>
                </a:solidFill>
              </a:rPr>
              <a:t>see </a:t>
            </a:r>
            <a:r>
              <a:rPr lang="en-US" altLang="ja-JP" sz="1400" dirty="0" smtClean="0">
                <a:solidFill>
                  <a:srgbClr val="FF0000"/>
                </a:solidFill>
              </a:rPr>
              <a:t>Matsuyama</a:t>
            </a:r>
            <a:r>
              <a:rPr lang="en-US" altLang="ja-JP" sz="1400" dirty="0">
                <a:solidFill>
                  <a:srgbClr val="FF0000"/>
                </a:solidFill>
              </a:rPr>
              <a:t>, Sato, Lee, Phys. Rep. </a:t>
            </a:r>
            <a:r>
              <a:rPr lang="en-US" altLang="ja-JP" sz="1400" dirty="0" smtClean="0">
                <a:solidFill>
                  <a:srgbClr val="FF0000"/>
                </a:solidFill>
              </a:rPr>
              <a:t>439(2007)193</a:t>
            </a:r>
          </a:p>
          <a:p>
            <a:pPr algn="r"/>
            <a:r>
              <a:rPr lang="en-US" altLang="ja-JP" sz="1400" dirty="0" smtClean="0">
                <a:solidFill>
                  <a:srgbClr val="FF0000"/>
                </a:solidFill>
              </a:rPr>
              <a:t>HK, Nakamura, Lee, Sato, PRC(2013)035209</a:t>
            </a:r>
          </a:p>
          <a:p>
            <a:pPr algn="r"/>
            <a:endParaRPr lang="en-US" altLang="ja-JP" sz="1400" dirty="0">
              <a:solidFill>
                <a:srgbClr val="FF0000"/>
              </a:solidFill>
            </a:endParaRPr>
          </a:p>
        </p:txBody>
      </p:sp>
      <p:pic>
        <p:nvPicPr>
          <p:cNvPr id="15372" name="Picture 107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343428"/>
            <a:ext cx="630237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74" name="Text Box 7"/>
          <p:cNvSpPr txBox="1">
            <a:spLocks noChangeArrowheads="1"/>
          </p:cNvSpPr>
          <p:nvPr/>
        </p:nvSpPr>
        <p:spPr bwMode="auto">
          <a:xfrm>
            <a:off x="4284034" y="6257060"/>
            <a:ext cx="1218869" cy="340717"/>
          </a:xfrm>
          <a:prstGeom prst="rect">
            <a:avLst/>
          </a:prstGeom>
          <a:solidFill>
            <a:schemeClr val="bg1"/>
          </a:solidFill>
          <a:ln w="19050">
            <a:solidFill>
              <a:srgbClr val="00B05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89984" tIns="46791" rIns="89984" bIns="46791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ja-JP" sz="1600" b="0"/>
              <a:t>Z-diagrams</a:t>
            </a:r>
          </a:p>
        </p:txBody>
      </p:sp>
      <p:sp>
        <p:nvSpPr>
          <p:cNvPr id="17" name="Rectangle 10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Autofit/>
          </a:bodyPr>
          <a:lstStyle/>
          <a:p>
            <a:r>
              <a:rPr lang="en-US" altLang="ja-JP" sz="2800" b="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Dynamical coupled-channels (DCC) model for </a:t>
            </a:r>
            <a:br>
              <a:rPr lang="en-US" altLang="ja-JP" sz="2800" b="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</a:br>
            <a:r>
              <a:rPr lang="en-US" altLang="ja-JP" sz="2800" b="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meson production reactions</a:t>
            </a:r>
          </a:p>
        </p:txBody>
      </p:sp>
      <p:sp>
        <p:nvSpPr>
          <p:cNvPr id="219" name="Line 10"/>
          <p:cNvSpPr>
            <a:spLocks noChangeShapeType="1"/>
          </p:cNvSpPr>
          <p:nvPr/>
        </p:nvSpPr>
        <p:spPr bwMode="auto">
          <a:xfrm>
            <a:off x="4585493" y="2553728"/>
            <a:ext cx="741725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ja-JP" altLang="en-US"/>
          </a:p>
        </p:txBody>
      </p:sp>
      <p:pic>
        <p:nvPicPr>
          <p:cNvPr id="5" name="図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833" y="1977664"/>
            <a:ext cx="7643812" cy="496617"/>
          </a:xfrm>
          <a:prstGeom prst="rect">
            <a:avLst/>
          </a:prstGeom>
        </p:spPr>
      </p:pic>
      <p:sp>
        <p:nvSpPr>
          <p:cNvPr id="220" name="Text Box 4"/>
          <p:cNvSpPr txBox="1">
            <a:spLocks noChangeArrowheads="1"/>
          </p:cNvSpPr>
          <p:nvPr/>
        </p:nvSpPr>
        <p:spPr bwMode="auto">
          <a:xfrm>
            <a:off x="4644008" y="2583504"/>
            <a:ext cx="628964" cy="402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984" tIns="46791" rIns="89984" bIns="46791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ja-JP" sz="1000" b="0" dirty="0" smtClean="0">
                <a:solidFill>
                  <a:srgbClr val="0000FF"/>
                </a:solidFill>
              </a:rPr>
              <a:t>off-shell</a:t>
            </a:r>
          </a:p>
          <a:p>
            <a:pPr algn="ctr"/>
            <a:r>
              <a:rPr lang="en-US" altLang="ja-JP" sz="1000" b="0" dirty="0" smtClean="0">
                <a:solidFill>
                  <a:srgbClr val="0000FF"/>
                </a:solidFill>
              </a:rPr>
              <a:t>effect</a:t>
            </a:r>
            <a:endParaRPr lang="en-US" altLang="ja-JP" sz="1000" b="0" dirty="0">
              <a:solidFill>
                <a:srgbClr val="0000FF"/>
              </a:solidFill>
            </a:endParaRPr>
          </a:p>
        </p:txBody>
      </p:sp>
      <p:pic>
        <p:nvPicPr>
          <p:cNvPr id="4" name="図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643" y="3862893"/>
            <a:ext cx="6419536" cy="340108"/>
          </a:xfrm>
          <a:prstGeom prst="rect">
            <a:avLst/>
          </a:prstGeom>
        </p:spPr>
      </p:pic>
      <p:sp>
        <p:nvSpPr>
          <p:cNvPr id="15371" name="Rectangle 15"/>
          <p:cNvSpPr>
            <a:spLocks noChangeArrowheads="1"/>
          </p:cNvSpPr>
          <p:nvPr/>
        </p:nvSpPr>
        <p:spPr bwMode="auto">
          <a:xfrm>
            <a:off x="4717455" y="3840192"/>
            <a:ext cx="1582737" cy="395287"/>
          </a:xfrm>
          <a:prstGeom prst="rect">
            <a:avLst/>
          </a:prstGeom>
          <a:noFill/>
          <a:ln w="19050">
            <a:solidFill>
              <a:srgbClr val="0000FF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ja-JP" altLang="en-US"/>
          </a:p>
        </p:txBody>
      </p:sp>
      <p:grpSp>
        <p:nvGrpSpPr>
          <p:cNvPr id="564" name="グループ化 563"/>
          <p:cNvGrpSpPr/>
          <p:nvPr/>
        </p:nvGrpSpPr>
        <p:grpSpPr>
          <a:xfrm>
            <a:off x="114435" y="3140970"/>
            <a:ext cx="8892033" cy="3466175"/>
            <a:chOff x="114435" y="3140970"/>
            <a:chExt cx="8892033" cy="3466175"/>
          </a:xfrm>
        </p:grpSpPr>
        <p:grpSp>
          <p:nvGrpSpPr>
            <p:cNvPr id="565" name="グループ化 564"/>
            <p:cNvGrpSpPr/>
            <p:nvPr/>
          </p:nvGrpSpPr>
          <p:grpSpPr>
            <a:xfrm>
              <a:off x="114435" y="3140970"/>
              <a:ext cx="8892033" cy="3466175"/>
              <a:chOff x="144463" y="3021808"/>
              <a:chExt cx="8892033" cy="3287512"/>
            </a:xfrm>
          </p:grpSpPr>
          <p:sp>
            <p:nvSpPr>
              <p:cNvPr id="567" name="角丸四角形吹き出し 566"/>
              <p:cNvSpPr/>
              <p:nvPr/>
            </p:nvSpPr>
            <p:spPr>
              <a:xfrm>
                <a:off x="144463" y="3021808"/>
                <a:ext cx="8892033" cy="3287512"/>
              </a:xfrm>
              <a:prstGeom prst="wedgeRoundRectCallout">
                <a:avLst>
                  <a:gd name="adj1" fmla="val 25116"/>
                  <a:gd name="adj2" fmla="val -69810"/>
                  <a:gd name="adj3" fmla="val 16667"/>
                </a:avLst>
              </a:prstGeom>
              <a:solidFill>
                <a:schemeClr val="bg1"/>
              </a:solidFill>
              <a:ln>
                <a:solidFill>
                  <a:srgbClr val="FF66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 smtClean="0"/>
              </a:p>
            </p:txBody>
          </p:sp>
          <p:sp>
            <p:nvSpPr>
              <p:cNvPr id="568" name="テキスト ボックス 567"/>
              <p:cNvSpPr txBox="1"/>
              <p:nvPr/>
            </p:nvSpPr>
            <p:spPr>
              <a:xfrm>
                <a:off x="405670" y="3190877"/>
                <a:ext cx="4939923" cy="350295"/>
              </a:xfrm>
              <a:prstGeom prst="rect">
                <a:avLst/>
              </a:prstGeom>
              <a:solidFill>
                <a:schemeClr val="bg1"/>
              </a:solidFill>
              <a:ln w="25400">
                <a:noFill/>
              </a:ln>
              <a:effectLst/>
            </p:spPr>
            <p:txBody>
              <a:bodyPr wrap="square">
                <a:spAutoFit/>
              </a:bodyPr>
              <a:lstStyle/>
              <a:p>
                <a:pPr marL="285750" indent="-285750">
                  <a:buClr>
                    <a:srgbClr val="FF0000"/>
                  </a:buClr>
                  <a:buFont typeface="Wingdings" pitchFamily="2" charset="2"/>
                  <a:buChar char="ü"/>
                  <a:defRPr/>
                </a:pPr>
                <a:r>
                  <a:rPr kumimoji="1" lang="en-US" altLang="ja-JP" b="1" dirty="0" smtClean="0">
                    <a:ea typeface="ＭＳ Ｐゴシック" pitchFamily="50" charset="-128"/>
                  </a:rPr>
                  <a:t>Meson-Baryon </a:t>
                </a:r>
                <a:r>
                  <a:rPr kumimoji="1" lang="en-US" altLang="ja-JP" b="1" dirty="0">
                    <a:ea typeface="ＭＳ Ｐゴシック" pitchFamily="50" charset="-128"/>
                  </a:rPr>
                  <a:t>Green functions</a:t>
                </a:r>
                <a:endParaRPr kumimoji="1" lang="ja-JP" altLang="en-US" b="1" dirty="0">
                  <a:ea typeface="ＭＳ Ｐゴシック" pitchFamily="50" charset="-128"/>
                </a:endParaRPr>
              </a:p>
            </p:txBody>
          </p:sp>
          <p:pic>
            <p:nvPicPr>
              <p:cNvPr id="569" name="図 2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78670" y="3232945"/>
                <a:ext cx="563562" cy="25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>
                        <a:alpha val="0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570" name="グループ化 569"/>
              <p:cNvGrpSpPr/>
              <p:nvPr/>
            </p:nvGrpSpPr>
            <p:grpSpPr>
              <a:xfrm>
                <a:off x="780282" y="3789040"/>
                <a:ext cx="8048848" cy="2382836"/>
                <a:chOff x="843632" y="3709989"/>
                <a:chExt cx="8048848" cy="2382836"/>
              </a:xfrm>
            </p:grpSpPr>
            <p:sp>
              <p:nvSpPr>
                <p:cNvPr id="571" name="テキスト ボックス 5"/>
                <p:cNvSpPr txBox="1">
                  <a:spLocks noChangeArrowheads="1"/>
                </p:cNvSpPr>
                <p:nvPr/>
              </p:nvSpPr>
              <p:spPr bwMode="auto">
                <a:xfrm>
                  <a:off x="843632" y="3956050"/>
                  <a:ext cx="1745991" cy="3211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r>
                    <a:rPr kumimoji="1" lang="en-US" altLang="ja-JP" sz="1600">
                      <a:solidFill>
                        <a:srgbClr val="0000FF"/>
                      </a:solidFill>
                    </a:rPr>
                    <a:t>Stable channels</a:t>
                  </a:r>
                  <a:endParaRPr kumimoji="1" lang="ja-JP" altLang="en-US" sz="1600">
                    <a:solidFill>
                      <a:srgbClr val="0000FF"/>
                    </a:solidFill>
                  </a:endParaRPr>
                </a:p>
              </p:txBody>
            </p:sp>
            <p:sp>
              <p:nvSpPr>
                <p:cNvPr id="572" name="Line 16"/>
                <p:cNvSpPr>
                  <a:spLocks noChangeShapeType="1"/>
                </p:cNvSpPr>
                <p:nvPr/>
              </p:nvSpPr>
              <p:spPr bwMode="auto">
                <a:xfrm>
                  <a:off x="870619" y="5676900"/>
                  <a:ext cx="1676400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/>
                <a:lstStyle/>
                <a:p>
                  <a:endParaRPr lang="ja-JP" altLang="en-US"/>
                </a:p>
              </p:txBody>
            </p:sp>
            <p:sp>
              <p:nvSpPr>
                <p:cNvPr id="573" name="Line 16"/>
                <p:cNvSpPr>
                  <a:spLocks noChangeShapeType="1"/>
                </p:cNvSpPr>
                <p:nvPr/>
              </p:nvSpPr>
              <p:spPr bwMode="auto">
                <a:xfrm>
                  <a:off x="896019" y="4883150"/>
                  <a:ext cx="1651000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/>
                <a:lstStyle/>
                <a:p>
                  <a:endParaRPr lang="ja-JP" altLang="en-US"/>
                </a:p>
              </p:txBody>
            </p:sp>
            <p:grpSp>
              <p:nvGrpSpPr>
                <p:cNvPr id="574" name="Group 23"/>
                <p:cNvGrpSpPr>
                  <a:grpSpLocks/>
                </p:cNvGrpSpPr>
                <p:nvPr/>
              </p:nvGrpSpPr>
              <p:grpSpPr bwMode="auto">
                <a:xfrm>
                  <a:off x="3694782" y="4670425"/>
                  <a:ext cx="1795462" cy="1062038"/>
                  <a:chOff x="657" y="2160"/>
                  <a:chExt cx="1452" cy="862"/>
                </a:xfrm>
              </p:grpSpPr>
              <p:sp>
                <p:nvSpPr>
                  <p:cNvPr id="596" name="Line 16"/>
                  <p:cNvSpPr>
                    <a:spLocks noChangeShapeType="1"/>
                  </p:cNvSpPr>
                  <p:nvPr/>
                </p:nvSpPr>
                <p:spPr bwMode="auto">
                  <a:xfrm>
                    <a:off x="657" y="3022"/>
                    <a:ext cx="1452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lIns="90000" tIns="46800" rIns="90000" bIns="46800"/>
                  <a:lstStyle/>
                  <a:p>
                    <a:endParaRPr lang="ja-JP" altLang="en-US"/>
                  </a:p>
                </p:txBody>
              </p:sp>
              <p:grpSp>
                <p:nvGrpSpPr>
                  <p:cNvPr id="597" name="Group 22"/>
                  <p:cNvGrpSpPr>
                    <a:grpSpLocks/>
                  </p:cNvGrpSpPr>
                  <p:nvPr/>
                </p:nvGrpSpPr>
                <p:grpSpPr bwMode="auto">
                  <a:xfrm>
                    <a:off x="657" y="2160"/>
                    <a:ext cx="1452" cy="464"/>
                    <a:chOff x="657" y="2160"/>
                    <a:chExt cx="1452" cy="464"/>
                  </a:xfrm>
                </p:grpSpPr>
                <p:sp>
                  <p:nvSpPr>
                    <p:cNvPr id="598" name="Line 1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57" y="2387"/>
                      <a:ext cx="1452" cy="0"/>
                    </a:xfrm>
                    <a:prstGeom prst="line">
                      <a:avLst/>
                    </a:prstGeom>
                    <a:noFill/>
                    <a:ln w="127000" cmpd="dbl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lIns="90000" tIns="46800" rIns="90000" bIns="46800"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599" name="Oval 1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56" y="2160"/>
                      <a:ext cx="453" cy="453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lIns="90000" tIns="46800" rIns="90000" bIns="46800" anchor="ctr"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600" name="Rectangle 2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52" y="2405"/>
                      <a:ext cx="466" cy="21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9050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lIns="90000" tIns="46800" rIns="90000" bIns="46800" anchor="ctr"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601" name="Oval 1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156" y="2160"/>
                      <a:ext cx="453" cy="453"/>
                    </a:xfrm>
                    <a:prstGeom prst="ellips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prstDash val="dash"/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bg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lIns="90000" tIns="46800" rIns="90000" bIns="46800" anchor="ctr"/>
                    <a:lstStyle/>
                    <a:p>
                      <a:endParaRPr lang="ja-JP" altLang="en-US"/>
                    </a:p>
                  </p:txBody>
                </p:sp>
              </p:grpSp>
            </p:grpSp>
            <p:grpSp>
              <p:nvGrpSpPr>
                <p:cNvPr id="575" name="グループ化 6"/>
                <p:cNvGrpSpPr>
                  <a:grpSpLocks/>
                </p:cNvGrpSpPr>
                <p:nvPr/>
              </p:nvGrpSpPr>
              <p:grpSpPr bwMode="auto">
                <a:xfrm>
                  <a:off x="6606257" y="4652965"/>
                  <a:ext cx="1803400" cy="1063625"/>
                  <a:chOff x="5648608" y="4869160"/>
                  <a:chExt cx="1803712" cy="1063543"/>
                </a:xfrm>
              </p:grpSpPr>
              <p:sp>
                <p:nvSpPr>
                  <p:cNvPr id="592" name="Line 16"/>
                  <p:cNvSpPr>
                    <a:spLocks noChangeShapeType="1"/>
                  </p:cNvSpPr>
                  <p:nvPr/>
                </p:nvSpPr>
                <p:spPr bwMode="auto">
                  <a:xfrm>
                    <a:off x="5648608" y="5932703"/>
                    <a:ext cx="1794781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lIns="90000" tIns="46800" rIns="90000" bIns="46800"/>
                  <a:lstStyle/>
                  <a:p>
                    <a:endParaRPr lang="ja-JP" altLang="en-US"/>
                  </a:p>
                </p:txBody>
              </p:sp>
              <p:sp>
                <p:nvSpPr>
                  <p:cNvPr id="593" name="Freeform 159"/>
                  <p:cNvSpPr>
                    <a:spLocks/>
                  </p:cNvSpPr>
                  <p:nvPr/>
                </p:nvSpPr>
                <p:spPr bwMode="auto">
                  <a:xfrm rot="5400000" flipH="1">
                    <a:off x="5911776" y="4851159"/>
                    <a:ext cx="116498" cy="642834"/>
                  </a:xfrm>
                  <a:custGeom>
                    <a:avLst/>
                    <a:gdLst>
                      <a:gd name="T0" fmla="*/ 2147483647 w 182"/>
                      <a:gd name="T1" fmla="*/ 0 h 1224"/>
                      <a:gd name="T2" fmla="*/ 0 w 182"/>
                      <a:gd name="T3" fmla="*/ 2147483647 h 1224"/>
                      <a:gd name="T4" fmla="*/ 2147483647 w 182"/>
                      <a:gd name="T5" fmla="*/ 2147483647 h 1224"/>
                      <a:gd name="T6" fmla="*/ 0 w 182"/>
                      <a:gd name="T7" fmla="*/ 2147483647 h 1224"/>
                      <a:gd name="T8" fmla="*/ 2147483647 w 182"/>
                      <a:gd name="T9" fmla="*/ 2147483647 h 1224"/>
                      <a:gd name="T10" fmla="*/ 0 w 182"/>
                      <a:gd name="T11" fmla="*/ 2147483647 h 1224"/>
                      <a:gd name="T12" fmla="*/ 2147483647 w 182"/>
                      <a:gd name="T13" fmla="*/ 2147483647 h 1224"/>
                      <a:gd name="T14" fmla="*/ 0 w 182"/>
                      <a:gd name="T15" fmla="*/ 2147483647 h 1224"/>
                      <a:gd name="T16" fmla="*/ 2147483647 w 182"/>
                      <a:gd name="T17" fmla="*/ 2147483647 h 1224"/>
                      <a:gd name="T18" fmla="*/ 0 w 182"/>
                      <a:gd name="T19" fmla="*/ 2147483647 h 1224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182" h="1224">
                        <a:moveTo>
                          <a:pt x="182" y="0"/>
                        </a:moveTo>
                        <a:cubicBezTo>
                          <a:pt x="91" y="45"/>
                          <a:pt x="0" y="91"/>
                          <a:pt x="0" y="136"/>
                        </a:cubicBezTo>
                        <a:cubicBezTo>
                          <a:pt x="0" y="181"/>
                          <a:pt x="182" y="227"/>
                          <a:pt x="182" y="272"/>
                        </a:cubicBezTo>
                        <a:cubicBezTo>
                          <a:pt x="182" y="317"/>
                          <a:pt x="0" y="363"/>
                          <a:pt x="0" y="408"/>
                        </a:cubicBezTo>
                        <a:cubicBezTo>
                          <a:pt x="0" y="453"/>
                          <a:pt x="182" y="499"/>
                          <a:pt x="182" y="544"/>
                        </a:cubicBezTo>
                        <a:cubicBezTo>
                          <a:pt x="182" y="589"/>
                          <a:pt x="0" y="635"/>
                          <a:pt x="0" y="680"/>
                        </a:cubicBezTo>
                        <a:cubicBezTo>
                          <a:pt x="0" y="725"/>
                          <a:pt x="182" y="771"/>
                          <a:pt x="182" y="816"/>
                        </a:cubicBezTo>
                        <a:cubicBezTo>
                          <a:pt x="182" y="861"/>
                          <a:pt x="0" y="907"/>
                          <a:pt x="0" y="952"/>
                        </a:cubicBezTo>
                        <a:cubicBezTo>
                          <a:pt x="0" y="997"/>
                          <a:pt x="182" y="1043"/>
                          <a:pt x="182" y="1088"/>
                        </a:cubicBezTo>
                        <a:cubicBezTo>
                          <a:pt x="182" y="1133"/>
                          <a:pt x="91" y="1178"/>
                          <a:pt x="0" y="1224"/>
                        </a:cubicBezTo>
                      </a:path>
                    </a:pathLst>
                  </a:custGeom>
                  <a:noFill/>
                  <a:ln w="38100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0000" tIns="46800" rIns="90000" bIns="46800" anchor="ctr"/>
                  <a:lstStyle/>
                  <a:p>
                    <a:endParaRPr lang="ja-JP" altLang="en-US"/>
                  </a:p>
                </p:txBody>
              </p:sp>
              <p:sp>
                <p:nvSpPr>
                  <p:cNvPr id="594" name="Freeform 159"/>
                  <p:cNvSpPr>
                    <a:spLocks/>
                  </p:cNvSpPr>
                  <p:nvPr/>
                </p:nvSpPr>
                <p:spPr bwMode="auto">
                  <a:xfrm rot="5400000" flipH="1">
                    <a:off x="7072654" y="4849534"/>
                    <a:ext cx="116498" cy="642834"/>
                  </a:xfrm>
                  <a:custGeom>
                    <a:avLst/>
                    <a:gdLst>
                      <a:gd name="T0" fmla="*/ 2147483647 w 182"/>
                      <a:gd name="T1" fmla="*/ 0 h 1224"/>
                      <a:gd name="T2" fmla="*/ 0 w 182"/>
                      <a:gd name="T3" fmla="*/ 2147483647 h 1224"/>
                      <a:gd name="T4" fmla="*/ 2147483647 w 182"/>
                      <a:gd name="T5" fmla="*/ 2147483647 h 1224"/>
                      <a:gd name="T6" fmla="*/ 0 w 182"/>
                      <a:gd name="T7" fmla="*/ 2147483647 h 1224"/>
                      <a:gd name="T8" fmla="*/ 2147483647 w 182"/>
                      <a:gd name="T9" fmla="*/ 2147483647 h 1224"/>
                      <a:gd name="T10" fmla="*/ 0 w 182"/>
                      <a:gd name="T11" fmla="*/ 2147483647 h 1224"/>
                      <a:gd name="T12" fmla="*/ 2147483647 w 182"/>
                      <a:gd name="T13" fmla="*/ 2147483647 h 1224"/>
                      <a:gd name="T14" fmla="*/ 0 w 182"/>
                      <a:gd name="T15" fmla="*/ 2147483647 h 1224"/>
                      <a:gd name="T16" fmla="*/ 2147483647 w 182"/>
                      <a:gd name="T17" fmla="*/ 2147483647 h 1224"/>
                      <a:gd name="T18" fmla="*/ 0 w 182"/>
                      <a:gd name="T19" fmla="*/ 2147483647 h 1224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182" h="1224">
                        <a:moveTo>
                          <a:pt x="182" y="0"/>
                        </a:moveTo>
                        <a:cubicBezTo>
                          <a:pt x="91" y="45"/>
                          <a:pt x="0" y="91"/>
                          <a:pt x="0" y="136"/>
                        </a:cubicBezTo>
                        <a:cubicBezTo>
                          <a:pt x="0" y="181"/>
                          <a:pt x="182" y="227"/>
                          <a:pt x="182" y="272"/>
                        </a:cubicBezTo>
                        <a:cubicBezTo>
                          <a:pt x="182" y="317"/>
                          <a:pt x="0" y="363"/>
                          <a:pt x="0" y="408"/>
                        </a:cubicBezTo>
                        <a:cubicBezTo>
                          <a:pt x="0" y="453"/>
                          <a:pt x="182" y="499"/>
                          <a:pt x="182" y="544"/>
                        </a:cubicBezTo>
                        <a:cubicBezTo>
                          <a:pt x="182" y="589"/>
                          <a:pt x="0" y="635"/>
                          <a:pt x="0" y="680"/>
                        </a:cubicBezTo>
                        <a:cubicBezTo>
                          <a:pt x="0" y="725"/>
                          <a:pt x="182" y="771"/>
                          <a:pt x="182" y="816"/>
                        </a:cubicBezTo>
                        <a:cubicBezTo>
                          <a:pt x="182" y="861"/>
                          <a:pt x="0" y="907"/>
                          <a:pt x="0" y="952"/>
                        </a:cubicBezTo>
                        <a:cubicBezTo>
                          <a:pt x="0" y="997"/>
                          <a:pt x="182" y="1043"/>
                          <a:pt x="182" y="1088"/>
                        </a:cubicBezTo>
                        <a:cubicBezTo>
                          <a:pt x="182" y="1133"/>
                          <a:pt x="91" y="1178"/>
                          <a:pt x="0" y="1224"/>
                        </a:cubicBezTo>
                      </a:path>
                    </a:pathLst>
                  </a:custGeom>
                  <a:noFill/>
                  <a:ln w="38100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0000" tIns="46800" rIns="90000" bIns="46800" anchor="ctr"/>
                  <a:lstStyle/>
                  <a:p>
                    <a:endParaRPr lang="ja-JP" altLang="en-US"/>
                  </a:p>
                </p:txBody>
              </p:sp>
              <p:sp>
                <p:nvSpPr>
                  <p:cNvPr id="595" name="Oval 19"/>
                  <p:cNvSpPr>
                    <a:spLocks noChangeArrowheads="1"/>
                  </p:cNvSpPr>
                  <p:nvPr/>
                </p:nvSpPr>
                <p:spPr bwMode="auto">
                  <a:xfrm>
                    <a:off x="6265409" y="4869160"/>
                    <a:ext cx="559942" cy="558915"/>
                  </a:xfrm>
                  <a:prstGeom prst="ellipse">
                    <a:avLst/>
                  </a:prstGeom>
                  <a:solidFill>
                    <a:schemeClr val="bg1"/>
                  </a:solidFill>
                  <a:ln w="38100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0000" tIns="46800" rIns="90000" bIns="46800" anchor="ctr"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576" name="テキスト ボックス 163"/>
                <p:cNvSpPr txBox="1">
                  <a:spLocks noChangeArrowheads="1"/>
                </p:cNvSpPr>
                <p:nvPr/>
              </p:nvSpPr>
              <p:spPr bwMode="auto">
                <a:xfrm>
                  <a:off x="4755232" y="3933825"/>
                  <a:ext cx="2430474" cy="3211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r>
                    <a:rPr kumimoji="1" lang="en-US" altLang="ja-JP" sz="1600">
                      <a:solidFill>
                        <a:srgbClr val="0000FF"/>
                      </a:solidFill>
                    </a:rPr>
                    <a:t>Quasi 2-body channels</a:t>
                  </a:r>
                  <a:endParaRPr kumimoji="1" lang="ja-JP" altLang="en-US" sz="1600">
                    <a:solidFill>
                      <a:srgbClr val="0000FF"/>
                    </a:solidFill>
                  </a:endParaRPr>
                </a:p>
              </p:txBody>
            </p:sp>
            <p:pic>
              <p:nvPicPr>
                <p:cNvPr id="577" name="図 7"/>
                <p:cNvPicPr>
                  <a:picLocks noChangeAspect="1"/>
                </p:cNvPicPr>
                <p:nvPr>
                  <p:custDataLst>
                    <p:tags r:id="rId11"/>
                  </p:custDataLst>
                </p:nvPr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8458" y="3709989"/>
                  <a:ext cx="1774825" cy="2174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78" name="テキスト ボックス 577"/>
                <p:cNvSpPr txBox="1"/>
                <p:nvPr/>
              </p:nvSpPr>
              <p:spPr>
                <a:xfrm>
                  <a:off x="4539333" y="4302125"/>
                  <a:ext cx="370614" cy="379486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kumimoji="1" lang="en-US" altLang="ja-JP" sz="2000" b="0" i="1" dirty="0">
                      <a:latin typeface="+mn-lt"/>
                      <a:ea typeface="ＭＳ Ｐゴシック" pitchFamily="50" charset="-128"/>
                    </a:rPr>
                    <a:t>N</a:t>
                  </a:r>
                  <a:endParaRPr kumimoji="1" lang="ja-JP" altLang="en-US" sz="2000" b="0" i="1" dirty="0">
                    <a:latin typeface="+mn-lt"/>
                    <a:ea typeface="ＭＳ Ｐゴシック" pitchFamily="50" charset="-128"/>
                  </a:endParaRPr>
                </a:p>
              </p:txBody>
            </p:sp>
            <p:sp>
              <p:nvSpPr>
                <p:cNvPr id="579" name="テキスト ボックス 166"/>
                <p:cNvSpPr txBox="1">
                  <a:spLocks noChangeArrowheads="1"/>
                </p:cNvSpPr>
                <p:nvPr/>
              </p:nvSpPr>
              <p:spPr bwMode="auto">
                <a:xfrm>
                  <a:off x="7546057" y="4373565"/>
                  <a:ext cx="325730" cy="3794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r>
                    <a:rPr kumimoji="1" lang="en-US" altLang="ja-JP" sz="2000" dirty="0">
                      <a:latin typeface="Symbol" pitchFamily="18" charset="2"/>
                    </a:rPr>
                    <a:t>p</a:t>
                  </a:r>
                  <a:endParaRPr kumimoji="1" lang="ja-JP" altLang="en-US" sz="2000" dirty="0">
                    <a:latin typeface="Symbol" pitchFamily="18" charset="2"/>
                  </a:endParaRPr>
                </a:p>
              </p:txBody>
            </p:sp>
            <p:sp>
              <p:nvSpPr>
                <p:cNvPr id="580" name="テキスト ボックス 167"/>
                <p:cNvSpPr txBox="1">
                  <a:spLocks noChangeArrowheads="1"/>
                </p:cNvSpPr>
                <p:nvPr/>
              </p:nvSpPr>
              <p:spPr bwMode="auto">
                <a:xfrm>
                  <a:off x="3383633" y="4724400"/>
                  <a:ext cx="382587" cy="3794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r>
                    <a:rPr kumimoji="1" lang="en-US" altLang="ja-JP" sz="2000" b="0" i="1">
                      <a:latin typeface="Symbol" pitchFamily="18" charset="2"/>
                    </a:rPr>
                    <a:t>D</a:t>
                  </a:r>
                  <a:endParaRPr kumimoji="1" lang="ja-JP" altLang="en-US" sz="2000" b="0" i="1">
                    <a:latin typeface="Symbol" pitchFamily="18" charset="2"/>
                  </a:endParaRPr>
                </a:p>
              </p:txBody>
            </p:sp>
            <p:sp>
              <p:nvSpPr>
                <p:cNvPr id="581" name="テキスト ボックス 169"/>
                <p:cNvSpPr txBox="1">
                  <a:spLocks noChangeArrowheads="1"/>
                </p:cNvSpPr>
                <p:nvPr/>
              </p:nvSpPr>
              <p:spPr bwMode="auto">
                <a:xfrm>
                  <a:off x="7546057" y="5106990"/>
                  <a:ext cx="325730" cy="3794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r>
                    <a:rPr kumimoji="1" lang="en-US" altLang="ja-JP" sz="2000" dirty="0">
                      <a:latin typeface="Symbol" pitchFamily="18" charset="2"/>
                    </a:rPr>
                    <a:t>p</a:t>
                  </a:r>
                  <a:endParaRPr kumimoji="1" lang="ja-JP" altLang="en-US" sz="2000" dirty="0">
                    <a:latin typeface="Symbol" pitchFamily="18" charset="2"/>
                  </a:endParaRPr>
                </a:p>
              </p:txBody>
            </p:sp>
            <p:cxnSp>
              <p:nvCxnSpPr>
                <p:cNvPr id="582" name="直線コネクタ 170"/>
                <p:cNvCxnSpPr>
                  <a:cxnSpLocks noChangeShapeType="1"/>
                </p:cNvCxnSpPr>
                <p:nvPr/>
              </p:nvCxnSpPr>
              <p:spPr bwMode="auto">
                <a:xfrm>
                  <a:off x="4602832" y="4351338"/>
                  <a:ext cx="0" cy="1720850"/>
                </a:xfrm>
                <a:prstGeom prst="line">
                  <a:avLst/>
                </a:prstGeom>
                <a:noFill/>
                <a:ln w="25400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83" name="直線コネクタ 172"/>
                <p:cNvCxnSpPr>
                  <a:cxnSpLocks noChangeShapeType="1"/>
                </p:cNvCxnSpPr>
                <p:nvPr/>
              </p:nvCxnSpPr>
              <p:spPr bwMode="auto">
                <a:xfrm>
                  <a:off x="7503194" y="4373563"/>
                  <a:ext cx="0" cy="1719262"/>
                </a:xfrm>
                <a:prstGeom prst="line">
                  <a:avLst/>
                </a:prstGeom>
                <a:noFill/>
                <a:ln w="25400" algn="ctr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584" name="テキスト ボックス 173"/>
                <p:cNvSpPr txBox="1">
                  <a:spLocks noChangeArrowheads="1"/>
                </p:cNvSpPr>
                <p:nvPr/>
              </p:nvSpPr>
              <p:spPr bwMode="auto">
                <a:xfrm>
                  <a:off x="5471195" y="4724400"/>
                  <a:ext cx="384175" cy="3794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r>
                    <a:rPr kumimoji="1" lang="en-US" altLang="ja-JP" sz="2000" b="0" i="1">
                      <a:latin typeface="Symbol" pitchFamily="18" charset="2"/>
                    </a:rPr>
                    <a:t>D</a:t>
                  </a:r>
                  <a:endParaRPr kumimoji="1" lang="ja-JP" altLang="en-US" sz="2000" b="0" i="1">
                    <a:latin typeface="Symbol" pitchFamily="18" charset="2"/>
                  </a:endParaRPr>
                </a:p>
              </p:txBody>
            </p:sp>
            <p:sp>
              <p:nvSpPr>
                <p:cNvPr id="585" name="テキスト ボックス 174"/>
                <p:cNvSpPr txBox="1">
                  <a:spLocks noChangeArrowheads="1"/>
                </p:cNvSpPr>
                <p:nvPr/>
              </p:nvSpPr>
              <p:spPr bwMode="auto">
                <a:xfrm>
                  <a:off x="5456907" y="5516563"/>
                  <a:ext cx="325730" cy="3794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r>
                    <a:rPr kumimoji="1" lang="en-US" altLang="ja-JP" sz="2000">
                      <a:latin typeface="Symbol" pitchFamily="18" charset="2"/>
                    </a:rPr>
                    <a:t>p</a:t>
                  </a:r>
                  <a:endParaRPr kumimoji="1" lang="ja-JP" altLang="en-US" sz="2000">
                    <a:latin typeface="Symbol" pitchFamily="18" charset="2"/>
                  </a:endParaRPr>
                </a:p>
              </p:txBody>
            </p:sp>
            <p:sp>
              <p:nvSpPr>
                <p:cNvPr id="586" name="テキスト ボックス 175"/>
                <p:cNvSpPr txBox="1">
                  <a:spLocks noChangeArrowheads="1"/>
                </p:cNvSpPr>
                <p:nvPr/>
              </p:nvSpPr>
              <p:spPr bwMode="auto">
                <a:xfrm>
                  <a:off x="3369344" y="5476875"/>
                  <a:ext cx="325730" cy="3794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r>
                    <a:rPr kumimoji="1" lang="en-US" altLang="ja-JP" sz="2000">
                      <a:latin typeface="Symbol" pitchFamily="18" charset="2"/>
                    </a:rPr>
                    <a:t>p</a:t>
                  </a:r>
                  <a:endParaRPr kumimoji="1" lang="ja-JP" altLang="en-US" sz="2000">
                    <a:latin typeface="Symbol" pitchFamily="18" charset="2"/>
                  </a:endParaRPr>
                </a:p>
              </p:txBody>
            </p:sp>
            <p:sp>
              <p:nvSpPr>
                <p:cNvPr id="587" name="テキスト ボックス 176"/>
                <p:cNvSpPr txBox="1">
                  <a:spLocks noChangeArrowheads="1"/>
                </p:cNvSpPr>
                <p:nvPr/>
              </p:nvSpPr>
              <p:spPr bwMode="auto">
                <a:xfrm>
                  <a:off x="4567907" y="5106988"/>
                  <a:ext cx="325730" cy="3794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r>
                    <a:rPr kumimoji="1" lang="en-US" altLang="ja-JP" sz="2000" dirty="0">
                      <a:latin typeface="Symbol" pitchFamily="18" charset="2"/>
                    </a:rPr>
                    <a:t>p</a:t>
                  </a:r>
                  <a:endParaRPr kumimoji="1" lang="ja-JP" altLang="en-US" sz="2000" dirty="0">
                    <a:latin typeface="Symbol" pitchFamily="18" charset="2"/>
                  </a:endParaRPr>
                </a:p>
              </p:txBody>
            </p:sp>
            <p:sp>
              <p:nvSpPr>
                <p:cNvPr id="588" name="テキスト ボックス 183"/>
                <p:cNvSpPr txBox="1">
                  <a:spLocks noChangeArrowheads="1"/>
                </p:cNvSpPr>
                <p:nvPr/>
              </p:nvSpPr>
              <p:spPr bwMode="auto">
                <a:xfrm>
                  <a:off x="6104607" y="4776790"/>
                  <a:ext cx="482824" cy="2919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r>
                    <a:rPr kumimoji="1" lang="en-US" altLang="ja-JP" sz="1400">
                      <a:latin typeface="Symbol" pitchFamily="18" charset="2"/>
                    </a:rPr>
                    <a:t>r, s</a:t>
                  </a:r>
                  <a:endParaRPr kumimoji="1" lang="ja-JP" altLang="en-US" sz="1400">
                    <a:latin typeface="Symbol" pitchFamily="18" charset="2"/>
                  </a:endParaRPr>
                </a:p>
              </p:txBody>
            </p:sp>
            <p:sp>
              <p:nvSpPr>
                <p:cNvPr id="589" name="テキスト ボックス 185"/>
                <p:cNvSpPr txBox="1">
                  <a:spLocks noChangeArrowheads="1"/>
                </p:cNvSpPr>
                <p:nvPr/>
              </p:nvSpPr>
              <p:spPr bwMode="auto">
                <a:xfrm>
                  <a:off x="8409656" y="4776790"/>
                  <a:ext cx="482824" cy="2919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r>
                    <a:rPr kumimoji="1" lang="en-US" altLang="ja-JP" sz="1400">
                      <a:latin typeface="Symbol" pitchFamily="18" charset="2"/>
                    </a:rPr>
                    <a:t>r, s</a:t>
                  </a:r>
                  <a:endParaRPr kumimoji="1" lang="ja-JP" altLang="en-US" sz="1400">
                    <a:latin typeface="Symbol" pitchFamily="18" charset="2"/>
                  </a:endParaRPr>
                </a:p>
              </p:txBody>
            </p:sp>
            <p:sp>
              <p:nvSpPr>
                <p:cNvPr id="590" name="テキスト ボックス 589"/>
                <p:cNvSpPr txBox="1"/>
                <p:nvPr/>
              </p:nvSpPr>
              <p:spPr>
                <a:xfrm>
                  <a:off x="6287170" y="5516563"/>
                  <a:ext cx="370614" cy="379486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kumimoji="1" lang="en-US" altLang="ja-JP" sz="2000" b="0" i="1" dirty="0">
                      <a:latin typeface="+mn-lt"/>
                      <a:ea typeface="ＭＳ Ｐゴシック" pitchFamily="50" charset="-128"/>
                    </a:rPr>
                    <a:t>N</a:t>
                  </a:r>
                  <a:endParaRPr kumimoji="1" lang="ja-JP" altLang="en-US" sz="2000" b="0" i="1" dirty="0">
                    <a:latin typeface="+mn-lt"/>
                    <a:ea typeface="ＭＳ Ｐゴシック" pitchFamily="50" charset="-128"/>
                  </a:endParaRPr>
                </a:p>
              </p:txBody>
            </p:sp>
            <p:sp>
              <p:nvSpPr>
                <p:cNvPr id="591" name="テキスト ボックス 590"/>
                <p:cNvSpPr txBox="1"/>
                <p:nvPr/>
              </p:nvSpPr>
              <p:spPr>
                <a:xfrm>
                  <a:off x="8360445" y="5518150"/>
                  <a:ext cx="370614" cy="379486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kumimoji="1" lang="en-US" altLang="ja-JP" sz="2000" b="0" i="1" dirty="0">
                      <a:latin typeface="+mn-lt"/>
                      <a:ea typeface="ＭＳ Ｐゴシック" pitchFamily="50" charset="-128"/>
                    </a:rPr>
                    <a:t>N</a:t>
                  </a:r>
                  <a:endParaRPr kumimoji="1" lang="ja-JP" altLang="en-US" sz="2000" b="0" i="1" dirty="0">
                    <a:latin typeface="+mn-lt"/>
                    <a:ea typeface="ＭＳ Ｐゴシック" pitchFamily="50" charset="-128"/>
                  </a:endParaRPr>
                </a:p>
              </p:txBody>
            </p:sp>
          </p:grpSp>
        </p:grpSp>
        <p:pic>
          <p:nvPicPr>
            <p:cNvPr id="566" name="図 565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9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175" y="3933056"/>
              <a:ext cx="2815485" cy="230400"/>
            </a:xfrm>
            <a:prstGeom prst="rect">
              <a:avLst/>
            </a:prstGeom>
          </p:spPr>
        </p:pic>
      </p:grpSp>
      <p:grpSp>
        <p:nvGrpSpPr>
          <p:cNvPr id="602" name="グループ化 601"/>
          <p:cNvGrpSpPr/>
          <p:nvPr/>
        </p:nvGrpSpPr>
        <p:grpSpPr>
          <a:xfrm>
            <a:off x="203967" y="1196752"/>
            <a:ext cx="8712968" cy="3960440"/>
            <a:chOff x="251520" y="2564904"/>
            <a:chExt cx="8712968" cy="3960440"/>
          </a:xfrm>
        </p:grpSpPr>
        <p:sp>
          <p:nvSpPr>
            <p:cNvPr id="603" name="角丸四角形 602"/>
            <p:cNvSpPr/>
            <p:nvPr/>
          </p:nvSpPr>
          <p:spPr>
            <a:xfrm>
              <a:off x="251520" y="2564904"/>
              <a:ext cx="8712968" cy="3960440"/>
            </a:xfrm>
            <a:prstGeom prst="roundRect">
              <a:avLst/>
            </a:prstGeom>
            <a:solidFill>
              <a:schemeClr val="bg1"/>
            </a:solidFill>
            <a:ln w="31750">
              <a:solidFill>
                <a:srgbClr val="FF66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 smtClean="0"/>
            </a:p>
          </p:txBody>
        </p:sp>
        <p:grpSp>
          <p:nvGrpSpPr>
            <p:cNvPr id="604" name="グループ化 603"/>
            <p:cNvGrpSpPr/>
            <p:nvPr/>
          </p:nvGrpSpPr>
          <p:grpSpPr>
            <a:xfrm>
              <a:off x="501651" y="2816227"/>
              <a:ext cx="8139113" cy="3573463"/>
              <a:chOff x="501651" y="2816227"/>
              <a:chExt cx="8139113" cy="3573463"/>
            </a:xfrm>
          </p:grpSpPr>
          <p:grpSp>
            <p:nvGrpSpPr>
              <p:cNvPr id="605" name="グループ化 33"/>
              <p:cNvGrpSpPr>
                <a:grpSpLocks/>
              </p:cNvGrpSpPr>
              <p:nvPr/>
            </p:nvGrpSpPr>
            <p:grpSpPr bwMode="auto">
              <a:xfrm>
                <a:off x="7632701" y="3430588"/>
                <a:ext cx="1008063" cy="163512"/>
                <a:chOff x="7632375" y="2967124"/>
                <a:chExt cx="1008063" cy="162578"/>
              </a:xfrm>
            </p:grpSpPr>
            <p:sp>
              <p:nvSpPr>
                <p:cNvPr id="666" name="Line 183"/>
                <p:cNvSpPr>
                  <a:spLocks noChangeAspect="1" noChangeShapeType="1"/>
                </p:cNvSpPr>
                <p:nvPr/>
              </p:nvSpPr>
              <p:spPr bwMode="auto">
                <a:xfrm rot="12900000" flipH="1">
                  <a:off x="7646488" y="2967124"/>
                  <a:ext cx="538163" cy="154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/>
                <a:p>
                  <a:endParaRPr lang="ja-JP" altLang="en-US"/>
                </a:p>
              </p:txBody>
            </p:sp>
            <p:sp>
              <p:nvSpPr>
                <p:cNvPr id="667" name="Line 184"/>
                <p:cNvSpPr>
                  <a:spLocks noChangeShapeType="1"/>
                </p:cNvSpPr>
                <p:nvPr/>
              </p:nvSpPr>
              <p:spPr bwMode="auto">
                <a:xfrm>
                  <a:off x="7632375" y="3129702"/>
                  <a:ext cx="1008063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/>
                <a:lstStyle/>
                <a:p>
                  <a:endParaRPr lang="ja-JP" altLang="en-US"/>
                </a:p>
              </p:txBody>
            </p:sp>
            <p:sp>
              <p:nvSpPr>
                <p:cNvPr id="668" name="Line 183"/>
                <p:cNvSpPr>
                  <a:spLocks noChangeAspect="1" noChangeShapeType="1"/>
                </p:cNvSpPr>
                <p:nvPr/>
              </p:nvSpPr>
              <p:spPr bwMode="auto">
                <a:xfrm rot="19500000" flipH="1">
                  <a:off x="8088211" y="2967124"/>
                  <a:ext cx="538163" cy="154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/>
                <a:p>
                  <a:endParaRPr lang="ja-JP" altLang="en-US"/>
                </a:p>
              </p:txBody>
            </p:sp>
          </p:grpSp>
          <p:sp>
            <p:nvSpPr>
              <p:cNvPr id="606" name="Line 183"/>
              <p:cNvSpPr>
                <a:spLocks noChangeAspect="1" noChangeShapeType="1"/>
              </p:cNvSpPr>
              <p:nvPr/>
            </p:nvSpPr>
            <p:spPr bwMode="auto">
              <a:xfrm rot="900000" flipH="1">
                <a:off x="5757864" y="3187700"/>
                <a:ext cx="538162" cy="15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ja-JP" altLang="en-US"/>
              </a:p>
            </p:txBody>
          </p:sp>
          <p:sp>
            <p:nvSpPr>
              <p:cNvPr id="607" name="Line 184"/>
              <p:cNvSpPr>
                <a:spLocks noChangeShapeType="1"/>
              </p:cNvSpPr>
              <p:nvPr/>
            </p:nvSpPr>
            <p:spPr bwMode="auto">
              <a:xfrm>
                <a:off x="5776913" y="3602038"/>
                <a:ext cx="10080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/>
              <a:lstStyle/>
              <a:p>
                <a:endParaRPr lang="ja-JP" altLang="en-US"/>
              </a:p>
            </p:txBody>
          </p:sp>
          <p:sp>
            <p:nvSpPr>
              <p:cNvPr id="608" name="Line 183"/>
              <p:cNvSpPr>
                <a:spLocks noChangeAspect="1" noChangeShapeType="1"/>
              </p:cNvSpPr>
              <p:nvPr/>
            </p:nvSpPr>
            <p:spPr bwMode="auto">
              <a:xfrm rot="20700000" flipH="1">
                <a:off x="6254751" y="3163890"/>
                <a:ext cx="538163" cy="158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ja-JP" altLang="en-US"/>
              </a:p>
            </p:txBody>
          </p:sp>
          <p:grpSp>
            <p:nvGrpSpPr>
              <p:cNvPr id="609" name="グループ化 30"/>
              <p:cNvGrpSpPr>
                <a:grpSpLocks/>
              </p:cNvGrpSpPr>
              <p:nvPr/>
            </p:nvGrpSpPr>
            <p:grpSpPr bwMode="auto">
              <a:xfrm>
                <a:off x="1965326" y="3205165"/>
                <a:ext cx="1077913" cy="428625"/>
                <a:chOff x="1965225" y="2741560"/>
                <a:chExt cx="1078714" cy="428625"/>
              </a:xfrm>
            </p:grpSpPr>
            <p:sp>
              <p:nvSpPr>
                <p:cNvPr id="663" name="Line 168"/>
                <p:cNvSpPr>
                  <a:spLocks noChangeAspect="1" noChangeShapeType="1"/>
                </p:cNvSpPr>
                <p:nvPr/>
              </p:nvSpPr>
              <p:spPr bwMode="auto">
                <a:xfrm rot="13500000" flipH="1">
                  <a:off x="1905073" y="2955102"/>
                  <a:ext cx="428625" cy="154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/>
                <a:p>
                  <a:endParaRPr lang="ja-JP" altLang="en-US"/>
                </a:p>
              </p:txBody>
            </p:sp>
            <p:sp>
              <p:nvSpPr>
                <p:cNvPr id="664" name="Line 170"/>
                <p:cNvSpPr>
                  <a:spLocks noChangeShapeType="1"/>
                </p:cNvSpPr>
                <p:nvPr/>
              </p:nvSpPr>
              <p:spPr bwMode="auto">
                <a:xfrm>
                  <a:off x="1965225" y="3107960"/>
                  <a:ext cx="1008063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/>
                <a:lstStyle/>
                <a:p>
                  <a:endParaRPr lang="ja-JP" altLang="en-US"/>
                </a:p>
              </p:txBody>
            </p:sp>
            <p:sp>
              <p:nvSpPr>
                <p:cNvPr id="665" name="Line 168"/>
                <p:cNvSpPr>
                  <a:spLocks noChangeAspect="1" noChangeShapeType="1"/>
                </p:cNvSpPr>
                <p:nvPr/>
              </p:nvSpPr>
              <p:spPr bwMode="auto">
                <a:xfrm rot="18900000" flipH="1">
                  <a:off x="2615314" y="2931192"/>
                  <a:ext cx="428625" cy="154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610" name="グループ化 31"/>
              <p:cNvGrpSpPr>
                <a:grpSpLocks/>
              </p:cNvGrpSpPr>
              <p:nvPr/>
            </p:nvGrpSpPr>
            <p:grpSpPr bwMode="auto">
              <a:xfrm>
                <a:off x="3802063" y="3409950"/>
                <a:ext cx="1103312" cy="184150"/>
                <a:chOff x="3802199" y="2945823"/>
                <a:chExt cx="1103607" cy="184946"/>
              </a:xfrm>
            </p:grpSpPr>
            <p:sp>
              <p:nvSpPr>
                <p:cNvPr id="660" name="Line 160"/>
                <p:cNvSpPr>
                  <a:spLocks noChangeAspect="1" noChangeShapeType="1"/>
                </p:cNvSpPr>
                <p:nvPr/>
              </p:nvSpPr>
              <p:spPr bwMode="auto">
                <a:xfrm rot="1500000" flipH="1">
                  <a:off x="3802199" y="2948197"/>
                  <a:ext cx="864000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/>
                <a:p>
                  <a:endParaRPr lang="ja-JP" altLang="en-US"/>
                </a:p>
              </p:txBody>
            </p:sp>
            <p:sp>
              <p:nvSpPr>
                <p:cNvPr id="661" name="Line 162"/>
                <p:cNvSpPr>
                  <a:spLocks noChangeShapeType="1"/>
                </p:cNvSpPr>
                <p:nvPr/>
              </p:nvSpPr>
              <p:spPr bwMode="auto">
                <a:xfrm>
                  <a:off x="3842674" y="3130769"/>
                  <a:ext cx="1008063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/>
                <a:lstStyle/>
                <a:p>
                  <a:endParaRPr lang="ja-JP" altLang="en-US"/>
                </a:p>
              </p:txBody>
            </p:sp>
            <p:sp>
              <p:nvSpPr>
                <p:cNvPr id="662" name="Line 160"/>
                <p:cNvSpPr>
                  <a:spLocks noChangeAspect="1" noChangeShapeType="1"/>
                </p:cNvSpPr>
                <p:nvPr/>
              </p:nvSpPr>
              <p:spPr bwMode="auto">
                <a:xfrm rot="20100000" flipH="1">
                  <a:off x="4040498" y="2945823"/>
                  <a:ext cx="865308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611" name="グループ化 41"/>
              <p:cNvGrpSpPr>
                <a:grpSpLocks/>
              </p:cNvGrpSpPr>
              <p:nvPr/>
            </p:nvGrpSpPr>
            <p:grpSpPr bwMode="auto">
              <a:xfrm>
                <a:off x="3848101" y="4329113"/>
                <a:ext cx="1260475" cy="539750"/>
                <a:chOff x="3774493" y="3933056"/>
                <a:chExt cx="1496730" cy="648072"/>
              </a:xfrm>
            </p:grpSpPr>
            <p:cxnSp>
              <p:nvCxnSpPr>
                <p:cNvPr id="655" name="直線コネクタ 184"/>
                <p:cNvCxnSpPr>
                  <a:cxnSpLocks noChangeShapeType="1"/>
                </p:cNvCxnSpPr>
                <p:nvPr/>
              </p:nvCxnSpPr>
              <p:spPr bwMode="auto">
                <a:xfrm>
                  <a:off x="3783162" y="4581128"/>
                  <a:ext cx="938339" cy="0"/>
                </a:xfrm>
                <a:prstGeom prst="line">
                  <a:avLst/>
                </a:prstGeom>
                <a:noFill/>
                <a:ln w="19050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56" name="直線コネクタ 186"/>
                <p:cNvCxnSpPr>
                  <a:cxnSpLocks noChangeShapeType="1"/>
                </p:cNvCxnSpPr>
                <p:nvPr/>
              </p:nvCxnSpPr>
              <p:spPr bwMode="auto">
                <a:xfrm>
                  <a:off x="4721501" y="4581128"/>
                  <a:ext cx="549722" cy="0"/>
                </a:xfrm>
                <a:prstGeom prst="line">
                  <a:avLst/>
                </a:prstGeom>
                <a:noFill/>
                <a:ln w="63500" cmpd="dbl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57" name="直線コネクタ 187"/>
                <p:cNvCxnSpPr>
                  <a:cxnSpLocks noChangeShapeType="1"/>
                </p:cNvCxnSpPr>
                <p:nvPr/>
              </p:nvCxnSpPr>
              <p:spPr bwMode="auto">
                <a:xfrm>
                  <a:off x="4316955" y="3933056"/>
                  <a:ext cx="404546" cy="648072"/>
                </a:xfrm>
                <a:prstGeom prst="line">
                  <a:avLst/>
                </a:prstGeom>
                <a:noFill/>
                <a:ln w="1905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58" name="直線コネクタ 188"/>
                <p:cNvCxnSpPr>
                  <a:cxnSpLocks noChangeShapeType="1"/>
                </p:cNvCxnSpPr>
                <p:nvPr/>
              </p:nvCxnSpPr>
              <p:spPr bwMode="auto">
                <a:xfrm>
                  <a:off x="4316955" y="3933056"/>
                  <a:ext cx="954268" cy="0"/>
                </a:xfrm>
                <a:prstGeom prst="line">
                  <a:avLst/>
                </a:prstGeom>
                <a:noFill/>
                <a:ln w="19050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59" name="直線コネクタ 189"/>
                <p:cNvCxnSpPr>
                  <a:cxnSpLocks noChangeShapeType="1"/>
                </p:cNvCxnSpPr>
                <p:nvPr/>
              </p:nvCxnSpPr>
              <p:spPr bwMode="auto">
                <a:xfrm>
                  <a:off x="3774493" y="3933056"/>
                  <a:ext cx="549722" cy="0"/>
                </a:xfrm>
                <a:prstGeom prst="line">
                  <a:avLst/>
                </a:prstGeom>
                <a:noFill/>
                <a:ln w="63500" cmpd="dbl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612" name="グループ化 40"/>
              <p:cNvGrpSpPr>
                <a:grpSpLocks/>
              </p:cNvGrpSpPr>
              <p:nvPr/>
            </p:nvGrpSpPr>
            <p:grpSpPr bwMode="auto">
              <a:xfrm>
                <a:off x="2012951" y="4329113"/>
                <a:ext cx="1081088" cy="539750"/>
                <a:chOff x="1881416" y="3933056"/>
                <a:chExt cx="1485776" cy="648072"/>
              </a:xfrm>
            </p:grpSpPr>
            <p:sp>
              <p:nvSpPr>
                <p:cNvPr id="650" name="Freeform 159"/>
                <p:cNvSpPr>
                  <a:spLocks/>
                </p:cNvSpPr>
                <p:nvPr/>
              </p:nvSpPr>
              <p:spPr bwMode="auto">
                <a:xfrm rot="5400000" flipH="1">
                  <a:off x="2075170" y="3739302"/>
                  <a:ext cx="144000" cy="531508"/>
                </a:xfrm>
                <a:custGeom>
                  <a:avLst/>
                  <a:gdLst>
                    <a:gd name="T0" fmla="*/ 2147483647 w 182"/>
                    <a:gd name="T1" fmla="*/ 0 h 1224"/>
                    <a:gd name="T2" fmla="*/ 0 w 182"/>
                    <a:gd name="T3" fmla="*/ 2147483647 h 1224"/>
                    <a:gd name="T4" fmla="*/ 2147483647 w 182"/>
                    <a:gd name="T5" fmla="*/ 2147483647 h 1224"/>
                    <a:gd name="T6" fmla="*/ 0 w 182"/>
                    <a:gd name="T7" fmla="*/ 2147483647 h 1224"/>
                    <a:gd name="T8" fmla="*/ 2147483647 w 182"/>
                    <a:gd name="T9" fmla="*/ 2147483647 h 1224"/>
                    <a:gd name="T10" fmla="*/ 0 w 182"/>
                    <a:gd name="T11" fmla="*/ 2147483647 h 1224"/>
                    <a:gd name="T12" fmla="*/ 2147483647 w 182"/>
                    <a:gd name="T13" fmla="*/ 2147483647 h 1224"/>
                    <a:gd name="T14" fmla="*/ 0 w 182"/>
                    <a:gd name="T15" fmla="*/ 2147483647 h 1224"/>
                    <a:gd name="T16" fmla="*/ 2147483647 w 182"/>
                    <a:gd name="T17" fmla="*/ 2147483647 h 1224"/>
                    <a:gd name="T18" fmla="*/ 0 w 182"/>
                    <a:gd name="T19" fmla="*/ 2147483647 h 122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82" h="1224">
                      <a:moveTo>
                        <a:pt x="182" y="0"/>
                      </a:moveTo>
                      <a:cubicBezTo>
                        <a:pt x="91" y="45"/>
                        <a:pt x="0" y="91"/>
                        <a:pt x="0" y="136"/>
                      </a:cubicBezTo>
                      <a:cubicBezTo>
                        <a:pt x="0" y="181"/>
                        <a:pt x="182" y="227"/>
                        <a:pt x="182" y="272"/>
                      </a:cubicBezTo>
                      <a:cubicBezTo>
                        <a:pt x="182" y="317"/>
                        <a:pt x="0" y="363"/>
                        <a:pt x="0" y="408"/>
                      </a:cubicBezTo>
                      <a:cubicBezTo>
                        <a:pt x="0" y="453"/>
                        <a:pt x="182" y="499"/>
                        <a:pt x="182" y="544"/>
                      </a:cubicBezTo>
                      <a:cubicBezTo>
                        <a:pt x="182" y="589"/>
                        <a:pt x="0" y="635"/>
                        <a:pt x="0" y="680"/>
                      </a:cubicBezTo>
                      <a:cubicBezTo>
                        <a:pt x="0" y="725"/>
                        <a:pt x="182" y="771"/>
                        <a:pt x="182" y="816"/>
                      </a:cubicBezTo>
                      <a:cubicBezTo>
                        <a:pt x="182" y="861"/>
                        <a:pt x="0" y="907"/>
                        <a:pt x="0" y="952"/>
                      </a:cubicBezTo>
                      <a:cubicBezTo>
                        <a:pt x="0" y="997"/>
                        <a:pt x="182" y="1043"/>
                        <a:pt x="182" y="1088"/>
                      </a:cubicBezTo>
                      <a:cubicBezTo>
                        <a:pt x="182" y="1133"/>
                        <a:pt x="91" y="1178"/>
                        <a:pt x="0" y="1224"/>
                      </a:cubicBez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/>
                <a:p>
                  <a:endParaRPr lang="ja-JP" altLang="en-US"/>
                </a:p>
              </p:txBody>
            </p:sp>
            <p:cxnSp>
              <p:nvCxnSpPr>
                <p:cNvPr id="651" name="直線コネクタ 122"/>
                <p:cNvCxnSpPr>
                  <a:cxnSpLocks noChangeShapeType="1"/>
                </p:cNvCxnSpPr>
                <p:nvPr/>
              </p:nvCxnSpPr>
              <p:spPr bwMode="auto">
                <a:xfrm>
                  <a:off x="2817470" y="4581128"/>
                  <a:ext cx="549722" cy="0"/>
                </a:xfrm>
                <a:prstGeom prst="line">
                  <a:avLst/>
                </a:prstGeom>
                <a:noFill/>
                <a:ln w="63500" cmpd="dbl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52" name="直線コネクタ 22"/>
                <p:cNvCxnSpPr>
                  <a:cxnSpLocks noChangeShapeType="1"/>
                </p:cNvCxnSpPr>
                <p:nvPr/>
              </p:nvCxnSpPr>
              <p:spPr bwMode="auto">
                <a:xfrm>
                  <a:off x="2412924" y="3933056"/>
                  <a:ext cx="404546" cy="648072"/>
                </a:xfrm>
                <a:prstGeom prst="line">
                  <a:avLst/>
                </a:prstGeom>
                <a:noFill/>
                <a:ln w="19050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53" name="直線コネクタ 127"/>
                <p:cNvCxnSpPr>
                  <a:cxnSpLocks noChangeShapeType="1"/>
                </p:cNvCxnSpPr>
                <p:nvPr/>
              </p:nvCxnSpPr>
              <p:spPr bwMode="auto">
                <a:xfrm>
                  <a:off x="2412924" y="3933056"/>
                  <a:ext cx="954268" cy="0"/>
                </a:xfrm>
                <a:prstGeom prst="line">
                  <a:avLst/>
                </a:prstGeom>
                <a:noFill/>
                <a:ln w="19050" algn="ctr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54" name="直線コネクタ 192"/>
                <p:cNvCxnSpPr>
                  <a:cxnSpLocks noChangeShapeType="1"/>
                </p:cNvCxnSpPr>
                <p:nvPr/>
              </p:nvCxnSpPr>
              <p:spPr bwMode="auto">
                <a:xfrm>
                  <a:off x="1881416" y="4581128"/>
                  <a:ext cx="938339" cy="0"/>
                </a:xfrm>
                <a:prstGeom prst="line">
                  <a:avLst/>
                </a:prstGeom>
                <a:noFill/>
                <a:ln w="19050" algn="ctr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613" name="テキスト ボックス 37"/>
              <p:cNvSpPr txBox="1">
                <a:spLocks noChangeArrowheads="1"/>
              </p:cNvSpPr>
              <p:nvPr/>
            </p:nvSpPr>
            <p:spPr bwMode="auto">
              <a:xfrm>
                <a:off x="6432552" y="3211515"/>
                <a:ext cx="101983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r>
                  <a:rPr kumimoji="1" lang="en-US" altLang="ja-JP" sz="1400">
                    <a:solidFill>
                      <a:srgbClr val="0000FF"/>
                    </a:solidFill>
                    <a:latin typeface="Symbol" pitchFamily="18" charset="2"/>
                  </a:rPr>
                  <a:t>p, r, s, w,..</a:t>
                </a:r>
                <a:endParaRPr kumimoji="1" lang="ja-JP" altLang="en-US" sz="1400">
                  <a:solidFill>
                    <a:srgbClr val="0000FF"/>
                  </a:solidFill>
                  <a:latin typeface="Symbol" pitchFamily="18" charset="2"/>
                </a:endParaRPr>
              </a:p>
            </p:txBody>
          </p:sp>
          <p:sp>
            <p:nvSpPr>
              <p:cNvPr id="614" name="テキスト ボックス 613"/>
              <p:cNvSpPr txBox="1"/>
              <p:nvPr/>
            </p:nvSpPr>
            <p:spPr>
              <a:xfrm>
                <a:off x="2273300" y="3579814"/>
                <a:ext cx="332142" cy="33855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kumimoji="1" lang="en-US" altLang="ja-JP" sz="1600" b="1" i="1" dirty="0">
                    <a:solidFill>
                      <a:srgbClr val="0000FF"/>
                    </a:solidFill>
                    <a:latin typeface="+mn-lt"/>
                    <a:ea typeface="ＭＳ Ｐゴシック" pitchFamily="50" charset="-128"/>
                  </a:rPr>
                  <a:t>N</a:t>
                </a:r>
                <a:endParaRPr kumimoji="1" lang="ja-JP" altLang="en-US" sz="1600" b="1" i="1" dirty="0">
                  <a:solidFill>
                    <a:srgbClr val="0000FF"/>
                  </a:solidFill>
                  <a:latin typeface="+mn-lt"/>
                  <a:ea typeface="ＭＳ Ｐゴシック" pitchFamily="50" charset="-128"/>
                </a:endParaRPr>
              </a:p>
            </p:txBody>
          </p:sp>
          <p:sp>
            <p:nvSpPr>
              <p:cNvPr id="615" name="テキスト ボックス 614"/>
              <p:cNvSpPr txBox="1"/>
              <p:nvPr/>
            </p:nvSpPr>
            <p:spPr>
              <a:xfrm>
                <a:off x="4084639" y="3594102"/>
                <a:ext cx="861133" cy="33855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kumimoji="1" lang="en-US" altLang="ja-JP" sz="1600" b="1" i="1" dirty="0">
                    <a:solidFill>
                      <a:srgbClr val="0000FF"/>
                    </a:solidFill>
                    <a:ea typeface="ＭＳ Ｐゴシック" pitchFamily="50" charset="-128"/>
                  </a:rPr>
                  <a:t>N, </a:t>
                </a:r>
                <a:r>
                  <a:rPr kumimoji="1" lang="en-US" altLang="ja-JP" sz="1600" b="1" i="1" dirty="0" smtClean="0">
                    <a:solidFill>
                      <a:srgbClr val="0000FF"/>
                    </a:solidFill>
                    <a:latin typeface="Symbol" pitchFamily="18" charset="2"/>
                    <a:ea typeface="ＭＳ Ｐゴシック" pitchFamily="50" charset="-128"/>
                  </a:rPr>
                  <a:t>D</a:t>
                </a:r>
                <a:r>
                  <a:rPr kumimoji="1" lang="en-US" altLang="ja-JP" sz="1600" b="1" i="1" dirty="0" smtClean="0">
                    <a:solidFill>
                      <a:srgbClr val="0000FF"/>
                    </a:solidFill>
                    <a:ea typeface="ＭＳ Ｐゴシック" pitchFamily="50" charset="-128"/>
                  </a:rPr>
                  <a:t>, ...</a:t>
                </a:r>
                <a:endParaRPr kumimoji="1" lang="ja-JP" altLang="en-US" sz="1600" b="1" i="1" dirty="0">
                  <a:solidFill>
                    <a:srgbClr val="0000FF"/>
                  </a:solidFill>
                  <a:ea typeface="ＭＳ Ｐゴシック" pitchFamily="50" charset="-128"/>
                </a:endParaRPr>
              </a:p>
            </p:txBody>
          </p:sp>
          <p:sp>
            <p:nvSpPr>
              <p:cNvPr id="616" name="テキスト ボックス 39"/>
              <p:cNvSpPr txBox="1">
                <a:spLocks noChangeArrowheads="1"/>
              </p:cNvSpPr>
              <p:nvPr/>
            </p:nvSpPr>
            <p:spPr bwMode="auto">
              <a:xfrm>
                <a:off x="2038350" y="2855915"/>
                <a:ext cx="90281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r>
                  <a:rPr kumimoji="1" lang="en-US" altLang="ja-JP" sz="1200" dirty="0"/>
                  <a:t>s-channel</a:t>
                </a:r>
                <a:endParaRPr kumimoji="1" lang="ja-JP" altLang="en-US" sz="1200" dirty="0"/>
              </a:p>
            </p:txBody>
          </p:sp>
          <p:sp>
            <p:nvSpPr>
              <p:cNvPr id="617" name="テキスト ボックス 206"/>
              <p:cNvSpPr txBox="1">
                <a:spLocks noChangeArrowheads="1"/>
              </p:cNvSpPr>
              <p:nvPr/>
            </p:nvSpPr>
            <p:spPr bwMode="auto">
              <a:xfrm>
                <a:off x="3924301" y="2844802"/>
                <a:ext cx="912429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r>
                  <a:rPr kumimoji="1" lang="en-US" altLang="ja-JP" sz="1200" dirty="0"/>
                  <a:t>u-channel</a:t>
                </a:r>
                <a:endParaRPr kumimoji="1" lang="ja-JP" altLang="en-US" sz="1200" dirty="0"/>
              </a:p>
            </p:txBody>
          </p:sp>
          <p:sp>
            <p:nvSpPr>
              <p:cNvPr id="618" name="テキスト ボックス 207"/>
              <p:cNvSpPr txBox="1">
                <a:spLocks noChangeArrowheads="1"/>
              </p:cNvSpPr>
              <p:nvPr/>
            </p:nvSpPr>
            <p:spPr bwMode="auto">
              <a:xfrm>
                <a:off x="5829301" y="2816227"/>
                <a:ext cx="869149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r>
                  <a:rPr kumimoji="1" lang="en-US" altLang="ja-JP" sz="1200" dirty="0"/>
                  <a:t>t-channel</a:t>
                </a:r>
                <a:endParaRPr kumimoji="1" lang="ja-JP" altLang="en-US" sz="1200" dirty="0"/>
              </a:p>
            </p:txBody>
          </p:sp>
          <p:sp>
            <p:nvSpPr>
              <p:cNvPr id="619" name="Freeform 159"/>
              <p:cNvSpPr>
                <a:spLocks/>
              </p:cNvSpPr>
              <p:nvPr/>
            </p:nvSpPr>
            <p:spPr bwMode="auto">
              <a:xfrm flipH="1">
                <a:off x="6227764" y="3243263"/>
                <a:ext cx="128587" cy="360362"/>
              </a:xfrm>
              <a:custGeom>
                <a:avLst/>
                <a:gdLst>
                  <a:gd name="T0" fmla="*/ 2147483647 w 182"/>
                  <a:gd name="T1" fmla="*/ 0 h 1224"/>
                  <a:gd name="T2" fmla="*/ 0 w 182"/>
                  <a:gd name="T3" fmla="*/ 2147483647 h 1224"/>
                  <a:gd name="T4" fmla="*/ 2147483647 w 182"/>
                  <a:gd name="T5" fmla="*/ 2147483647 h 1224"/>
                  <a:gd name="T6" fmla="*/ 0 w 182"/>
                  <a:gd name="T7" fmla="*/ 2147483647 h 1224"/>
                  <a:gd name="T8" fmla="*/ 2147483647 w 182"/>
                  <a:gd name="T9" fmla="*/ 2147483647 h 1224"/>
                  <a:gd name="T10" fmla="*/ 0 w 182"/>
                  <a:gd name="T11" fmla="*/ 2147483647 h 1224"/>
                  <a:gd name="T12" fmla="*/ 2147483647 w 182"/>
                  <a:gd name="T13" fmla="*/ 2147483647 h 1224"/>
                  <a:gd name="T14" fmla="*/ 0 w 182"/>
                  <a:gd name="T15" fmla="*/ 2147483647 h 1224"/>
                  <a:gd name="T16" fmla="*/ 2147483647 w 182"/>
                  <a:gd name="T17" fmla="*/ 2147483647 h 1224"/>
                  <a:gd name="T18" fmla="*/ 0 w 182"/>
                  <a:gd name="T19" fmla="*/ 2147483647 h 122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82" h="1224">
                    <a:moveTo>
                      <a:pt x="182" y="0"/>
                    </a:moveTo>
                    <a:cubicBezTo>
                      <a:pt x="91" y="45"/>
                      <a:pt x="0" y="91"/>
                      <a:pt x="0" y="136"/>
                    </a:cubicBezTo>
                    <a:cubicBezTo>
                      <a:pt x="0" y="181"/>
                      <a:pt x="182" y="227"/>
                      <a:pt x="182" y="272"/>
                    </a:cubicBezTo>
                    <a:cubicBezTo>
                      <a:pt x="182" y="317"/>
                      <a:pt x="0" y="363"/>
                      <a:pt x="0" y="408"/>
                    </a:cubicBezTo>
                    <a:cubicBezTo>
                      <a:pt x="0" y="453"/>
                      <a:pt x="182" y="499"/>
                      <a:pt x="182" y="544"/>
                    </a:cubicBezTo>
                    <a:cubicBezTo>
                      <a:pt x="182" y="589"/>
                      <a:pt x="0" y="635"/>
                      <a:pt x="0" y="680"/>
                    </a:cubicBezTo>
                    <a:cubicBezTo>
                      <a:pt x="0" y="725"/>
                      <a:pt x="182" y="771"/>
                      <a:pt x="182" y="816"/>
                    </a:cubicBezTo>
                    <a:cubicBezTo>
                      <a:pt x="182" y="861"/>
                      <a:pt x="0" y="907"/>
                      <a:pt x="0" y="952"/>
                    </a:cubicBezTo>
                    <a:cubicBezTo>
                      <a:pt x="0" y="997"/>
                      <a:pt x="182" y="1043"/>
                      <a:pt x="182" y="1088"/>
                    </a:cubicBezTo>
                    <a:cubicBezTo>
                      <a:pt x="182" y="1133"/>
                      <a:pt x="91" y="1178"/>
                      <a:pt x="0" y="1224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ja-JP" altLang="en-US"/>
              </a:p>
            </p:txBody>
          </p:sp>
          <p:sp>
            <p:nvSpPr>
              <p:cNvPr id="620" name="テキスト ボックス 210"/>
              <p:cNvSpPr txBox="1">
                <a:spLocks noChangeArrowheads="1"/>
              </p:cNvSpPr>
              <p:nvPr/>
            </p:nvSpPr>
            <p:spPr bwMode="auto">
              <a:xfrm>
                <a:off x="7770814" y="2816227"/>
                <a:ext cx="73129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r>
                  <a:rPr kumimoji="1" lang="en-US" altLang="ja-JP" sz="1200" dirty="0"/>
                  <a:t>contact</a:t>
                </a:r>
                <a:endParaRPr kumimoji="1" lang="ja-JP" altLang="en-US" sz="1200" dirty="0"/>
              </a:p>
            </p:txBody>
          </p:sp>
          <p:sp>
            <p:nvSpPr>
              <p:cNvPr id="621" name="角丸四角形吹き出し 42"/>
              <p:cNvSpPr>
                <a:spLocks noChangeArrowheads="1"/>
              </p:cNvSpPr>
              <p:nvPr/>
            </p:nvSpPr>
            <p:spPr bwMode="auto">
              <a:xfrm>
                <a:off x="6075687" y="4221088"/>
                <a:ext cx="2000250" cy="337218"/>
              </a:xfrm>
              <a:prstGeom prst="wedgeRoundRectCallout">
                <a:avLst>
                  <a:gd name="adj1" fmla="val -63725"/>
                  <a:gd name="adj2" fmla="val -135240"/>
                  <a:gd name="adj3" fmla="val 16667"/>
                </a:avLst>
              </a:prstGeom>
              <a:solidFill>
                <a:schemeClr val="bg1"/>
              </a:solidFill>
              <a:ln w="25400" algn="ctr">
                <a:solidFill>
                  <a:srgbClr val="FF0000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90000" tIns="46800" rIns="90000" bIns="46800"/>
              <a:lstStyle/>
              <a:p>
                <a:pPr algn="ctr"/>
                <a:r>
                  <a:rPr lang="en-US" altLang="ja-JP" sz="1400" b="1" dirty="0"/>
                  <a:t>Exchange potentials</a:t>
                </a:r>
                <a:endParaRPr lang="ja-JP" altLang="en-US" sz="1400" b="1" dirty="0"/>
              </a:p>
            </p:txBody>
          </p:sp>
          <p:sp>
            <p:nvSpPr>
              <p:cNvPr id="622" name="角丸四角形吹き出し 217"/>
              <p:cNvSpPr>
                <a:spLocks noChangeArrowheads="1"/>
              </p:cNvSpPr>
              <p:nvPr/>
            </p:nvSpPr>
            <p:spPr bwMode="auto">
              <a:xfrm>
                <a:off x="5987705" y="5085184"/>
                <a:ext cx="1463675" cy="335280"/>
              </a:xfrm>
              <a:prstGeom prst="wedgeRoundRectCallout">
                <a:avLst>
                  <a:gd name="adj1" fmla="val -80070"/>
                  <a:gd name="adj2" fmla="val -53949"/>
                  <a:gd name="adj3" fmla="val 16667"/>
                </a:avLst>
              </a:prstGeom>
              <a:solidFill>
                <a:schemeClr val="bg1"/>
              </a:solidFill>
              <a:ln w="25400" algn="ctr">
                <a:solidFill>
                  <a:srgbClr val="00B050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90000" tIns="46800" rIns="90000" bIns="46800"/>
              <a:lstStyle/>
              <a:p>
                <a:pPr algn="ctr"/>
                <a:r>
                  <a:rPr lang="en-US" altLang="ja-JP" sz="1400" b="1" dirty="0"/>
                  <a:t>Z-diagrams</a:t>
                </a:r>
                <a:endParaRPr lang="ja-JP" altLang="en-US" sz="1400" b="1" dirty="0"/>
              </a:p>
            </p:txBody>
          </p:sp>
          <p:sp>
            <p:nvSpPr>
              <p:cNvPr id="623" name="角丸四角形吹き出し 218"/>
              <p:cNvSpPr>
                <a:spLocks noChangeArrowheads="1"/>
              </p:cNvSpPr>
              <p:nvPr/>
            </p:nvSpPr>
            <p:spPr bwMode="auto">
              <a:xfrm>
                <a:off x="3876166" y="5787037"/>
                <a:ext cx="1463675" cy="358172"/>
              </a:xfrm>
              <a:prstGeom prst="wedgeRoundRectCallout">
                <a:avLst>
                  <a:gd name="adj1" fmla="val -84232"/>
                  <a:gd name="adj2" fmla="val -43064"/>
                  <a:gd name="adj3" fmla="val 16667"/>
                </a:avLst>
              </a:prstGeom>
              <a:solidFill>
                <a:schemeClr val="bg1"/>
              </a:solidFill>
              <a:ln w="25400" algn="ctr">
                <a:solidFill>
                  <a:srgbClr val="0000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90000" tIns="46800" rIns="90000" bIns="46800"/>
              <a:lstStyle/>
              <a:p>
                <a:pPr algn="ctr"/>
                <a:r>
                  <a:rPr lang="en-US" altLang="ja-JP" sz="1400" b="1"/>
                  <a:t>Bare N* states</a:t>
                </a:r>
                <a:endParaRPr lang="ja-JP" altLang="en-US" sz="1400" b="1"/>
              </a:p>
            </p:txBody>
          </p:sp>
          <p:grpSp>
            <p:nvGrpSpPr>
              <p:cNvPr id="624" name="グループ化 219"/>
              <p:cNvGrpSpPr>
                <a:grpSpLocks/>
              </p:cNvGrpSpPr>
              <p:nvPr/>
            </p:nvGrpSpPr>
            <p:grpSpPr bwMode="auto">
              <a:xfrm>
                <a:off x="1968500" y="5445127"/>
                <a:ext cx="1079500" cy="428625"/>
                <a:chOff x="1965225" y="2741560"/>
                <a:chExt cx="1078714" cy="428625"/>
              </a:xfrm>
            </p:grpSpPr>
            <p:sp>
              <p:nvSpPr>
                <p:cNvPr id="647" name="Line 168"/>
                <p:cNvSpPr>
                  <a:spLocks noChangeAspect="1" noChangeShapeType="1"/>
                </p:cNvSpPr>
                <p:nvPr/>
              </p:nvSpPr>
              <p:spPr bwMode="auto">
                <a:xfrm rot="13500000" flipH="1">
                  <a:off x="1905073" y="2955102"/>
                  <a:ext cx="428625" cy="154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/>
                <a:p>
                  <a:endParaRPr lang="ja-JP" altLang="en-US"/>
                </a:p>
              </p:txBody>
            </p:sp>
            <p:sp>
              <p:nvSpPr>
                <p:cNvPr id="648" name="Line 170"/>
                <p:cNvSpPr>
                  <a:spLocks noChangeShapeType="1"/>
                </p:cNvSpPr>
                <p:nvPr/>
              </p:nvSpPr>
              <p:spPr bwMode="auto">
                <a:xfrm>
                  <a:off x="1965225" y="3107960"/>
                  <a:ext cx="1008063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/>
                <a:lstStyle/>
                <a:p>
                  <a:endParaRPr lang="ja-JP" altLang="en-US"/>
                </a:p>
              </p:txBody>
            </p:sp>
            <p:sp>
              <p:nvSpPr>
                <p:cNvPr id="649" name="Line 168"/>
                <p:cNvSpPr>
                  <a:spLocks noChangeAspect="1" noChangeShapeType="1"/>
                </p:cNvSpPr>
                <p:nvPr/>
              </p:nvSpPr>
              <p:spPr bwMode="auto">
                <a:xfrm rot="18900000" flipH="1">
                  <a:off x="2615314" y="2931192"/>
                  <a:ext cx="428625" cy="154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/>
                <a:p>
                  <a:endParaRPr lang="ja-JP" altLang="en-US"/>
                </a:p>
              </p:txBody>
            </p:sp>
          </p:grpSp>
          <p:sp>
            <p:nvSpPr>
              <p:cNvPr id="625" name="テキスト ボックス 624"/>
              <p:cNvSpPr txBox="1"/>
              <p:nvPr/>
            </p:nvSpPr>
            <p:spPr>
              <a:xfrm>
                <a:off x="2133601" y="5899150"/>
                <a:ext cx="699230" cy="33855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kumimoji="1" lang="en-US" altLang="ja-JP" sz="1600" b="1" i="1" dirty="0">
                    <a:solidFill>
                      <a:srgbClr val="0000FF"/>
                    </a:solidFill>
                    <a:ea typeface="ＭＳ Ｐゴシック" pitchFamily="50" charset="-128"/>
                  </a:rPr>
                  <a:t>N*</a:t>
                </a:r>
                <a:r>
                  <a:rPr kumimoji="1" lang="en-US" altLang="ja-JP" sz="1600" b="1" i="1" baseline="-25000" dirty="0">
                    <a:solidFill>
                      <a:srgbClr val="0000FF"/>
                    </a:solidFill>
                    <a:latin typeface="Arial" pitchFamily="34" charset="0"/>
                    <a:ea typeface="ＭＳ Ｐゴシック" pitchFamily="50" charset="-128"/>
                    <a:cs typeface="Arial" pitchFamily="34" charset="0"/>
                  </a:rPr>
                  <a:t>bare</a:t>
                </a:r>
                <a:endParaRPr kumimoji="1" lang="ja-JP" altLang="en-US" sz="1600" b="1" i="1" baseline="-25000" dirty="0">
                  <a:solidFill>
                    <a:srgbClr val="0000FF"/>
                  </a:solidFill>
                  <a:latin typeface="Arial" pitchFamily="34" charset="0"/>
                  <a:ea typeface="ＭＳ Ｐゴシック" pitchFamily="50" charset="-128"/>
                  <a:cs typeface="Arial" pitchFamily="34" charset="0"/>
                </a:endParaRPr>
              </a:p>
            </p:txBody>
          </p:sp>
          <p:cxnSp>
            <p:nvCxnSpPr>
              <p:cNvPr id="626" name="直線コネクタ 44"/>
              <p:cNvCxnSpPr>
                <a:cxnSpLocks noChangeShapeType="1"/>
              </p:cNvCxnSpPr>
              <p:nvPr/>
            </p:nvCxnSpPr>
            <p:spPr bwMode="auto">
              <a:xfrm>
                <a:off x="2555875" y="4127502"/>
                <a:ext cx="0" cy="995363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27" name="直線コネクタ 227"/>
              <p:cNvCxnSpPr>
                <a:cxnSpLocks noChangeShapeType="1"/>
              </p:cNvCxnSpPr>
              <p:nvPr/>
            </p:nvCxnSpPr>
            <p:spPr bwMode="auto">
              <a:xfrm>
                <a:off x="4486275" y="4129088"/>
                <a:ext cx="0" cy="995362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28" name="直線コネクタ 46"/>
              <p:cNvCxnSpPr>
                <a:cxnSpLocks noChangeShapeType="1"/>
              </p:cNvCxnSpPr>
              <p:nvPr/>
            </p:nvCxnSpPr>
            <p:spPr bwMode="auto">
              <a:xfrm>
                <a:off x="2271713" y="5811838"/>
                <a:ext cx="406400" cy="0"/>
              </a:xfrm>
              <a:prstGeom prst="line">
                <a:avLst/>
              </a:prstGeom>
              <a:noFill/>
              <a:ln w="63500" algn="ctr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629" name="テキスト ボックス 231"/>
              <p:cNvSpPr txBox="1">
                <a:spLocks noChangeArrowheads="1"/>
              </p:cNvSpPr>
              <p:nvPr/>
            </p:nvSpPr>
            <p:spPr bwMode="auto">
              <a:xfrm>
                <a:off x="3541713" y="4149725"/>
                <a:ext cx="30970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r>
                  <a:rPr kumimoji="1" lang="en-US" altLang="ja-JP" sz="1600" b="0" i="1">
                    <a:latin typeface="Symbol" pitchFamily="18" charset="2"/>
                  </a:rPr>
                  <a:t>D</a:t>
                </a:r>
                <a:endParaRPr kumimoji="1" lang="ja-JP" altLang="en-US" sz="1600" b="0" i="1">
                  <a:latin typeface="Symbol" pitchFamily="18" charset="2"/>
                </a:endParaRPr>
              </a:p>
            </p:txBody>
          </p:sp>
          <p:sp>
            <p:nvSpPr>
              <p:cNvPr id="630" name="テキスト ボックス 233"/>
              <p:cNvSpPr txBox="1">
                <a:spLocks noChangeArrowheads="1"/>
              </p:cNvSpPr>
              <p:nvPr/>
            </p:nvSpPr>
            <p:spPr bwMode="auto">
              <a:xfrm>
                <a:off x="3063876" y="4140202"/>
                <a:ext cx="28405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r>
                  <a:rPr kumimoji="1" lang="en-US" altLang="ja-JP" sz="1400">
                    <a:latin typeface="Symbol" pitchFamily="18" charset="2"/>
                  </a:rPr>
                  <a:t>p</a:t>
                </a:r>
                <a:endParaRPr kumimoji="1" lang="ja-JP" altLang="en-US" sz="1400">
                  <a:latin typeface="Symbol" pitchFamily="18" charset="2"/>
                </a:endParaRPr>
              </a:p>
            </p:txBody>
          </p:sp>
          <p:sp>
            <p:nvSpPr>
              <p:cNvPr id="631" name="テキスト ボックス 630"/>
              <p:cNvSpPr txBox="1"/>
              <p:nvPr/>
            </p:nvSpPr>
            <p:spPr>
              <a:xfrm>
                <a:off x="1730375" y="4675189"/>
                <a:ext cx="332142" cy="33855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kumimoji="1" lang="en-US" altLang="ja-JP" sz="1600" b="0" i="1" dirty="0">
                    <a:latin typeface="+mn-lt"/>
                    <a:ea typeface="ＭＳ Ｐゴシック" pitchFamily="50" charset="-128"/>
                  </a:rPr>
                  <a:t>N</a:t>
                </a:r>
                <a:endParaRPr kumimoji="1" lang="ja-JP" altLang="en-US" sz="1600" b="0" i="1" dirty="0">
                  <a:latin typeface="+mn-lt"/>
                  <a:ea typeface="ＭＳ Ｐゴシック" pitchFamily="50" charset="-128"/>
                </a:endParaRPr>
              </a:p>
            </p:txBody>
          </p:sp>
          <p:sp>
            <p:nvSpPr>
              <p:cNvPr id="632" name="テキスト ボックス 235"/>
              <p:cNvSpPr txBox="1">
                <a:spLocks noChangeArrowheads="1"/>
              </p:cNvSpPr>
              <p:nvPr/>
            </p:nvSpPr>
            <p:spPr bwMode="auto">
              <a:xfrm>
                <a:off x="3563938" y="4705352"/>
                <a:ext cx="28405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r>
                  <a:rPr kumimoji="1" lang="en-US" altLang="ja-JP" sz="1400">
                    <a:latin typeface="Symbol" pitchFamily="18" charset="2"/>
                  </a:rPr>
                  <a:t>p</a:t>
                </a:r>
                <a:endParaRPr kumimoji="1" lang="ja-JP" altLang="en-US" sz="1400">
                  <a:latin typeface="Symbol" pitchFamily="18" charset="2"/>
                </a:endParaRPr>
              </a:p>
            </p:txBody>
          </p:sp>
          <p:sp>
            <p:nvSpPr>
              <p:cNvPr id="633" name="テキスト ボックス 236"/>
              <p:cNvSpPr txBox="1">
                <a:spLocks noChangeArrowheads="1"/>
              </p:cNvSpPr>
              <p:nvPr/>
            </p:nvSpPr>
            <p:spPr bwMode="auto">
              <a:xfrm>
                <a:off x="5080001" y="4149726"/>
                <a:ext cx="28405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r>
                  <a:rPr kumimoji="1" lang="en-US" altLang="ja-JP" sz="1400">
                    <a:latin typeface="Symbol" pitchFamily="18" charset="2"/>
                  </a:rPr>
                  <a:t>p</a:t>
                </a:r>
                <a:endParaRPr kumimoji="1" lang="ja-JP" altLang="en-US" sz="1400">
                  <a:latin typeface="Symbol" pitchFamily="18" charset="2"/>
                </a:endParaRPr>
              </a:p>
            </p:txBody>
          </p:sp>
          <p:sp>
            <p:nvSpPr>
              <p:cNvPr id="634" name="テキスト ボックス 237"/>
              <p:cNvSpPr txBox="1">
                <a:spLocks noChangeArrowheads="1"/>
              </p:cNvSpPr>
              <p:nvPr/>
            </p:nvSpPr>
            <p:spPr bwMode="auto">
              <a:xfrm>
                <a:off x="5076825" y="4675189"/>
                <a:ext cx="30970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r>
                  <a:rPr kumimoji="1" lang="en-US" altLang="ja-JP" sz="1600" b="0" i="1">
                    <a:latin typeface="Symbol" pitchFamily="18" charset="2"/>
                  </a:rPr>
                  <a:t>D</a:t>
                </a:r>
                <a:endParaRPr kumimoji="1" lang="ja-JP" altLang="en-US" sz="1600" b="0" i="1">
                  <a:latin typeface="Symbol" pitchFamily="18" charset="2"/>
                </a:endParaRPr>
              </a:p>
            </p:txBody>
          </p:sp>
          <p:sp>
            <p:nvSpPr>
              <p:cNvPr id="635" name="テキスト ボックス 238"/>
              <p:cNvSpPr txBox="1">
                <a:spLocks noChangeArrowheads="1"/>
              </p:cNvSpPr>
              <p:nvPr/>
            </p:nvSpPr>
            <p:spPr bwMode="auto">
              <a:xfrm>
                <a:off x="3059113" y="4675189"/>
                <a:ext cx="30970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r>
                  <a:rPr kumimoji="1" lang="en-US" altLang="ja-JP" sz="1600" b="0" i="1">
                    <a:latin typeface="Symbol" pitchFamily="18" charset="2"/>
                  </a:rPr>
                  <a:t>D</a:t>
                </a:r>
                <a:endParaRPr kumimoji="1" lang="ja-JP" altLang="en-US" sz="1600" b="0" i="1">
                  <a:latin typeface="Symbol" pitchFamily="18" charset="2"/>
                </a:endParaRPr>
              </a:p>
            </p:txBody>
          </p:sp>
          <p:sp>
            <p:nvSpPr>
              <p:cNvPr id="636" name="テキスト ボックス 635"/>
              <p:cNvSpPr txBox="1"/>
              <p:nvPr/>
            </p:nvSpPr>
            <p:spPr>
              <a:xfrm>
                <a:off x="4152967" y="4414178"/>
                <a:ext cx="332142" cy="33855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kumimoji="1" lang="en-US" altLang="ja-JP" sz="1600" b="1" i="1" dirty="0">
                    <a:latin typeface="+mn-lt"/>
                    <a:ea typeface="ＭＳ Ｐゴシック" pitchFamily="50" charset="-128"/>
                  </a:rPr>
                  <a:t>N</a:t>
                </a:r>
                <a:endParaRPr kumimoji="1" lang="ja-JP" altLang="en-US" sz="1600" b="1" i="1" dirty="0">
                  <a:latin typeface="+mn-lt"/>
                  <a:ea typeface="ＭＳ Ｐゴシック" pitchFamily="50" charset="-128"/>
                </a:endParaRPr>
              </a:p>
            </p:txBody>
          </p:sp>
          <p:sp>
            <p:nvSpPr>
              <p:cNvPr id="637" name="テキスト ボックス 233"/>
              <p:cNvSpPr txBox="1">
                <a:spLocks noChangeArrowheads="1"/>
              </p:cNvSpPr>
              <p:nvPr/>
            </p:nvSpPr>
            <p:spPr bwMode="auto">
              <a:xfrm>
                <a:off x="2503806" y="4429566"/>
                <a:ext cx="284052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r>
                  <a:rPr kumimoji="1" lang="en-US" altLang="ja-JP" sz="1400">
                    <a:latin typeface="Symbol" pitchFamily="18" charset="2"/>
                  </a:rPr>
                  <a:t>p</a:t>
                </a:r>
                <a:endParaRPr kumimoji="1" lang="ja-JP" altLang="en-US" sz="1400">
                  <a:latin typeface="Symbol" pitchFamily="18" charset="2"/>
                </a:endParaRPr>
              </a:p>
            </p:txBody>
          </p:sp>
          <p:grpSp>
            <p:nvGrpSpPr>
              <p:cNvPr id="638" name="Group 38"/>
              <p:cNvGrpSpPr>
                <a:grpSpLocks/>
              </p:cNvGrpSpPr>
              <p:nvPr/>
            </p:nvGrpSpPr>
            <p:grpSpPr bwMode="auto">
              <a:xfrm>
                <a:off x="501651" y="4359277"/>
                <a:ext cx="728663" cy="708025"/>
                <a:chOff x="1223" y="2030"/>
                <a:chExt cx="441" cy="402"/>
              </a:xfrm>
            </p:grpSpPr>
            <p:sp>
              <p:nvSpPr>
                <p:cNvPr id="642" name="Line 39"/>
                <p:cNvSpPr>
                  <a:spLocks noChangeAspect="1" noChangeShapeType="1"/>
                </p:cNvSpPr>
                <p:nvPr/>
              </p:nvSpPr>
              <p:spPr bwMode="auto">
                <a:xfrm rot="5400000" flipH="1">
                  <a:off x="1448" y="2214"/>
                  <a:ext cx="204" cy="21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43" name="Line 40"/>
                <p:cNvSpPr>
                  <a:spLocks noChangeAspect="1" noChangeShapeType="1"/>
                </p:cNvSpPr>
                <p:nvPr/>
              </p:nvSpPr>
              <p:spPr bwMode="auto">
                <a:xfrm rot="10800000" flipH="1">
                  <a:off x="1475" y="2036"/>
                  <a:ext cx="189" cy="182"/>
                </a:xfrm>
                <a:prstGeom prst="line">
                  <a:avLst/>
                </a:prstGeom>
                <a:noFill/>
                <a:ln w="25400" cap="rnd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44" name="Line 41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1223" y="2228"/>
                  <a:ext cx="212" cy="20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  <p:sp>
              <p:nvSpPr>
                <p:cNvPr id="645" name="Oval 42"/>
                <p:cNvSpPr>
                  <a:spLocks noChangeAspect="1" noChangeArrowheads="1"/>
                </p:cNvSpPr>
                <p:nvPr/>
              </p:nvSpPr>
              <p:spPr bwMode="auto">
                <a:xfrm>
                  <a:off x="1402" y="2199"/>
                  <a:ext cx="85" cy="82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646" name="Line 43"/>
                <p:cNvSpPr>
                  <a:spLocks noChangeAspect="1" noChangeShapeType="1"/>
                </p:cNvSpPr>
                <p:nvPr/>
              </p:nvSpPr>
              <p:spPr bwMode="auto">
                <a:xfrm rot="5400000" flipH="1">
                  <a:off x="1229" y="2034"/>
                  <a:ext cx="189" cy="182"/>
                </a:xfrm>
                <a:prstGeom prst="line">
                  <a:avLst/>
                </a:prstGeom>
                <a:noFill/>
                <a:ln w="25400" cap="rnd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ja-JP" altLang="en-US"/>
                </a:p>
              </p:txBody>
            </p:sp>
          </p:grpSp>
          <p:pic>
            <p:nvPicPr>
              <p:cNvPr id="639" name="図 224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2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1526" y="5249863"/>
                <a:ext cx="177800" cy="203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>
                        <a:alpha val="0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40" name="左中かっこ 47"/>
              <p:cNvSpPr>
                <a:spLocks/>
              </p:cNvSpPr>
              <p:nvPr/>
            </p:nvSpPr>
            <p:spPr bwMode="auto">
              <a:xfrm>
                <a:off x="1411288" y="3008315"/>
                <a:ext cx="360362" cy="3381375"/>
              </a:xfrm>
              <a:prstGeom prst="leftBrace">
                <a:avLst>
                  <a:gd name="adj1" fmla="val 59080"/>
                  <a:gd name="adj2" fmla="val 50000"/>
                </a:avLst>
              </a:prstGeom>
              <a:solidFill>
                <a:schemeClr val="bg1"/>
              </a:solidFill>
              <a:ln w="1905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/>
              <a:lstStyle/>
              <a:p>
                <a:endParaRPr lang="ja-JP" altLang="en-US"/>
              </a:p>
            </p:txBody>
          </p:sp>
          <p:sp>
            <p:nvSpPr>
              <p:cNvPr id="641" name="テキスト ボックス 232"/>
              <p:cNvSpPr txBox="1">
                <a:spLocks noChangeArrowheads="1"/>
              </p:cNvSpPr>
              <p:nvPr/>
            </p:nvSpPr>
            <p:spPr bwMode="auto">
              <a:xfrm>
                <a:off x="1580562" y="4225365"/>
                <a:ext cx="55928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r>
                  <a:rPr kumimoji="1" lang="en-US" altLang="ja-JP" sz="1400" dirty="0" smtClean="0">
                    <a:latin typeface="Symbol" pitchFamily="18" charset="2"/>
                  </a:rPr>
                  <a:t>r,</a:t>
                </a:r>
                <a:r>
                  <a:rPr lang="ja-JP" altLang="en-US" sz="1400" dirty="0" err="1">
                    <a:latin typeface="Symbol" pitchFamily="18" charset="2"/>
                  </a:rPr>
                  <a:t> </a:t>
                </a:r>
                <a:r>
                  <a:rPr kumimoji="1" lang="en-US" altLang="ja-JP" sz="1400" dirty="0" smtClean="0">
                    <a:latin typeface="Symbol" pitchFamily="18" charset="2"/>
                  </a:rPr>
                  <a:t>s</a:t>
                </a:r>
                <a:endParaRPr kumimoji="1" lang="ja-JP" altLang="en-US" sz="1400" dirty="0">
                  <a:latin typeface="Symbol" pitchFamily="18" charset="2"/>
                </a:endParaRPr>
              </a:p>
            </p:txBody>
          </p:sp>
        </p:grpSp>
      </p:grpSp>
      <p:grpSp>
        <p:nvGrpSpPr>
          <p:cNvPr id="669" name="グループ化 668"/>
          <p:cNvGrpSpPr/>
          <p:nvPr/>
        </p:nvGrpSpPr>
        <p:grpSpPr>
          <a:xfrm>
            <a:off x="136822" y="3140968"/>
            <a:ext cx="8892033" cy="3619258"/>
            <a:chOff x="136822" y="3140968"/>
            <a:chExt cx="8892033" cy="3619258"/>
          </a:xfrm>
        </p:grpSpPr>
        <p:grpSp>
          <p:nvGrpSpPr>
            <p:cNvPr id="670" name="グループ化 669"/>
            <p:cNvGrpSpPr/>
            <p:nvPr/>
          </p:nvGrpSpPr>
          <p:grpSpPr>
            <a:xfrm>
              <a:off x="136822" y="3140968"/>
              <a:ext cx="8892033" cy="3619258"/>
              <a:chOff x="136822" y="3068960"/>
              <a:chExt cx="8892033" cy="3619258"/>
            </a:xfrm>
          </p:grpSpPr>
          <p:sp>
            <p:nvSpPr>
              <p:cNvPr id="672" name="角丸四角形吹き出し 671"/>
              <p:cNvSpPr/>
              <p:nvPr/>
            </p:nvSpPr>
            <p:spPr>
              <a:xfrm>
                <a:off x="136822" y="3068960"/>
                <a:ext cx="8892033" cy="3619258"/>
              </a:xfrm>
              <a:prstGeom prst="wedgeRoundRectCallout">
                <a:avLst>
                  <a:gd name="adj1" fmla="val -24618"/>
                  <a:gd name="adj2" fmla="val -68381"/>
                  <a:gd name="adj3" fmla="val 16667"/>
                </a:avLst>
              </a:prstGeom>
              <a:solidFill>
                <a:schemeClr val="bg1"/>
              </a:solidFill>
              <a:ln>
                <a:solidFill>
                  <a:srgbClr val="FF66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 smtClean="0"/>
              </a:p>
            </p:txBody>
          </p:sp>
          <p:sp>
            <p:nvSpPr>
              <p:cNvPr id="673" name="テキスト ボックス 672"/>
              <p:cNvSpPr txBox="1"/>
              <p:nvPr/>
            </p:nvSpPr>
            <p:spPr>
              <a:xfrm>
                <a:off x="611560" y="3363651"/>
                <a:ext cx="7968848" cy="3139321"/>
              </a:xfrm>
              <a:prstGeom prst="rect">
                <a:avLst/>
              </a:prstGeom>
              <a:noFill/>
              <a:ln w="31750"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 marL="342900" indent="-342900">
                  <a:buClr>
                    <a:srgbClr val="FF0000"/>
                  </a:buClr>
                  <a:buFont typeface="Wingdings" panose="05000000000000000000" pitchFamily="2" charset="2"/>
                  <a:buChar char="ü"/>
                </a:pPr>
                <a:r>
                  <a:rPr kumimoji="1" lang="en-US" altLang="ja-JP" b="1" dirty="0" smtClean="0">
                    <a:solidFill>
                      <a:schemeClr val="tx1"/>
                    </a:solidFill>
                  </a:rPr>
                  <a:t>Summing </a:t>
                </a:r>
                <a:r>
                  <a:rPr lang="en-US" altLang="ja-JP" b="1" dirty="0" smtClean="0">
                    <a:solidFill>
                      <a:schemeClr val="tx1"/>
                    </a:solidFill>
                  </a:rPr>
                  <a:t>up</a:t>
                </a:r>
                <a:r>
                  <a:rPr kumimoji="1" lang="en-US" altLang="ja-JP" b="1" dirty="0" smtClean="0">
                    <a:solidFill>
                      <a:schemeClr val="tx1"/>
                    </a:solidFill>
                  </a:rPr>
                  <a:t> all possible transitions between </a:t>
                </a:r>
                <a:r>
                  <a:rPr lang="en-US" altLang="ja-JP" b="1" dirty="0" smtClean="0">
                    <a:solidFill>
                      <a:schemeClr val="tx1"/>
                    </a:solidFill>
                  </a:rPr>
                  <a:t>reaction channels</a:t>
                </a:r>
                <a:r>
                  <a:rPr lang="ja-JP" altLang="en-US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ja-JP" b="1" dirty="0" smtClean="0">
                    <a:solidFill>
                      <a:schemeClr val="tx1"/>
                    </a:solidFill>
                  </a:rPr>
                  <a:t>!!</a:t>
                </a:r>
              </a:p>
              <a:p>
                <a:pPr>
                  <a:buClr>
                    <a:srgbClr val="FF0000"/>
                  </a:buClr>
                </a:pPr>
                <a:r>
                  <a:rPr kumimoji="1" lang="en-US" altLang="ja-JP" b="1" dirty="0" smtClean="0">
                    <a:solidFill>
                      <a:schemeClr val="tx1"/>
                    </a:solidFill>
                  </a:rPr>
                  <a:t>        (</a:t>
                </a:r>
                <a:r>
                  <a:rPr kumimoji="1" lang="en-US" altLang="ja-JP" b="1" dirty="0" smtClean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 </a:t>
                </a:r>
                <a:r>
                  <a:rPr kumimoji="1" lang="en-US" altLang="ja-JP" b="1" dirty="0" smtClean="0">
                    <a:solidFill>
                      <a:schemeClr val="tx1"/>
                    </a:solidFill>
                  </a:rPr>
                  <a:t>satisfies </a:t>
                </a:r>
                <a:r>
                  <a:rPr kumimoji="1" lang="en-US" altLang="ja-JP" b="1" dirty="0" smtClean="0">
                    <a:solidFill>
                      <a:srgbClr val="FF0000"/>
                    </a:solidFill>
                  </a:rPr>
                  <a:t>multichannel two- </a:t>
                </a:r>
                <a:r>
                  <a:rPr kumimoji="1" lang="en-US" altLang="ja-JP" b="1" dirty="0" smtClean="0">
                    <a:solidFill>
                      <a:schemeClr val="tx1"/>
                    </a:solidFill>
                  </a:rPr>
                  <a:t>and</a:t>
                </a:r>
                <a:r>
                  <a:rPr kumimoji="1" lang="en-US" altLang="ja-JP" b="1" dirty="0" smtClean="0">
                    <a:solidFill>
                      <a:srgbClr val="FF0000"/>
                    </a:solidFill>
                  </a:rPr>
                  <a:t> </a:t>
                </a:r>
                <a:r>
                  <a:rPr kumimoji="1" lang="en-US" altLang="ja-JP" b="1" i="1" dirty="0" smtClean="0">
                    <a:solidFill>
                      <a:srgbClr val="0066FF"/>
                    </a:solidFill>
                  </a:rPr>
                  <a:t>three</a:t>
                </a:r>
                <a:r>
                  <a:rPr kumimoji="1" lang="en-US" altLang="ja-JP" b="1" dirty="0" smtClean="0">
                    <a:solidFill>
                      <a:srgbClr val="FF0000"/>
                    </a:solidFill>
                  </a:rPr>
                  <a:t>-body </a:t>
                </a:r>
                <a:r>
                  <a:rPr kumimoji="1" lang="en-US" altLang="ja-JP" b="1" dirty="0" err="1" smtClean="0">
                    <a:solidFill>
                      <a:srgbClr val="FF0000"/>
                    </a:solidFill>
                  </a:rPr>
                  <a:t>unitarity</a:t>
                </a:r>
                <a:r>
                  <a:rPr kumimoji="1" lang="en-US" altLang="ja-JP" b="1" dirty="0" smtClean="0">
                    <a:solidFill>
                      <a:schemeClr val="tx1"/>
                    </a:solidFill>
                  </a:rPr>
                  <a:t>)</a:t>
                </a:r>
              </a:p>
              <a:p>
                <a:pPr marL="342900" indent="-342900">
                  <a:buClr>
                    <a:srgbClr val="FF0000"/>
                  </a:buClr>
                  <a:buFont typeface="Wingdings" panose="05000000000000000000" pitchFamily="2" charset="2"/>
                  <a:buChar char="ü"/>
                </a:pPr>
                <a:endParaRPr lang="en-US" altLang="ja-JP" b="1" dirty="0">
                  <a:solidFill>
                    <a:schemeClr val="tx1"/>
                  </a:solidFill>
                </a:endParaRPr>
              </a:p>
              <a:p>
                <a:pPr marL="342900" indent="-342900">
                  <a:buClr>
                    <a:srgbClr val="FF0000"/>
                  </a:buClr>
                  <a:buFont typeface="Wingdings" panose="05000000000000000000" pitchFamily="2" charset="2"/>
                  <a:buChar char="ü"/>
                </a:pPr>
                <a:endParaRPr kumimoji="1" lang="en-US" altLang="ja-JP" b="1" dirty="0" smtClean="0">
                  <a:solidFill>
                    <a:schemeClr val="tx1"/>
                  </a:solidFill>
                </a:endParaRPr>
              </a:p>
              <a:p>
                <a:pPr marL="342900" indent="-342900">
                  <a:buClr>
                    <a:srgbClr val="FF0000"/>
                  </a:buClr>
                  <a:buFont typeface="Wingdings" panose="05000000000000000000" pitchFamily="2" charset="2"/>
                  <a:buChar char="ü"/>
                </a:pPr>
                <a:endParaRPr lang="en-US" altLang="ja-JP" b="1" dirty="0">
                  <a:solidFill>
                    <a:schemeClr val="tx1"/>
                  </a:solidFill>
                </a:endParaRPr>
              </a:p>
              <a:p>
                <a:pPr marL="342900" indent="-342900">
                  <a:buClr>
                    <a:srgbClr val="FF0000"/>
                  </a:buClr>
                  <a:buFont typeface="Wingdings" panose="05000000000000000000" pitchFamily="2" charset="2"/>
                  <a:buChar char="ü"/>
                </a:pPr>
                <a:endParaRPr kumimoji="1" lang="en-US" altLang="ja-JP" b="1" dirty="0" smtClean="0">
                  <a:solidFill>
                    <a:schemeClr val="tx1"/>
                  </a:solidFill>
                </a:endParaRPr>
              </a:p>
              <a:p>
                <a:pPr marL="342900" indent="-342900">
                  <a:buClr>
                    <a:srgbClr val="FF0000"/>
                  </a:buClr>
                  <a:buFont typeface="Wingdings" panose="05000000000000000000" pitchFamily="2" charset="2"/>
                  <a:buChar char="ü"/>
                </a:pPr>
                <a:endParaRPr lang="en-US" altLang="ja-JP" b="1" dirty="0">
                  <a:solidFill>
                    <a:schemeClr val="tx1"/>
                  </a:solidFill>
                </a:endParaRPr>
              </a:p>
              <a:p>
                <a:pPr marL="342900" indent="-342900">
                  <a:buClr>
                    <a:srgbClr val="FF0000"/>
                  </a:buClr>
                  <a:buFont typeface="Wingdings" panose="05000000000000000000" pitchFamily="2" charset="2"/>
                  <a:buChar char="ü"/>
                </a:pPr>
                <a:endParaRPr kumimoji="1" lang="en-US" altLang="ja-JP" b="1" dirty="0" smtClean="0">
                  <a:solidFill>
                    <a:schemeClr val="tx1"/>
                  </a:solidFill>
                </a:endParaRPr>
              </a:p>
              <a:p>
                <a:pPr marL="342900" indent="-342900">
                  <a:buClr>
                    <a:srgbClr val="FF0000"/>
                  </a:buClr>
                  <a:buFont typeface="Wingdings" panose="05000000000000000000" pitchFamily="2" charset="2"/>
                  <a:buChar char="ü"/>
                </a:pPr>
                <a:endParaRPr kumimoji="1" lang="en-US" altLang="ja-JP" b="1" dirty="0" smtClean="0">
                  <a:solidFill>
                    <a:schemeClr val="tx1"/>
                  </a:solidFill>
                </a:endParaRPr>
              </a:p>
              <a:p>
                <a:pPr marL="342900" indent="-342900">
                  <a:buClr>
                    <a:srgbClr val="FF0000"/>
                  </a:buClr>
                  <a:buFont typeface="Wingdings" panose="05000000000000000000" pitchFamily="2" charset="2"/>
                  <a:buChar char="ü"/>
                </a:pPr>
                <a:r>
                  <a:rPr lang="en-US" altLang="ja-JP" b="1" dirty="0" smtClean="0">
                    <a:solidFill>
                      <a:srgbClr val="009900"/>
                    </a:solidFill>
                  </a:rPr>
                  <a:t>Momentum integral</a:t>
                </a:r>
                <a:r>
                  <a:rPr lang="en-US" altLang="ja-JP" b="1" dirty="0" smtClean="0">
                    <a:solidFill>
                      <a:schemeClr val="tx1"/>
                    </a:solidFill>
                  </a:rPr>
                  <a:t> takes into account </a:t>
                </a:r>
                <a:r>
                  <a:rPr lang="en-US" altLang="ja-JP" b="1" dirty="0" smtClean="0">
                    <a:solidFill>
                      <a:srgbClr val="0000FF"/>
                    </a:solidFill>
                  </a:rPr>
                  <a:t>off-shell </a:t>
                </a:r>
                <a:r>
                  <a:rPr lang="en-US" altLang="ja-JP" b="1" dirty="0" err="1" smtClean="0">
                    <a:solidFill>
                      <a:srgbClr val="0000FF"/>
                    </a:solidFill>
                  </a:rPr>
                  <a:t>rescattering</a:t>
                </a:r>
                <a:r>
                  <a:rPr lang="en-US" altLang="ja-JP" b="1" dirty="0" smtClean="0">
                    <a:solidFill>
                      <a:srgbClr val="0000FF"/>
                    </a:solidFill>
                  </a:rPr>
                  <a:t> effects </a:t>
                </a:r>
              </a:p>
              <a:p>
                <a:pPr>
                  <a:buClr>
                    <a:srgbClr val="FF0000"/>
                  </a:buClr>
                </a:pPr>
                <a:r>
                  <a:rPr lang="en-US" altLang="ja-JP" b="1" dirty="0">
                    <a:solidFill>
                      <a:srgbClr val="0000FF"/>
                    </a:solidFill>
                  </a:rPr>
                  <a:t> </a:t>
                </a:r>
                <a:r>
                  <a:rPr lang="en-US" altLang="ja-JP" b="1" dirty="0" smtClean="0">
                    <a:solidFill>
                      <a:srgbClr val="0000FF"/>
                    </a:solidFill>
                  </a:rPr>
                  <a:t>    </a:t>
                </a:r>
                <a:r>
                  <a:rPr lang="en-US" altLang="ja-JP" b="1" dirty="0" smtClean="0">
                    <a:solidFill>
                      <a:schemeClr val="tx1"/>
                    </a:solidFill>
                  </a:rPr>
                  <a:t>in the intermediate processes.</a:t>
                </a:r>
                <a:endParaRPr kumimoji="1" lang="ja-JP" altLang="en-US" b="1" dirty="0" smtClean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674" name="グループ化 673"/>
              <p:cNvGrpSpPr/>
              <p:nvPr/>
            </p:nvGrpSpPr>
            <p:grpSpPr>
              <a:xfrm>
                <a:off x="516598" y="4141180"/>
                <a:ext cx="8303874" cy="1651890"/>
                <a:chOff x="372582" y="3082382"/>
                <a:chExt cx="8303874" cy="1651890"/>
              </a:xfrm>
            </p:grpSpPr>
            <p:grpSp>
              <p:nvGrpSpPr>
                <p:cNvPr id="675" name="グループ化 674"/>
                <p:cNvGrpSpPr/>
                <p:nvPr/>
              </p:nvGrpSpPr>
              <p:grpSpPr>
                <a:xfrm>
                  <a:off x="610627" y="3380055"/>
                  <a:ext cx="8065829" cy="1354217"/>
                  <a:chOff x="385222" y="3405991"/>
                  <a:chExt cx="8065829" cy="1354217"/>
                </a:xfrm>
              </p:grpSpPr>
              <p:grpSp>
                <p:nvGrpSpPr>
                  <p:cNvPr id="677" name="グループ化 676"/>
                  <p:cNvGrpSpPr/>
                  <p:nvPr/>
                </p:nvGrpSpPr>
                <p:grpSpPr>
                  <a:xfrm>
                    <a:off x="683880" y="3577661"/>
                    <a:ext cx="7767171" cy="898526"/>
                    <a:chOff x="358273" y="4869160"/>
                    <a:chExt cx="7767171" cy="898526"/>
                  </a:xfrm>
                </p:grpSpPr>
                <p:grpSp>
                  <p:nvGrpSpPr>
                    <p:cNvPr id="683" name="グループ化 682"/>
                    <p:cNvGrpSpPr/>
                    <p:nvPr/>
                  </p:nvGrpSpPr>
                  <p:grpSpPr>
                    <a:xfrm>
                      <a:off x="358273" y="4869160"/>
                      <a:ext cx="7767171" cy="898526"/>
                      <a:chOff x="358273" y="5266778"/>
                      <a:chExt cx="7767171" cy="898526"/>
                    </a:xfrm>
                  </p:grpSpPr>
                  <p:grpSp>
                    <p:nvGrpSpPr>
                      <p:cNvPr id="685" name="グループ化 684"/>
                      <p:cNvGrpSpPr/>
                      <p:nvPr/>
                    </p:nvGrpSpPr>
                    <p:grpSpPr>
                      <a:xfrm>
                        <a:off x="358273" y="5354919"/>
                        <a:ext cx="877485" cy="810385"/>
                        <a:chOff x="358273" y="2383519"/>
                        <a:chExt cx="877485" cy="810385"/>
                      </a:xfrm>
                    </p:grpSpPr>
                    <p:cxnSp>
                      <p:nvCxnSpPr>
                        <p:cNvPr id="715" name="直線コネクタ 714"/>
                        <p:cNvCxnSpPr/>
                        <p:nvPr/>
                      </p:nvCxnSpPr>
                      <p:spPr>
                        <a:xfrm rot="2700000">
                          <a:off x="390800" y="2563519"/>
                          <a:ext cx="360000" cy="0"/>
                        </a:xfrm>
                        <a:prstGeom prst="line">
                          <a:avLst/>
                        </a:prstGeom>
                        <a:ln w="25400">
                          <a:solidFill>
                            <a:schemeClr val="tx1"/>
                          </a:solidFill>
                          <a:prstDash val="sysDash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716" name="直線コネクタ 715"/>
                        <p:cNvCxnSpPr/>
                        <p:nvPr/>
                      </p:nvCxnSpPr>
                      <p:spPr>
                        <a:xfrm rot="2700000">
                          <a:off x="882006" y="3013904"/>
                          <a:ext cx="360000" cy="0"/>
                        </a:xfrm>
                        <a:prstGeom prst="line">
                          <a:avLst/>
                        </a:prstGeom>
                        <a:ln w="25400">
                          <a:solidFill>
                            <a:schemeClr val="tx1"/>
                          </a:solidFill>
                          <a:prstDash val="sysDash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717" name="直線コネクタ 716"/>
                        <p:cNvCxnSpPr/>
                        <p:nvPr/>
                      </p:nvCxnSpPr>
                      <p:spPr>
                        <a:xfrm rot="-2700000">
                          <a:off x="875758" y="2563520"/>
                          <a:ext cx="360000" cy="0"/>
                        </a:xfrm>
                        <a:prstGeom prst="line">
                          <a:avLst/>
                        </a:prstGeom>
                        <a:ln w="25400">
                          <a:solidFill>
                            <a:schemeClr val="tx1"/>
                          </a:solidFill>
                          <a:prstDash val="sysDash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718" name="直線コネクタ 717"/>
                        <p:cNvCxnSpPr/>
                        <p:nvPr/>
                      </p:nvCxnSpPr>
                      <p:spPr>
                        <a:xfrm rot="-2700000">
                          <a:off x="358273" y="3012619"/>
                          <a:ext cx="360000" cy="0"/>
                        </a:xfrm>
                        <a:prstGeom prst="line">
                          <a:avLst/>
                        </a:prstGeom>
                        <a:ln w="25400">
                          <a:solidFill>
                            <a:schemeClr val="tx1"/>
                          </a:solidFill>
                          <a:prstDash val="sysDash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719" name="円/楕円 718"/>
                        <p:cNvSpPr/>
                        <p:nvPr/>
                      </p:nvSpPr>
                      <p:spPr>
                        <a:xfrm>
                          <a:off x="665552" y="2636798"/>
                          <a:ext cx="288000" cy="288000"/>
                        </a:xfrm>
                        <a:prstGeom prst="ellipse">
                          <a:avLst/>
                        </a:prstGeom>
                        <a:solidFill>
                          <a:srgbClr val="FF0000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/>
                        </a:p>
                      </p:txBody>
                    </p:sp>
                  </p:grpSp>
                  <p:grpSp>
                    <p:nvGrpSpPr>
                      <p:cNvPr id="686" name="グループ化 685"/>
                      <p:cNvGrpSpPr/>
                      <p:nvPr/>
                    </p:nvGrpSpPr>
                    <p:grpSpPr>
                      <a:xfrm>
                        <a:off x="1763688" y="5354921"/>
                        <a:ext cx="783257" cy="772380"/>
                        <a:chOff x="2076612" y="2383521"/>
                        <a:chExt cx="783257" cy="772380"/>
                      </a:xfrm>
                    </p:grpSpPr>
                    <p:cxnSp>
                      <p:nvCxnSpPr>
                        <p:cNvPr id="710" name="直線コネクタ 709"/>
                        <p:cNvCxnSpPr/>
                        <p:nvPr/>
                      </p:nvCxnSpPr>
                      <p:spPr>
                        <a:xfrm rot="-2700000">
                          <a:off x="2499869" y="2579346"/>
                          <a:ext cx="360000" cy="0"/>
                        </a:xfrm>
                        <a:prstGeom prst="line">
                          <a:avLst/>
                        </a:prstGeom>
                        <a:ln w="25400">
                          <a:solidFill>
                            <a:schemeClr val="tx1"/>
                          </a:solidFill>
                          <a:prstDash val="sysDash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711" name="Oval 4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383709" y="2706625"/>
                          <a:ext cx="180000" cy="180000"/>
                        </a:xfrm>
                        <a:prstGeom prst="ellipse">
                          <a:avLst/>
                        </a:prstGeom>
                        <a:solidFill>
                          <a:srgbClr val="FF6600"/>
                        </a:solidFill>
                        <a:ln w="25400">
                          <a:solidFill>
                            <a:schemeClr val="tx1"/>
                          </a:solidFill>
                          <a:prstDash val="solid"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ja-JP" altLang="en-US"/>
                        </a:p>
                      </p:txBody>
                    </p:sp>
                    <p:cxnSp>
                      <p:nvCxnSpPr>
                        <p:cNvPr id="712" name="直線コネクタ 711"/>
                        <p:cNvCxnSpPr/>
                        <p:nvPr/>
                      </p:nvCxnSpPr>
                      <p:spPr>
                        <a:xfrm rot="-2700000">
                          <a:off x="2076612" y="2985227"/>
                          <a:ext cx="360000" cy="0"/>
                        </a:xfrm>
                        <a:prstGeom prst="line">
                          <a:avLst/>
                        </a:prstGeom>
                        <a:ln w="25400">
                          <a:solidFill>
                            <a:schemeClr val="tx1"/>
                          </a:solidFill>
                          <a:prstDash val="sysDash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713" name="直線コネクタ 712"/>
                        <p:cNvCxnSpPr/>
                        <p:nvPr/>
                      </p:nvCxnSpPr>
                      <p:spPr>
                        <a:xfrm rot="2700000">
                          <a:off x="2499871" y="2975901"/>
                          <a:ext cx="360000" cy="0"/>
                        </a:xfrm>
                        <a:prstGeom prst="line">
                          <a:avLst/>
                        </a:prstGeom>
                        <a:ln w="25400">
                          <a:solidFill>
                            <a:schemeClr val="tx1"/>
                          </a:solidFill>
                          <a:prstDash val="sysDash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714" name="直線コネクタ 713"/>
                        <p:cNvCxnSpPr/>
                        <p:nvPr/>
                      </p:nvCxnSpPr>
                      <p:spPr>
                        <a:xfrm rot="2700000">
                          <a:off x="2086780" y="2563521"/>
                          <a:ext cx="360000" cy="0"/>
                        </a:xfrm>
                        <a:prstGeom prst="line">
                          <a:avLst/>
                        </a:prstGeom>
                        <a:ln w="25400">
                          <a:solidFill>
                            <a:schemeClr val="tx1"/>
                          </a:solidFill>
                          <a:prstDash val="sysDash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grpSp>
                    <p:nvGrpSpPr>
                      <p:cNvPr id="687" name="グループ化 686"/>
                      <p:cNvGrpSpPr/>
                      <p:nvPr/>
                    </p:nvGrpSpPr>
                    <p:grpSpPr>
                      <a:xfrm>
                        <a:off x="3059832" y="5354920"/>
                        <a:ext cx="1323650" cy="772380"/>
                        <a:chOff x="3659511" y="2383520"/>
                        <a:chExt cx="1323650" cy="772380"/>
                      </a:xfrm>
                    </p:grpSpPr>
                    <p:sp>
                      <p:nvSpPr>
                        <p:cNvPr id="703" name="Oval 4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063999" y="2510798"/>
                          <a:ext cx="540000" cy="54000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tx1"/>
                          </a:solidFill>
                          <a:prstDash val="sysDash"/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704" name="Oval 4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495354" y="2689399"/>
                          <a:ext cx="180000" cy="180000"/>
                        </a:xfrm>
                        <a:prstGeom prst="ellipse">
                          <a:avLst/>
                        </a:prstGeom>
                        <a:solidFill>
                          <a:srgbClr val="FF6600"/>
                        </a:solidFill>
                        <a:ln w="25400">
                          <a:solidFill>
                            <a:schemeClr val="tx1"/>
                          </a:solidFill>
                          <a:prstDash val="solid"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705" name="Oval 4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966790" y="2690798"/>
                          <a:ext cx="180000" cy="180000"/>
                        </a:xfrm>
                        <a:prstGeom prst="ellipse">
                          <a:avLst/>
                        </a:prstGeom>
                        <a:solidFill>
                          <a:srgbClr val="FF6600"/>
                        </a:solidFill>
                        <a:ln w="25400">
                          <a:solidFill>
                            <a:schemeClr val="tx1"/>
                          </a:solidFill>
                          <a:prstDash val="solid"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ja-JP" altLang="en-US"/>
                        </a:p>
                      </p:txBody>
                    </p:sp>
                    <p:cxnSp>
                      <p:nvCxnSpPr>
                        <p:cNvPr id="706" name="直線コネクタ 705"/>
                        <p:cNvCxnSpPr/>
                        <p:nvPr/>
                      </p:nvCxnSpPr>
                      <p:spPr>
                        <a:xfrm rot="-2700000">
                          <a:off x="4623161" y="2563520"/>
                          <a:ext cx="360000" cy="0"/>
                        </a:xfrm>
                        <a:prstGeom prst="line">
                          <a:avLst/>
                        </a:prstGeom>
                        <a:ln w="25400">
                          <a:solidFill>
                            <a:schemeClr val="tx1"/>
                          </a:solidFill>
                          <a:prstDash val="sysDash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707" name="直線コネクタ 706"/>
                        <p:cNvCxnSpPr/>
                        <p:nvPr/>
                      </p:nvCxnSpPr>
                      <p:spPr>
                        <a:xfrm rot="-2700000">
                          <a:off x="3659511" y="2985227"/>
                          <a:ext cx="360000" cy="0"/>
                        </a:xfrm>
                        <a:prstGeom prst="line">
                          <a:avLst/>
                        </a:prstGeom>
                        <a:ln w="25400">
                          <a:solidFill>
                            <a:schemeClr val="tx1"/>
                          </a:solidFill>
                          <a:prstDash val="sysDash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708" name="直線コネクタ 707"/>
                        <p:cNvCxnSpPr/>
                        <p:nvPr/>
                      </p:nvCxnSpPr>
                      <p:spPr>
                        <a:xfrm rot="2700000">
                          <a:off x="3670572" y="2563520"/>
                          <a:ext cx="360000" cy="0"/>
                        </a:xfrm>
                        <a:prstGeom prst="line">
                          <a:avLst/>
                        </a:prstGeom>
                        <a:ln w="25400">
                          <a:solidFill>
                            <a:schemeClr val="tx1"/>
                          </a:solidFill>
                          <a:prstDash val="sysDash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709" name="直線コネクタ 708"/>
                        <p:cNvCxnSpPr/>
                        <p:nvPr/>
                      </p:nvCxnSpPr>
                      <p:spPr>
                        <a:xfrm rot="2700000">
                          <a:off x="4605410" y="2975900"/>
                          <a:ext cx="360000" cy="0"/>
                        </a:xfrm>
                        <a:prstGeom prst="line">
                          <a:avLst/>
                        </a:prstGeom>
                        <a:ln w="25400">
                          <a:solidFill>
                            <a:schemeClr val="tx1"/>
                          </a:solidFill>
                          <a:prstDash val="sysDash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grpSp>
                    <p:nvGrpSpPr>
                      <p:cNvPr id="688" name="グループ化 687"/>
                      <p:cNvGrpSpPr/>
                      <p:nvPr/>
                    </p:nvGrpSpPr>
                    <p:grpSpPr>
                      <a:xfrm>
                        <a:off x="5020508" y="5373216"/>
                        <a:ext cx="1855748" cy="778729"/>
                        <a:chOff x="6064920" y="2399348"/>
                        <a:chExt cx="1855748" cy="778729"/>
                      </a:xfrm>
                    </p:grpSpPr>
                    <p:sp>
                      <p:nvSpPr>
                        <p:cNvPr id="694" name="Oval 4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436454" y="2499255"/>
                          <a:ext cx="540000" cy="54000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tx1"/>
                          </a:solidFill>
                          <a:prstDash val="sysDash"/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695" name="Oval 4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993097" y="2509399"/>
                          <a:ext cx="540000" cy="54000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tx1"/>
                          </a:solidFill>
                          <a:prstDash val="sysDash"/>
                          <a:round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696" name="Oval 4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904685" y="2706625"/>
                          <a:ext cx="180000" cy="180000"/>
                        </a:xfrm>
                        <a:prstGeom prst="ellipse">
                          <a:avLst/>
                        </a:prstGeom>
                        <a:solidFill>
                          <a:srgbClr val="FF6600"/>
                        </a:solidFill>
                        <a:ln w="25400">
                          <a:solidFill>
                            <a:schemeClr val="tx1"/>
                          </a:solidFill>
                          <a:prstDash val="solid"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697" name="Oval 4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346454" y="2706625"/>
                          <a:ext cx="180000" cy="180000"/>
                        </a:xfrm>
                        <a:prstGeom prst="ellipse">
                          <a:avLst/>
                        </a:prstGeom>
                        <a:solidFill>
                          <a:srgbClr val="FF6600"/>
                        </a:solidFill>
                        <a:ln w="25400">
                          <a:solidFill>
                            <a:schemeClr val="tx1"/>
                          </a:solidFill>
                          <a:prstDash val="solid"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ja-JP" altLang="en-US"/>
                        </a:p>
                      </p:txBody>
                    </p:sp>
                    <p:sp>
                      <p:nvSpPr>
                        <p:cNvPr id="698" name="Oval 4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7456831" y="2690798"/>
                          <a:ext cx="180000" cy="180000"/>
                        </a:xfrm>
                        <a:prstGeom prst="ellipse">
                          <a:avLst/>
                        </a:prstGeom>
                        <a:solidFill>
                          <a:srgbClr val="FF6600"/>
                        </a:solidFill>
                        <a:ln w="25400">
                          <a:solidFill>
                            <a:schemeClr val="tx1"/>
                          </a:solidFill>
                          <a:prstDash val="solid"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ja-JP" altLang="en-US"/>
                        </a:p>
                      </p:txBody>
                    </p:sp>
                    <p:cxnSp>
                      <p:nvCxnSpPr>
                        <p:cNvPr id="699" name="直線コネクタ 698"/>
                        <p:cNvCxnSpPr/>
                        <p:nvPr/>
                      </p:nvCxnSpPr>
                      <p:spPr>
                        <a:xfrm rot="-2700000">
                          <a:off x="7560668" y="2579347"/>
                          <a:ext cx="360000" cy="0"/>
                        </a:xfrm>
                        <a:prstGeom prst="line">
                          <a:avLst/>
                        </a:prstGeom>
                        <a:ln w="25400">
                          <a:solidFill>
                            <a:schemeClr val="tx1"/>
                          </a:solidFill>
                          <a:prstDash val="sysDash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700" name="直線コネクタ 699"/>
                        <p:cNvCxnSpPr/>
                        <p:nvPr/>
                      </p:nvCxnSpPr>
                      <p:spPr>
                        <a:xfrm rot="-2700000">
                          <a:off x="6064920" y="2980216"/>
                          <a:ext cx="360000" cy="0"/>
                        </a:xfrm>
                        <a:prstGeom prst="line">
                          <a:avLst/>
                        </a:prstGeom>
                        <a:ln w="25400">
                          <a:solidFill>
                            <a:schemeClr val="tx1"/>
                          </a:solidFill>
                          <a:prstDash val="sysDash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701" name="直線コネクタ 700"/>
                        <p:cNvCxnSpPr/>
                        <p:nvPr/>
                      </p:nvCxnSpPr>
                      <p:spPr>
                        <a:xfrm rot="2700000">
                          <a:off x="6064034" y="2579348"/>
                          <a:ext cx="360000" cy="0"/>
                        </a:xfrm>
                        <a:prstGeom prst="line">
                          <a:avLst/>
                        </a:prstGeom>
                        <a:ln w="25400">
                          <a:solidFill>
                            <a:schemeClr val="tx1"/>
                          </a:solidFill>
                          <a:prstDash val="sysDash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702" name="直線コネクタ 701"/>
                        <p:cNvCxnSpPr/>
                        <p:nvPr/>
                      </p:nvCxnSpPr>
                      <p:spPr>
                        <a:xfrm rot="2700000">
                          <a:off x="7560668" y="2998077"/>
                          <a:ext cx="360000" cy="0"/>
                        </a:xfrm>
                        <a:prstGeom prst="line">
                          <a:avLst/>
                        </a:prstGeom>
                        <a:ln w="25400">
                          <a:solidFill>
                            <a:schemeClr val="tx1"/>
                          </a:solidFill>
                          <a:prstDash val="sysDash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sp>
                    <p:nvSpPr>
                      <p:cNvPr id="689" name="テキスト ボックス 688"/>
                      <p:cNvSpPr txBox="1"/>
                      <p:nvPr/>
                    </p:nvSpPr>
                    <p:spPr>
                      <a:xfrm>
                        <a:off x="2555776" y="5498068"/>
                        <a:ext cx="543739" cy="52322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kumimoji="1" lang="ja-JP" altLang="en-US" sz="2800" b="1" dirty="0" smtClean="0"/>
                          <a:t>＋</a:t>
                        </a:r>
                        <a:endParaRPr kumimoji="1" lang="ja-JP" altLang="en-US" sz="2800" b="1" dirty="0"/>
                      </a:p>
                    </p:txBody>
                  </p:sp>
                  <p:sp>
                    <p:nvSpPr>
                      <p:cNvPr id="690" name="テキスト ボックス 689"/>
                      <p:cNvSpPr txBox="1"/>
                      <p:nvPr/>
                    </p:nvSpPr>
                    <p:spPr>
                      <a:xfrm>
                        <a:off x="4427984" y="5479045"/>
                        <a:ext cx="543739" cy="52322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kumimoji="1" lang="ja-JP" altLang="en-US" sz="2800" b="1" dirty="0" smtClean="0"/>
                          <a:t>＋</a:t>
                        </a:r>
                        <a:endParaRPr kumimoji="1" lang="ja-JP" altLang="en-US" sz="2800" b="1" dirty="0"/>
                      </a:p>
                    </p:txBody>
                  </p:sp>
                  <p:sp>
                    <p:nvSpPr>
                      <p:cNvPr id="691" name="テキスト ボックス 690"/>
                      <p:cNvSpPr txBox="1"/>
                      <p:nvPr/>
                    </p:nvSpPr>
                    <p:spPr>
                      <a:xfrm>
                        <a:off x="6876256" y="5498068"/>
                        <a:ext cx="543739" cy="52322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kumimoji="1" lang="ja-JP" altLang="en-US" sz="2800" b="1" dirty="0" smtClean="0"/>
                          <a:t>＋</a:t>
                        </a:r>
                        <a:endParaRPr kumimoji="1" lang="ja-JP" altLang="en-US" sz="2800" b="1" dirty="0"/>
                      </a:p>
                    </p:txBody>
                  </p:sp>
                  <p:sp>
                    <p:nvSpPr>
                      <p:cNvPr id="692" name="テキスト ボックス 691"/>
                      <p:cNvSpPr txBox="1"/>
                      <p:nvPr/>
                    </p:nvSpPr>
                    <p:spPr>
                      <a:xfrm>
                        <a:off x="1317009" y="5498068"/>
                        <a:ext cx="543739" cy="52322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kumimoji="1" lang="ja-JP" altLang="en-US" sz="2800" b="1" dirty="0" smtClean="0"/>
                          <a:t>＝</a:t>
                        </a:r>
                        <a:endParaRPr kumimoji="1" lang="ja-JP" altLang="en-US" sz="2800" b="1" dirty="0"/>
                      </a:p>
                    </p:txBody>
                  </p:sp>
                  <p:sp>
                    <p:nvSpPr>
                      <p:cNvPr id="693" name="テキスト ボックス 692"/>
                      <p:cNvSpPr txBox="1"/>
                      <p:nvPr/>
                    </p:nvSpPr>
                    <p:spPr>
                      <a:xfrm>
                        <a:off x="7479113" y="5266778"/>
                        <a:ext cx="646331" cy="64633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kumimoji="1" lang="en-US" altLang="ja-JP" sz="3600" b="1" dirty="0" smtClean="0"/>
                          <a:t>…</a:t>
                        </a:r>
                        <a:endParaRPr kumimoji="1" lang="ja-JP" altLang="en-US" sz="3600" b="1" dirty="0"/>
                      </a:p>
                    </p:txBody>
                  </p:sp>
                </p:grpSp>
                <p:sp>
                  <p:nvSpPr>
                    <p:cNvPr id="684" name="テキスト ボックス 683"/>
                    <p:cNvSpPr txBox="1"/>
                    <p:nvPr/>
                  </p:nvSpPr>
                  <p:spPr>
                    <a:xfrm>
                      <a:off x="2229450" y="5169191"/>
                      <a:ext cx="351378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kumimoji="1" lang="en-US" altLang="ja-JP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endParaRPr kumimoji="1" lang="ja-JP" altLang="en-US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678" name="テキスト ボックス 677"/>
                  <p:cNvSpPr txBox="1"/>
                  <p:nvPr/>
                </p:nvSpPr>
                <p:spPr>
                  <a:xfrm>
                    <a:off x="385222" y="3478743"/>
                    <a:ext cx="360996" cy="116955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ja-JP" b="1" dirty="0" smtClean="0"/>
                      <a:t>π</a:t>
                    </a:r>
                  </a:p>
                  <a:p>
                    <a:endParaRPr kumimoji="1" lang="en-US" altLang="ja-JP" sz="1600" b="1" dirty="0"/>
                  </a:p>
                  <a:p>
                    <a:endParaRPr lang="en-US" altLang="ja-JP" b="1" dirty="0" smtClean="0"/>
                  </a:p>
                  <a:p>
                    <a:r>
                      <a:rPr kumimoji="1" lang="en-US" altLang="ja-JP" b="1" dirty="0" smtClean="0"/>
                      <a:t>N</a:t>
                    </a:r>
                    <a:endParaRPr kumimoji="1" lang="ja-JP" altLang="en-US" b="1" dirty="0"/>
                  </a:p>
                </p:txBody>
              </p:sp>
              <p:sp>
                <p:nvSpPr>
                  <p:cNvPr id="679" name="テキスト ボックス 678"/>
                  <p:cNvSpPr txBox="1"/>
                  <p:nvPr/>
                </p:nvSpPr>
                <p:spPr>
                  <a:xfrm>
                    <a:off x="1466275" y="3483585"/>
                    <a:ext cx="360996" cy="116955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ja-JP" b="1" dirty="0" smtClean="0"/>
                      <a:t>π</a:t>
                    </a:r>
                  </a:p>
                  <a:p>
                    <a:endParaRPr kumimoji="1" lang="en-US" altLang="ja-JP" sz="1600" b="1" dirty="0"/>
                  </a:p>
                  <a:p>
                    <a:endParaRPr lang="en-US" altLang="ja-JP" b="1" dirty="0" smtClean="0"/>
                  </a:p>
                  <a:p>
                    <a:r>
                      <a:rPr kumimoji="1" lang="en-US" altLang="ja-JP" b="1" dirty="0" smtClean="0"/>
                      <a:t>N</a:t>
                    </a:r>
                    <a:endParaRPr kumimoji="1" lang="ja-JP" altLang="en-US" b="1" dirty="0"/>
                  </a:p>
                </p:txBody>
              </p:sp>
              <p:sp>
                <p:nvSpPr>
                  <p:cNvPr id="680" name="テキスト ボックス 679"/>
                  <p:cNvSpPr txBox="1"/>
                  <p:nvPr/>
                </p:nvSpPr>
                <p:spPr>
                  <a:xfrm>
                    <a:off x="3891486" y="3452807"/>
                    <a:ext cx="351378" cy="120032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ja-JP" b="1" dirty="0" smtClean="0"/>
                      <a:t>η</a:t>
                    </a:r>
                  </a:p>
                  <a:p>
                    <a:endParaRPr kumimoji="1" lang="en-US" altLang="ja-JP" b="1" dirty="0"/>
                  </a:p>
                  <a:p>
                    <a:endParaRPr lang="en-US" altLang="ja-JP" b="1" dirty="0" smtClean="0"/>
                  </a:p>
                  <a:p>
                    <a:r>
                      <a:rPr kumimoji="1" lang="en-US" altLang="ja-JP" b="1" dirty="0" smtClean="0"/>
                      <a:t>N</a:t>
                    </a:r>
                    <a:endParaRPr kumimoji="1" lang="ja-JP" altLang="en-US" b="1" dirty="0"/>
                  </a:p>
                </p:txBody>
              </p:sp>
              <p:sp>
                <p:nvSpPr>
                  <p:cNvPr id="681" name="テキスト ボックス 680"/>
                  <p:cNvSpPr txBox="1"/>
                  <p:nvPr/>
                </p:nvSpPr>
                <p:spPr>
                  <a:xfrm>
                    <a:off x="5811960" y="3478743"/>
                    <a:ext cx="351378" cy="120032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ja-JP" b="1" dirty="0" smtClean="0"/>
                      <a:t>K</a:t>
                    </a:r>
                  </a:p>
                  <a:p>
                    <a:endParaRPr kumimoji="1" lang="en-US" altLang="ja-JP" b="1" dirty="0"/>
                  </a:p>
                  <a:p>
                    <a:endParaRPr lang="en-US" altLang="ja-JP" b="1" dirty="0" smtClean="0"/>
                  </a:p>
                  <a:p>
                    <a:r>
                      <a:rPr lang="en-US" altLang="ja-JP" b="1" dirty="0"/>
                      <a:t>Λ</a:t>
                    </a:r>
                    <a:endParaRPr kumimoji="1" lang="ja-JP" altLang="en-US" b="1" dirty="0"/>
                  </a:p>
                </p:txBody>
              </p:sp>
              <p:sp>
                <p:nvSpPr>
                  <p:cNvPr id="682" name="テキスト ボックス 681"/>
                  <p:cNvSpPr txBox="1"/>
                  <p:nvPr/>
                </p:nvSpPr>
                <p:spPr>
                  <a:xfrm>
                    <a:off x="6361863" y="3405991"/>
                    <a:ext cx="360996" cy="135421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ja-JP" b="1" dirty="0" smtClean="0"/>
                      <a:t>π</a:t>
                    </a:r>
                  </a:p>
                  <a:p>
                    <a:endParaRPr kumimoji="1" lang="en-US" altLang="ja-JP" sz="1600" b="1" dirty="0"/>
                  </a:p>
                  <a:p>
                    <a:endParaRPr lang="en-US" altLang="ja-JP" b="1" dirty="0" smtClean="0"/>
                  </a:p>
                  <a:p>
                    <a:endParaRPr lang="en-US" altLang="ja-JP" sz="1200" b="1" dirty="0" smtClean="0"/>
                  </a:p>
                  <a:p>
                    <a:r>
                      <a:rPr lang="en-US" altLang="ja-JP" b="1" dirty="0"/>
                      <a:t>Δ</a:t>
                    </a:r>
                    <a:endParaRPr kumimoji="1" lang="ja-JP" altLang="en-US" b="1" dirty="0"/>
                  </a:p>
                </p:txBody>
              </p:sp>
            </p:grpSp>
            <p:sp>
              <p:nvSpPr>
                <p:cNvPr id="676" name="テキスト ボックス 675"/>
                <p:cNvSpPr txBox="1"/>
                <p:nvPr/>
              </p:nvSpPr>
              <p:spPr>
                <a:xfrm>
                  <a:off x="372582" y="3082382"/>
                  <a:ext cx="1986441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1600" b="1" dirty="0" smtClean="0">
                      <a:solidFill>
                        <a:srgbClr val="009900"/>
                      </a:solidFill>
                    </a:rPr>
                    <a:t>e.g.</a:t>
                  </a:r>
                  <a:r>
                    <a:rPr lang="ja-JP" altLang="en-US" sz="1600" b="1" dirty="0" smtClean="0">
                      <a:solidFill>
                        <a:srgbClr val="009900"/>
                      </a:solidFill>
                    </a:rPr>
                    <a:t>）</a:t>
                  </a:r>
                  <a:r>
                    <a:rPr lang="en-US" altLang="ja-JP" sz="1600" b="1" dirty="0" smtClean="0">
                      <a:solidFill>
                        <a:srgbClr val="009900"/>
                      </a:solidFill>
                    </a:rPr>
                    <a:t>πN</a:t>
                  </a:r>
                  <a:r>
                    <a:rPr lang="ja-JP" altLang="en-US" sz="1600" b="1" dirty="0" smtClean="0">
                      <a:solidFill>
                        <a:srgbClr val="009900"/>
                      </a:solidFill>
                    </a:rPr>
                    <a:t> </a:t>
                  </a:r>
                  <a:r>
                    <a:rPr lang="en-US" altLang="ja-JP" sz="1600" b="1" dirty="0" smtClean="0">
                      <a:solidFill>
                        <a:srgbClr val="009900"/>
                      </a:solidFill>
                    </a:rPr>
                    <a:t>scattering</a:t>
                  </a:r>
                  <a:endParaRPr kumimoji="1" lang="ja-JP" altLang="en-US" sz="1600" b="1" dirty="0">
                    <a:solidFill>
                      <a:srgbClr val="009900"/>
                    </a:solidFill>
                  </a:endParaRPr>
                </a:p>
              </p:txBody>
            </p:sp>
          </p:grpSp>
        </p:grpSp>
        <p:sp>
          <p:nvSpPr>
            <p:cNvPr id="671" name="円/楕円 670"/>
            <p:cNvSpPr/>
            <p:nvPr/>
          </p:nvSpPr>
          <p:spPr>
            <a:xfrm>
              <a:off x="6841705" y="5349636"/>
              <a:ext cx="144016" cy="136764"/>
            </a:xfrm>
            <a:prstGeom prst="ellipse">
              <a:avLst/>
            </a:prstGeom>
            <a:solidFill>
              <a:srgbClr val="0000FF"/>
            </a:solidFill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0000FF"/>
                </a:buClr>
                <a:buFont typeface="Wingdings" panose="05000000000000000000" pitchFamily="2" charset="2"/>
                <a:buChar char="Ø"/>
              </a:pPr>
              <a:endParaRPr kumimoji="1" lang="ja-JP" altLang="en-US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720" name="AutoShape 58"/>
          <p:cNvSpPr>
            <a:spLocks noChangeArrowheads="1"/>
          </p:cNvSpPr>
          <p:nvPr/>
        </p:nvSpPr>
        <p:spPr bwMode="auto">
          <a:xfrm>
            <a:off x="3321259" y="3573019"/>
            <a:ext cx="5532231" cy="1273302"/>
          </a:xfrm>
          <a:prstGeom prst="wedgeRoundRectCallout">
            <a:avLst>
              <a:gd name="adj1" fmla="val 19560"/>
              <a:gd name="adj2" fmla="val 82381"/>
              <a:gd name="adj3" fmla="val 16667"/>
            </a:avLst>
          </a:prstGeom>
          <a:solidFill>
            <a:schemeClr val="bg1"/>
          </a:solidFill>
          <a:ln w="25400">
            <a:solidFill>
              <a:srgbClr val="FF6600"/>
            </a:solidFill>
            <a:miter lim="800000"/>
            <a:headEnd/>
            <a:tailEnd/>
          </a:ln>
          <a:effectLst>
            <a:outerShdw blurRad="127000" dist="38100" dir="2700000" sx="101000" sy="101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lnSpc>
                <a:spcPct val="120000"/>
              </a:lnSpc>
            </a:pPr>
            <a:r>
              <a:rPr lang="en-US" altLang="ja-JP" sz="1900" b="1" dirty="0" smtClean="0"/>
              <a:t>Would be related with hadron </a:t>
            </a:r>
            <a:r>
              <a:rPr lang="en-US" altLang="ja-JP" sz="1900" b="1" dirty="0"/>
              <a:t>states of the </a:t>
            </a:r>
            <a:r>
              <a:rPr lang="en-US" altLang="ja-JP" sz="1900" b="1" dirty="0">
                <a:solidFill>
                  <a:srgbClr val="0000FF"/>
                </a:solidFill>
              </a:rPr>
              <a:t>static hadron </a:t>
            </a:r>
            <a:r>
              <a:rPr lang="en-US" altLang="ja-JP" sz="1900" b="1" dirty="0" smtClean="0">
                <a:solidFill>
                  <a:srgbClr val="0000FF"/>
                </a:solidFill>
              </a:rPr>
              <a:t>models</a:t>
            </a:r>
            <a:r>
              <a:rPr lang="en-US" altLang="ja-JP" sz="1900" b="1" dirty="0" smtClean="0"/>
              <a:t> (</a:t>
            </a:r>
            <a:r>
              <a:rPr lang="en-US" altLang="ja-JP" sz="1900" b="1" dirty="0"/>
              <a:t>quark </a:t>
            </a:r>
            <a:r>
              <a:rPr lang="en-US" altLang="ja-JP" sz="1900" b="1" dirty="0" smtClean="0"/>
              <a:t>models, DSE, </a:t>
            </a:r>
            <a:r>
              <a:rPr lang="en-US" altLang="ja-JP" sz="1900" b="1" dirty="0"/>
              <a:t>etc</a:t>
            </a:r>
            <a:r>
              <a:rPr lang="en-US" altLang="ja-JP" sz="1900" b="1" dirty="0" smtClean="0"/>
              <a:t>.) </a:t>
            </a:r>
            <a:r>
              <a:rPr lang="en-US" altLang="ja-JP" sz="1900" b="1" dirty="0" smtClean="0">
                <a:solidFill>
                  <a:srgbClr val="FF0000"/>
                </a:solidFill>
              </a:rPr>
              <a:t>excluding meson-baryon continuums</a:t>
            </a:r>
            <a:r>
              <a:rPr lang="en-US" altLang="ja-JP" b="1" dirty="0" smtClean="0"/>
              <a:t>.</a:t>
            </a:r>
            <a:endParaRPr lang="en-US" altLang="ja-JP" b="1" dirty="0"/>
          </a:p>
        </p:txBody>
      </p:sp>
      <p:grpSp>
        <p:nvGrpSpPr>
          <p:cNvPr id="721" name="グループ化 720"/>
          <p:cNvGrpSpPr>
            <a:grpSpLocks/>
          </p:cNvGrpSpPr>
          <p:nvPr/>
        </p:nvGrpSpPr>
        <p:grpSpPr bwMode="auto">
          <a:xfrm>
            <a:off x="173529" y="1868483"/>
            <a:ext cx="8713788" cy="3297056"/>
            <a:chOff x="179388" y="1362075"/>
            <a:chExt cx="8713788" cy="3297056"/>
          </a:xfrm>
        </p:grpSpPr>
        <p:grpSp>
          <p:nvGrpSpPr>
            <p:cNvPr id="722" name="Group 15"/>
            <p:cNvGrpSpPr>
              <a:grpSpLocks/>
            </p:cNvGrpSpPr>
            <p:nvPr/>
          </p:nvGrpSpPr>
          <p:grpSpPr bwMode="auto">
            <a:xfrm>
              <a:off x="179388" y="1362075"/>
              <a:ext cx="8713788" cy="3001963"/>
              <a:chOff x="158" y="813"/>
              <a:chExt cx="5489" cy="1891"/>
            </a:xfrm>
          </p:grpSpPr>
          <p:sp>
            <p:nvSpPr>
              <p:cNvPr id="725" name="AutoShape 16"/>
              <p:cNvSpPr>
                <a:spLocks noChangeArrowheads="1"/>
              </p:cNvSpPr>
              <p:nvPr/>
            </p:nvSpPr>
            <p:spPr bwMode="auto">
              <a:xfrm>
                <a:off x="158" y="813"/>
                <a:ext cx="5489" cy="1891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31750">
                <a:solidFill>
                  <a:srgbClr val="FF6600"/>
                </a:solidFill>
                <a:round/>
                <a:headEnd/>
                <a:tailEnd/>
              </a:ln>
              <a:effectLst>
                <a:outerShdw blurRad="127000" dist="38100" dir="2700000" sx="101000" sy="101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90000" tIns="46800" rIns="90000" bIns="46800" anchor="ctr"/>
              <a:lstStyle/>
              <a:p>
                <a:endParaRPr lang="ja-JP" altLang="en-US"/>
              </a:p>
            </p:txBody>
          </p:sp>
          <p:sp>
            <p:nvSpPr>
              <p:cNvPr id="726" name="Oval 17"/>
              <p:cNvSpPr>
                <a:spLocks noChangeArrowheads="1"/>
              </p:cNvSpPr>
              <p:nvPr/>
            </p:nvSpPr>
            <p:spPr bwMode="auto">
              <a:xfrm>
                <a:off x="3567" y="1252"/>
                <a:ext cx="998" cy="998"/>
              </a:xfrm>
              <a:prstGeom prst="ellipse">
                <a:avLst/>
              </a:prstGeom>
              <a:gradFill rotWithShape="1">
                <a:gsLst>
                  <a:gs pos="0">
                    <a:srgbClr val="FF6600"/>
                  </a:gs>
                  <a:gs pos="100000">
                    <a:schemeClr val="bg1">
                      <a:alpha val="10999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ja-JP" altLang="en-US"/>
              </a:p>
            </p:txBody>
          </p:sp>
          <p:sp>
            <p:nvSpPr>
              <p:cNvPr id="727" name="Oval 18"/>
              <p:cNvSpPr>
                <a:spLocks noChangeArrowheads="1"/>
              </p:cNvSpPr>
              <p:nvPr/>
            </p:nvSpPr>
            <p:spPr bwMode="auto">
              <a:xfrm>
                <a:off x="4021" y="1676"/>
                <a:ext cx="116" cy="121"/>
              </a:xfrm>
              <a:prstGeom prst="ellipse">
                <a:avLst/>
              </a:prstGeom>
              <a:gradFill flip="none" rotWithShape="1">
                <a:gsLst>
                  <a:gs pos="20000">
                    <a:schemeClr val="bg1"/>
                  </a:gs>
                  <a:gs pos="83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ja-JP" altLang="en-US"/>
              </a:p>
            </p:txBody>
          </p:sp>
          <p:sp>
            <p:nvSpPr>
              <p:cNvPr id="728" name="Text Box 19"/>
              <p:cNvSpPr txBox="1">
                <a:spLocks noChangeArrowheads="1"/>
              </p:cNvSpPr>
              <p:nvPr/>
            </p:nvSpPr>
            <p:spPr bwMode="auto">
              <a:xfrm>
                <a:off x="3611" y="1956"/>
                <a:ext cx="353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pPr eaLnBrk="1" hangingPunct="1">
                  <a:defRPr/>
                </a:pPr>
                <a:r>
                  <a:rPr kumimoji="1" lang="en-US" altLang="ja-JP" sz="1400" b="1" dirty="0">
                    <a:solidFill>
                      <a:srgbClr val="0099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HGS創英角ﾎﾟｯﾌﾟ体" pitchFamily="50" charset="-128"/>
                  </a:rPr>
                  <a:t>core</a:t>
                </a:r>
              </a:p>
            </p:txBody>
          </p:sp>
          <p:sp>
            <p:nvSpPr>
              <p:cNvPr id="729" name="Text Box 20"/>
              <p:cNvSpPr txBox="1">
                <a:spLocks noChangeArrowheads="1"/>
              </p:cNvSpPr>
              <p:nvPr/>
            </p:nvSpPr>
            <p:spPr bwMode="auto">
              <a:xfrm>
                <a:off x="4066" y="1441"/>
                <a:ext cx="809" cy="1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pPr eaLnBrk="1" hangingPunct="1">
                  <a:defRPr/>
                </a:pPr>
                <a:r>
                  <a:rPr kumimoji="1" lang="en-US" altLang="ja-JP" sz="1400" b="1" dirty="0">
                    <a:solidFill>
                      <a:srgbClr val="0099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HGS創英角ﾎﾟｯﾌﾟ体" pitchFamily="50" charset="-128"/>
                  </a:rPr>
                  <a:t>meson cloud</a:t>
                </a:r>
              </a:p>
            </p:txBody>
          </p:sp>
          <p:sp>
            <p:nvSpPr>
              <p:cNvPr id="730" name="Line 21"/>
              <p:cNvSpPr>
                <a:spLocks noChangeShapeType="1"/>
              </p:cNvSpPr>
              <p:nvPr/>
            </p:nvSpPr>
            <p:spPr bwMode="auto">
              <a:xfrm flipV="1">
                <a:off x="3852" y="1784"/>
                <a:ext cx="158" cy="181"/>
              </a:xfrm>
              <a:prstGeom prst="line">
                <a:avLst/>
              </a:prstGeom>
              <a:noFill/>
              <a:ln w="19050">
                <a:solidFill>
                  <a:srgbClr val="3333CC"/>
                </a:solidFill>
                <a:round/>
                <a:headEnd/>
                <a:tailEnd type="triangle" w="lg" len="lg"/>
              </a:ln>
              <a:effectLst>
                <a:outerShdw dist="35921" dir="2700000" algn="ctr" rotWithShape="0">
                  <a:schemeClr val="bg2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ja-JP" altLang="en-US"/>
              </a:p>
            </p:txBody>
          </p:sp>
          <p:pic>
            <p:nvPicPr>
              <p:cNvPr id="731" name="Picture 22" descr="txp_fig"/>
              <p:cNvPicPr>
                <a:picLocks noChangeAspect="1" noChangeArrowheads="1"/>
              </p:cNvPicPr>
              <p:nvPr>
                <p:custDataLst>
                  <p:tags r:id="rId6"/>
                </p:custDataLst>
              </p:nvPr>
            </p:nvPicPr>
            <p:blipFill>
              <a:blip r:embed="rId2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2" y="2250"/>
                <a:ext cx="1168" cy="1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732" name="Group 23"/>
              <p:cNvGrpSpPr>
                <a:grpSpLocks/>
              </p:cNvGrpSpPr>
              <p:nvPr/>
            </p:nvGrpSpPr>
            <p:grpSpPr bwMode="auto">
              <a:xfrm>
                <a:off x="1304" y="1434"/>
                <a:ext cx="1360" cy="748"/>
                <a:chOff x="3833" y="3113"/>
                <a:chExt cx="1360" cy="748"/>
              </a:xfrm>
            </p:grpSpPr>
            <p:sp>
              <p:nvSpPr>
                <p:cNvPr id="735" name="Oval 24"/>
                <p:cNvSpPr>
                  <a:spLocks noChangeArrowheads="1"/>
                </p:cNvSpPr>
                <p:nvPr/>
              </p:nvSpPr>
              <p:spPr bwMode="auto">
                <a:xfrm>
                  <a:off x="4493" y="3298"/>
                  <a:ext cx="237" cy="25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DDDDD"/>
                    </a:gs>
                    <a:gs pos="100000">
                      <a:srgbClr val="717171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736" name="Oval 25"/>
                <p:cNvSpPr>
                  <a:spLocks noChangeArrowheads="1"/>
                </p:cNvSpPr>
                <p:nvPr/>
              </p:nvSpPr>
              <p:spPr bwMode="auto">
                <a:xfrm>
                  <a:off x="4176" y="3434"/>
                  <a:ext cx="203" cy="22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DDDDD"/>
                    </a:gs>
                    <a:gs pos="100000">
                      <a:srgbClr val="717171"/>
                    </a:gs>
                  </a:gsLst>
                  <a:path path="shape">
                    <a:fillToRect l="50000" t="50000" r="50000" b="50000"/>
                  </a:path>
                </a:gra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737" name="Oval 26"/>
                <p:cNvSpPr>
                  <a:spLocks noChangeArrowheads="1"/>
                </p:cNvSpPr>
                <p:nvPr/>
              </p:nvSpPr>
              <p:spPr bwMode="auto">
                <a:xfrm>
                  <a:off x="4532" y="3354"/>
                  <a:ext cx="49" cy="5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738" name="Oval 27"/>
                <p:cNvSpPr>
                  <a:spLocks noChangeArrowheads="1"/>
                </p:cNvSpPr>
                <p:nvPr/>
              </p:nvSpPr>
              <p:spPr bwMode="auto">
                <a:xfrm>
                  <a:off x="4649" y="3366"/>
                  <a:ext cx="48" cy="55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739" name="Oval 28"/>
                <p:cNvSpPr>
                  <a:spLocks noChangeArrowheads="1"/>
                </p:cNvSpPr>
                <p:nvPr/>
              </p:nvSpPr>
              <p:spPr bwMode="auto">
                <a:xfrm>
                  <a:off x="4571" y="3452"/>
                  <a:ext cx="51" cy="5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740" name="Oval 29"/>
                <p:cNvSpPr>
                  <a:spLocks noChangeArrowheads="1"/>
                </p:cNvSpPr>
                <p:nvPr/>
              </p:nvSpPr>
              <p:spPr bwMode="auto">
                <a:xfrm>
                  <a:off x="4225" y="3484"/>
                  <a:ext cx="49" cy="55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741" name="Oval 30"/>
                <p:cNvSpPr>
                  <a:spLocks noChangeArrowheads="1"/>
                </p:cNvSpPr>
                <p:nvPr/>
              </p:nvSpPr>
              <p:spPr bwMode="auto">
                <a:xfrm>
                  <a:off x="4288" y="3557"/>
                  <a:ext cx="51" cy="56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7763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742" name="Oval 31"/>
                <p:cNvSpPr>
                  <a:spLocks noChangeArrowheads="1"/>
                </p:cNvSpPr>
                <p:nvPr/>
              </p:nvSpPr>
              <p:spPr bwMode="auto">
                <a:xfrm rot="-900000">
                  <a:off x="4047" y="3250"/>
                  <a:ext cx="794" cy="444"/>
                </a:xfrm>
                <a:prstGeom prst="ellipse">
                  <a:avLst/>
                </a:prstGeom>
                <a:noFill/>
                <a:ln w="12700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99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/>
                <a:p>
                  <a:endParaRPr lang="ja-JP" altLang="en-US"/>
                </a:p>
              </p:txBody>
            </p:sp>
            <p:sp>
              <p:nvSpPr>
                <p:cNvPr id="743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3833" y="3666"/>
                  <a:ext cx="478" cy="19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pPr eaLnBrk="1" hangingPunct="1">
                    <a:defRPr/>
                  </a:pPr>
                  <a:r>
                    <a:rPr kumimoji="1" lang="en-US" altLang="ja-JP" sz="1400" b="1" dirty="0">
                      <a:solidFill>
                        <a:srgbClr val="0099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ea typeface="HGS創英角ﾎﾟｯﾌﾟ体" pitchFamily="50" charset="-128"/>
                    </a:rPr>
                    <a:t>meson</a:t>
                  </a:r>
                </a:p>
              </p:txBody>
            </p:sp>
            <p:sp>
              <p:nvSpPr>
                <p:cNvPr id="744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4658" y="3113"/>
                  <a:ext cx="535" cy="19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99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pPr eaLnBrk="1" hangingPunct="1">
                    <a:defRPr/>
                  </a:pPr>
                  <a:r>
                    <a:rPr kumimoji="1" lang="en-US" altLang="ja-JP" sz="1400" b="1" dirty="0">
                      <a:solidFill>
                        <a:srgbClr val="0099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ea typeface="HGS創英角ﾎﾟｯﾌﾟ体" pitchFamily="50" charset="-128"/>
                    </a:rPr>
                    <a:t>baryon</a:t>
                  </a:r>
                </a:p>
              </p:txBody>
            </p:sp>
          </p:grpSp>
          <p:pic>
            <p:nvPicPr>
              <p:cNvPr id="733" name="Picture 34" descr="txp_fig"/>
              <p:cNvPicPr>
                <a:picLocks noChangeAspect="1" noChangeArrowheads="1"/>
              </p:cNvPicPr>
              <p:nvPr>
                <p:custDataLst>
                  <p:tags r:id="rId7"/>
                </p:custDataLst>
              </p:nvPr>
            </p:nvPicPr>
            <p:blipFill>
              <a:blip r:embed="rId2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22" y="2250"/>
                <a:ext cx="705" cy="1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734" name="Text Box 35"/>
              <p:cNvSpPr txBox="1">
                <a:spLocks noChangeArrowheads="1"/>
              </p:cNvSpPr>
              <p:nvPr/>
            </p:nvSpPr>
            <p:spPr bwMode="auto">
              <a:xfrm>
                <a:off x="311" y="965"/>
                <a:ext cx="4075" cy="2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r>
                  <a:rPr lang="en-US" altLang="ja-JP" sz="2000"/>
                  <a:t>Physical N*s will be a “mixture” of the two pictures:</a:t>
                </a:r>
              </a:p>
            </p:txBody>
          </p:sp>
        </p:grpSp>
        <p:sp>
          <p:nvSpPr>
            <p:cNvPr id="723" name="AutoShape 36"/>
            <p:cNvSpPr>
              <a:spLocks noChangeArrowheads="1"/>
            </p:cNvSpPr>
            <p:nvPr/>
          </p:nvSpPr>
          <p:spPr bwMode="auto">
            <a:xfrm rot="20233338">
              <a:off x="6851762" y="3990570"/>
              <a:ext cx="433387" cy="647700"/>
            </a:xfrm>
            <a:prstGeom prst="upArrow">
              <a:avLst>
                <a:gd name="adj1" fmla="val 43333"/>
                <a:gd name="adj2" fmla="val 60624"/>
              </a:avLst>
            </a:prstGeom>
            <a:solidFill>
              <a:srgbClr val="FF00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blurRad="1270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90000" tIns="46800" rIns="90000" bIns="46800" anchor="ctr"/>
            <a:lstStyle/>
            <a:p>
              <a:endParaRPr lang="ja-JP" altLang="en-US"/>
            </a:p>
          </p:txBody>
        </p:sp>
        <p:sp>
          <p:nvSpPr>
            <p:cNvPr id="724" name="AutoShape 37"/>
            <p:cNvSpPr>
              <a:spLocks noChangeArrowheads="1"/>
            </p:cNvSpPr>
            <p:nvPr/>
          </p:nvSpPr>
          <p:spPr bwMode="auto">
            <a:xfrm rot="19652631">
              <a:off x="3287169" y="4011431"/>
              <a:ext cx="433387" cy="647700"/>
            </a:xfrm>
            <a:prstGeom prst="upArrow">
              <a:avLst>
                <a:gd name="adj1" fmla="val 43333"/>
                <a:gd name="adj2" fmla="val 60624"/>
              </a:avLst>
            </a:prstGeom>
            <a:solidFill>
              <a:srgbClr val="0000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>
              <a:outerShdw blurRad="127000" dist="38100" dir="2700000" sx="101000" sy="101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90000" tIns="46800" rIns="90000" bIns="46800" anchor="ctr"/>
            <a:lstStyle/>
            <a:p>
              <a:endParaRPr lang="ja-JP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9199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6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6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7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7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0" grpId="0" animBg="1"/>
      <p:bldP spid="720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正方形/長方形 39"/>
          <p:cNvSpPr/>
          <p:nvPr/>
        </p:nvSpPr>
        <p:spPr>
          <a:xfrm>
            <a:off x="88490" y="836711"/>
            <a:ext cx="8948006" cy="583264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sp>
        <p:nvSpPr>
          <p:cNvPr id="36" name="Rectangle 3"/>
          <p:cNvSpPr txBox="1">
            <a:spLocks noChangeArrowheads="1"/>
          </p:cNvSpPr>
          <p:nvPr/>
        </p:nvSpPr>
        <p:spPr>
          <a:xfrm>
            <a:off x="0" y="-1"/>
            <a:ext cx="9144000" cy="83671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20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Strategy for N* and Δ* spectroscopy</a:t>
            </a:r>
            <a:endParaRPr lang="ja-JP" altLang="en-US" sz="3200" dirty="0" smtClean="0">
              <a:solidFill>
                <a:srgbClr val="0000FF"/>
              </a:solidFill>
              <a:latin typeface="Arial Black" pitchFamily="34" charset="0"/>
              <a:ea typeface="ＭＳ Ｐゴシック" charset="-128"/>
            </a:endParaRPr>
          </a:p>
        </p:txBody>
      </p:sp>
      <p:grpSp>
        <p:nvGrpSpPr>
          <p:cNvPr id="3" name="グループ化 2"/>
          <p:cNvGrpSpPr/>
          <p:nvPr/>
        </p:nvGrpSpPr>
        <p:grpSpPr>
          <a:xfrm>
            <a:off x="2883738" y="980728"/>
            <a:ext cx="3232508" cy="5358401"/>
            <a:chOff x="2779652" y="787768"/>
            <a:chExt cx="3232508" cy="5358401"/>
          </a:xfrm>
        </p:grpSpPr>
        <p:pic>
          <p:nvPicPr>
            <p:cNvPr id="45" name="図 4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5034" y="2705491"/>
              <a:ext cx="2473070" cy="1523201"/>
            </a:xfrm>
            <a:prstGeom prst="rect">
              <a:avLst/>
            </a:prstGeom>
          </p:spPr>
        </p:pic>
        <p:sp>
          <p:nvSpPr>
            <p:cNvPr id="46" name="Text Box 11"/>
            <p:cNvSpPr txBox="1">
              <a:spLocks noChangeArrowheads="1"/>
            </p:cNvSpPr>
            <p:nvPr/>
          </p:nvSpPr>
          <p:spPr bwMode="auto">
            <a:xfrm>
              <a:off x="2934752" y="787768"/>
              <a:ext cx="3077408" cy="6485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/>
            <a:p>
              <a:r>
                <a:rPr lang="en-US" altLang="ja-JP" sz="1200" b="1" dirty="0"/>
                <a:t>2</a:t>
              </a:r>
              <a:r>
                <a:rPr lang="en-US" altLang="ja-JP" sz="1200" b="1" dirty="0" smtClean="0"/>
                <a:t>) </a:t>
              </a:r>
              <a:r>
                <a:rPr lang="en-US" altLang="ja-JP" sz="1200" b="1" dirty="0"/>
                <a:t>Search</a:t>
              </a:r>
              <a:r>
                <a:rPr lang="en-US" altLang="ja-JP" sz="1200" b="1" dirty="0">
                  <a:solidFill>
                    <a:srgbClr val="0000FF"/>
                  </a:solidFill>
                </a:rPr>
                <a:t> </a:t>
              </a:r>
              <a:r>
                <a:rPr lang="en-US" altLang="ja-JP" sz="1200" b="1" i="1" dirty="0">
                  <a:solidFill>
                    <a:srgbClr val="0000FF"/>
                  </a:solidFill>
                </a:rPr>
                <a:t>poles</a:t>
              </a:r>
              <a:r>
                <a:rPr lang="en-US" altLang="ja-JP" sz="1200" b="1" dirty="0">
                  <a:solidFill>
                    <a:srgbClr val="0000FF"/>
                  </a:solidFill>
                </a:rPr>
                <a:t> </a:t>
              </a:r>
              <a:r>
                <a:rPr lang="en-US" altLang="ja-JP" sz="1200" b="1" dirty="0"/>
                <a:t>of</a:t>
              </a:r>
              <a:r>
                <a:rPr lang="en-US" altLang="ja-JP" sz="1200" b="1" dirty="0">
                  <a:solidFill>
                    <a:srgbClr val="0000FF"/>
                  </a:solidFill>
                </a:rPr>
                <a:t> </a:t>
              </a:r>
              <a:r>
                <a:rPr lang="en-US" altLang="ja-JP" sz="1200" b="1" dirty="0" smtClean="0"/>
                <a:t>scattering   </a:t>
              </a:r>
            </a:p>
            <a:p>
              <a:r>
                <a:rPr lang="en-US" altLang="ja-JP" sz="1200" b="1" dirty="0"/>
                <a:t> </a:t>
              </a:r>
              <a:r>
                <a:rPr lang="en-US" altLang="ja-JP" sz="1200" b="1" dirty="0" smtClean="0"/>
                <a:t>   amplitudes by </a:t>
              </a:r>
              <a:r>
                <a:rPr lang="en-US" altLang="ja-JP" sz="1200" b="1" dirty="0" smtClean="0">
                  <a:solidFill>
                    <a:srgbClr val="FF0000"/>
                  </a:solidFill>
                </a:rPr>
                <a:t>analytic </a:t>
              </a:r>
              <a:r>
                <a:rPr lang="en-US" altLang="ja-JP" sz="1200" b="1" dirty="0">
                  <a:solidFill>
                    <a:srgbClr val="FF0000"/>
                  </a:solidFill>
                </a:rPr>
                <a:t>continuation </a:t>
              </a:r>
            </a:p>
            <a:p>
              <a:r>
                <a:rPr lang="en-US" altLang="ja-JP" sz="1200" b="1" dirty="0"/>
                <a:t>    to a </a:t>
              </a:r>
              <a:r>
                <a:rPr lang="en-US" altLang="ja-JP" sz="1200" b="1" dirty="0">
                  <a:solidFill>
                    <a:srgbClr val="009900"/>
                  </a:solidFill>
                </a:rPr>
                <a:t>complex energy plane</a:t>
              </a:r>
              <a:r>
                <a:rPr lang="en-US" altLang="ja-JP" sz="1200" b="1" dirty="0"/>
                <a:t>.</a:t>
              </a:r>
            </a:p>
          </p:txBody>
        </p:sp>
        <p:sp>
          <p:nvSpPr>
            <p:cNvPr id="47" name="テキスト ボックス 46"/>
            <p:cNvSpPr txBox="1"/>
            <p:nvPr/>
          </p:nvSpPr>
          <p:spPr>
            <a:xfrm>
              <a:off x="2949744" y="3720275"/>
              <a:ext cx="542136" cy="246221"/>
            </a:xfrm>
            <a:prstGeom prst="rect">
              <a:avLst/>
            </a:prstGeom>
            <a:noFill/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sz="1000" b="1" dirty="0" err="1" smtClean="0">
                  <a:solidFill>
                    <a:schemeClr val="tx1"/>
                  </a:solidFill>
                </a:rPr>
                <a:t>Im</a:t>
              </a:r>
              <a:r>
                <a:rPr lang="en-US" altLang="ja-JP" sz="1000" b="1" dirty="0" smtClean="0">
                  <a:solidFill>
                    <a:schemeClr val="tx1"/>
                  </a:solidFill>
                </a:rPr>
                <a:t>(W)</a:t>
              </a:r>
              <a:endParaRPr kumimoji="1" lang="ja-JP" altLang="en-US" sz="10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48" name="テキスト ボックス 47"/>
            <p:cNvSpPr txBox="1"/>
            <p:nvPr/>
          </p:nvSpPr>
          <p:spPr>
            <a:xfrm>
              <a:off x="5167565" y="3880847"/>
              <a:ext cx="556563" cy="246221"/>
            </a:xfrm>
            <a:prstGeom prst="rect">
              <a:avLst/>
            </a:prstGeom>
            <a:noFill/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altLang="ja-JP" sz="1000" b="1" dirty="0" smtClean="0">
                  <a:solidFill>
                    <a:schemeClr val="tx1"/>
                  </a:solidFill>
                </a:rPr>
                <a:t>Re(W)</a:t>
              </a:r>
              <a:endParaRPr kumimoji="1" lang="ja-JP" altLang="en-US" sz="10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2965751" y="2915652"/>
              <a:ext cx="4443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|T|</a:t>
              </a:r>
              <a:endParaRPr kumimoji="1" lang="ja-JP" altLang="en-US" dirty="0"/>
            </a:p>
          </p:txBody>
        </p:sp>
        <p:cxnSp>
          <p:nvCxnSpPr>
            <p:cNvPr id="49" name="直線コネクタ 48"/>
            <p:cNvCxnSpPr/>
            <p:nvPr/>
          </p:nvCxnSpPr>
          <p:spPr>
            <a:xfrm>
              <a:off x="3995928" y="3216219"/>
              <a:ext cx="645908" cy="699478"/>
            </a:xfrm>
            <a:prstGeom prst="line">
              <a:avLst/>
            </a:prstGeom>
            <a:ln w="12700">
              <a:solidFill>
                <a:srgbClr val="FF000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円/楕円 49"/>
            <p:cNvSpPr>
              <a:spLocks noChangeAspect="1"/>
            </p:cNvSpPr>
            <p:nvPr/>
          </p:nvSpPr>
          <p:spPr bwMode="auto">
            <a:xfrm>
              <a:off x="3923928" y="3148267"/>
              <a:ext cx="72000" cy="72000"/>
            </a:xfrm>
            <a:prstGeom prst="ellipse">
              <a:avLst/>
            </a:prstGeom>
            <a:solidFill>
              <a:schemeClr val="tx1"/>
            </a:solidFill>
            <a:ln w="25400" algn="ctr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 rtlCol="0" anchor="ctr"/>
            <a:lstStyle/>
            <a:p>
              <a:pPr algn="ctr"/>
              <a:endParaRPr kumimoji="1" lang="ja-JP" altLang="en-US" sz="1400" b="1" dirty="0" smtClean="0"/>
            </a:p>
          </p:txBody>
        </p:sp>
        <p:sp>
          <p:nvSpPr>
            <p:cNvPr id="51" name="フリーフォーム 50"/>
            <p:cNvSpPr/>
            <p:nvPr/>
          </p:nvSpPr>
          <p:spPr bwMode="auto">
            <a:xfrm>
              <a:off x="4499423" y="3082345"/>
              <a:ext cx="291544" cy="536008"/>
            </a:xfrm>
            <a:custGeom>
              <a:avLst/>
              <a:gdLst>
                <a:gd name="connsiteX0" fmla="*/ 43543 w 291544"/>
                <a:gd name="connsiteY0" fmla="*/ 0 h 653143"/>
                <a:gd name="connsiteX1" fmla="*/ 203200 w 291544"/>
                <a:gd name="connsiteY1" fmla="*/ 123372 h 653143"/>
                <a:gd name="connsiteX2" fmla="*/ 290286 w 291544"/>
                <a:gd name="connsiteY2" fmla="*/ 297543 h 653143"/>
                <a:gd name="connsiteX3" fmla="*/ 246743 w 291544"/>
                <a:gd name="connsiteY3" fmla="*/ 515257 h 653143"/>
                <a:gd name="connsiteX4" fmla="*/ 137886 w 291544"/>
                <a:gd name="connsiteY4" fmla="*/ 602343 h 653143"/>
                <a:gd name="connsiteX5" fmla="*/ 0 w 291544"/>
                <a:gd name="connsiteY5" fmla="*/ 653143 h 653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544" h="653143">
                  <a:moveTo>
                    <a:pt x="43543" y="0"/>
                  </a:moveTo>
                  <a:cubicBezTo>
                    <a:pt x="102809" y="36891"/>
                    <a:pt x="162076" y="73782"/>
                    <a:pt x="203200" y="123372"/>
                  </a:cubicBezTo>
                  <a:cubicBezTo>
                    <a:pt x="244324" y="172962"/>
                    <a:pt x="283029" y="232229"/>
                    <a:pt x="290286" y="297543"/>
                  </a:cubicBezTo>
                  <a:cubicBezTo>
                    <a:pt x="297543" y="362857"/>
                    <a:pt x="272143" y="464457"/>
                    <a:pt x="246743" y="515257"/>
                  </a:cubicBezTo>
                  <a:cubicBezTo>
                    <a:pt x="221343" y="566057"/>
                    <a:pt x="179010" y="579362"/>
                    <a:pt x="137886" y="602343"/>
                  </a:cubicBezTo>
                  <a:cubicBezTo>
                    <a:pt x="96762" y="625324"/>
                    <a:pt x="48381" y="639233"/>
                    <a:pt x="0" y="653143"/>
                  </a:cubicBezTo>
                </a:path>
              </a:pathLst>
            </a:custGeom>
            <a:noFill/>
            <a:ln w="12700" algn="ctr">
              <a:solidFill>
                <a:srgbClr val="FF0000"/>
              </a:solidFill>
              <a:prstDash val="solid"/>
              <a:round/>
              <a:headEnd/>
              <a:tailEnd type="triangle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3684991" y="2784157"/>
              <a:ext cx="5389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800" b="1" dirty="0"/>
                <a:t>B</a:t>
              </a:r>
              <a:r>
                <a:rPr kumimoji="1" lang="en-US" altLang="ja-JP" sz="800" b="1" dirty="0" smtClean="0"/>
                <a:t>ranch</a:t>
              </a:r>
            </a:p>
            <a:p>
              <a:pPr algn="ctr"/>
              <a:r>
                <a:rPr lang="en-US" altLang="ja-JP" sz="800" b="1" dirty="0" smtClean="0"/>
                <a:t>point</a:t>
              </a:r>
              <a:endParaRPr kumimoji="1" lang="ja-JP" altLang="en-US" sz="800" b="1" dirty="0"/>
            </a:p>
          </p:txBody>
        </p:sp>
        <p:sp>
          <p:nvSpPr>
            <p:cNvPr id="19" name="テキスト ボックス 18"/>
            <p:cNvSpPr txBox="1"/>
            <p:nvPr/>
          </p:nvSpPr>
          <p:spPr>
            <a:xfrm>
              <a:off x="4812767" y="3439320"/>
              <a:ext cx="72327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800" b="1" dirty="0" smtClean="0"/>
                <a:t>unphysical</a:t>
              </a:r>
            </a:p>
            <a:p>
              <a:r>
                <a:rPr lang="en-US" altLang="ja-JP" sz="800" b="1" dirty="0" smtClean="0"/>
                <a:t>sheet</a:t>
              </a:r>
              <a:endParaRPr kumimoji="1" lang="ja-JP" altLang="en-US" sz="800" b="1" dirty="0"/>
            </a:p>
          </p:txBody>
        </p:sp>
        <p:sp>
          <p:nvSpPr>
            <p:cNvPr id="52" name="テキスト ボックス 51"/>
            <p:cNvSpPr txBox="1"/>
            <p:nvPr/>
          </p:nvSpPr>
          <p:spPr>
            <a:xfrm>
              <a:off x="3587938" y="3460529"/>
              <a:ext cx="5982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800" b="1" dirty="0" smtClean="0"/>
                <a:t>physical</a:t>
              </a:r>
            </a:p>
            <a:p>
              <a:r>
                <a:rPr lang="en-US" altLang="ja-JP" sz="800" b="1" dirty="0" smtClean="0"/>
                <a:t>sheet</a:t>
              </a:r>
              <a:endParaRPr kumimoji="1" lang="ja-JP" altLang="en-US" sz="800" b="1" dirty="0"/>
            </a:p>
          </p:txBody>
        </p:sp>
        <p:sp>
          <p:nvSpPr>
            <p:cNvPr id="20" name="テキスト ボックス 19"/>
            <p:cNvSpPr txBox="1"/>
            <p:nvPr/>
          </p:nvSpPr>
          <p:spPr>
            <a:xfrm>
              <a:off x="4147950" y="4210575"/>
              <a:ext cx="98777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800" b="1" dirty="0"/>
                <a:t>C</a:t>
              </a:r>
              <a:r>
                <a:rPr kumimoji="1" lang="en-US" altLang="ja-JP" sz="800" b="1" dirty="0" smtClean="0"/>
                <a:t>ut rotated from</a:t>
              </a:r>
            </a:p>
            <a:p>
              <a:r>
                <a:rPr lang="en-US" altLang="ja-JP" sz="800" b="1" dirty="0" smtClean="0"/>
                <a:t>real W axis</a:t>
              </a:r>
              <a:endParaRPr kumimoji="1" lang="ja-JP" altLang="en-US" sz="800" b="1" dirty="0"/>
            </a:p>
          </p:txBody>
        </p:sp>
        <p:cxnSp>
          <p:nvCxnSpPr>
            <p:cNvPr id="54" name="直線矢印コネクタ 53"/>
            <p:cNvCxnSpPr/>
            <p:nvPr/>
          </p:nvCxnSpPr>
          <p:spPr>
            <a:xfrm flipH="1" flipV="1">
              <a:off x="4496201" y="3784105"/>
              <a:ext cx="3222" cy="426470"/>
            </a:xfrm>
            <a:prstGeom prst="straightConnector1">
              <a:avLst/>
            </a:prstGeom>
            <a:ln w="25400">
              <a:solidFill>
                <a:srgbClr val="0099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右矢印 57"/>
            <p:cNvSpPr/>
            <p:nvPr/>
          </p:nvSpPr>
          <p:spPr bwMode="auto">
            <a:xfrm>
              <a:off x="2779652" y="3163175"/>
              <a:ext cx="248102" cy="521000"/>
            </a:xfrm>
            <a:prstGeom prst="rightArrow">
              <a:avLst>
                <a:gd name="adj1" fmla="val 50000"/>
                <a:gd name="adj2" fmla="val 64861"/>
              </a:avLst>
            </a:prstGeom>
            <a:solidFill>
              <a:schemeClr val="accent6">
                <a:lumMod val="75000"/>
              </a:schemeClr>
            </a:solidFill>
            <a:ln w="31750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90000" tIns="46800" rIns="90000" bIns="46800"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テキスト ボックス 1"/>
            <p:cNvSpPr txBox="1"/>
            <p:nvPr/>
          </p:nvSpPr>
          <p:spPr>
            <a:xfrm>
              <a:off x="2925322" y="4945840"/>
              <a:ext cx="297228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b="1" dirty="0" smtClean="0">
                  <a:solidFill>
                    <a:srgbClr val="009900"/>
                  </a:solidFill>
                </a:rPr>
                <a:t>Pole position </a:t>
              </a:r>
              <a:r>
                <a:rPr lang="en-US" altLang="ja-JP" sz="1200" b="1" dirty="0" smtClean="0">
                  <a:sym typeface="Wingdings" panose="05000000000000000000" pitchFamily="2" charset="2"/>
                </a:rPr>
                <a:t> </a:t>
              </a:r>
              <a:r>
                <a:rPr lang="en-US" altLang="ja-JP" sz="1200" b="1" dirty="0" smtClean="0">
                  <a:solidFill>
                    <a:srgbClr val="FF0000"/>
                  </a:solidFill>
                  <a:sym typeface="Wingdings" panose="05000000000000000000" pitchFamily="2" charset="2"/>
                </a:rPr>
                <a:t>(complex) resonance </a:t>
              </a:r>
            </a:p>
            <a:p>
              <a:r>
                <a:rPr lang="en-US" altLang="ja-JP" sz="1200" b="1" dirty="0">
                  <a:solidFill>
                    <a:srgbClr val="FF0000"/>
                  </a:solidFill>
                  <a:sym typeface="Wingdings" panose="05000000000000000000" pitchFamily="2" charset="2"/>
                </a:rPr>
                <a:t> </a:t>
              </a:r>
              <a:r>
                <a:rPr lang="en-US" altLang="ja-JP" sz="1200" b="1" dirty="0" smtClean="0">
                  <a:solidFill>
                    <a:srgbClr val="FF0000"/>
                  </a:solidFill>
                  <a:sym typeface="Wingdings" panose="05000000000000000000" pitchFamily="2" charset="2"/>
                </a:rPr>
                <a:t>                           mass</a:t>
              </a:r>
            </a:p>
            <a:p>
              <a:r>
                <a:rPr kumimoji="1" lang="en-US" altLang="ja-JP" sz="1200" b="1" dirty="0" smtClean="0">
                  <a:solidFill>
                    <a:srgbClr val="009900"/>
                  </a:solidFill>
                  <a:sym typeface="Wingdings" panose="05000000000000000000" pitchFamily="2" charset="2"/>
                </a:rPr>
                <a:t>Residues</a:t>
              </a:r>
              <a:r>
                <a:rPr kumimoji="1" lang="en-US" altLang="ja-JP" sz="1200" b="1" dirty="0" smtClean="0">
                  <a:sym typeface="Wingdings" panose="05000000000000000000" pitchFamily="2" charset="2"/>
                </a:rPr>
                <a:t>         </a:t>
              </a:r>
              <a:r>
                <a:rPr kumimoji="1" lang="en-US" altLang="ja-JP" sz="1200" b="1" dirty="0" smtClean="0">
                  <a:solidFill>
                    <a:srgbClr val="0000FF"/>
                  </a:solidFill>
                  <a:sym typeface="Wingdings" panose="05000000000000000000" pitchFamily="2" charset="2"/>
                </a:rPr>
                <a:t>coupling strengths</a:t>
              </a:r>
            </a:p>
            <a:p>
              <a:r>
                <a:rPr lang="en-US" altLang="ja-JP" sz="1200" b="1" dirty="0">
                  <a:solidFill>
                    <a:srgbClr val="0000FF"/>
                  </a:solidFill>
                  <a:sym typeface="Wingdings" panose="05000000000000000000" pitchFamily="2" charset="2"/>
                </a:rPr>
                <a:t> </a:t>
              </a:r>
              <a:r>
                <a:rPr lang="en-US" altLang="ja-JP" sz="1200" b="1" dirty="0" smtClean="0">
                  <a:solidFill>
                    <a:srgbClr val="0000FF"/>
                  </a:solidFill>
                  <a:sym typeface="Wingdings" panose="05000000000000000000" pitchFamily="2" charset="2"/>
                </a:rPr>
                <a:t>                           between </a:t>
              </a:r>
              <a:r>
                <a:rPr lang="en-US" altLang="ja-JP" sz="1200" b="1" dirty="0">
                  <a:solidFill>
                    <a:srgbClr val="0000FF"/>
                  </a:solidFill>
                  <a:sym typeface="Wingdings" panose="05000000000000000000" pitchFamily="2" charset="2"/>
                </a:rPr>
                <a:t>r</a:t>
              </a:r>
              <a:r>
                <a:rPr lang="en-US" altLang="ja-JP" sz="1200" b="1" dirty="0" smtClean="0">
                  <a:solidFill>
                    <a:srgbClr val="0000FF"/>
                  </a:solidFill>
                  <a:sym typeface="Wingdings" panose="05000000000000000000" pitchFamily="2" charset="2"/>
                </a:rPr>
                <a:t>esonance</a:t>
              </a:r>
            </a:p>
            <a:p>
              <a:r>
                <a:rPr lang="en-US" altLang="ja-JP" sz="1200" b="1" dirty="0">
                  <a:solidFill>
                    <a:srgbClr val="0000FF"/>
                  </a:solidFill>
                  <a:sym typeface="Wingdings" panose="05000000000000000000" pitchFamily="2" charset="2"/>
                </a:rPr>
                <a:t> </a:t>
              </a:r>
              <a:r>
                <a:rPr lang="en-US" altLang="ja-JP" sz="1200" b="1" dirty="0" smtClean="0">
                  <a:solidFill>
                    <a:srgbClr val="0000FF"/>
                  </a:solidFill>
                  <a:sym typeface="Wingdings" panose="05000000000000000000" pitchFamily="2" charset="2"/>
                </a:rPr>
                <a:t>                           and meson-baryon</a:t>
              </a:r>
            </a:p>
            <a:p>
              <a:r>
                <a:rPr lang="en-US" altLang="ja-JP" sz="1200" b="1" dirty="0" smtClean="0">
                  <a:solidFill>
                    <a:srgbClr val="0000FF"/>
                  </a:solidFill>
                  <a:sym typeface="Wingdings" panose="05000000000000000000" pitchFamily="2" charset="2"/>
                </a:rPr>
                <a:t>                            channel</a:t>
              </a:r>
            </a:p>
          </p:txBody>
        </p:sp>
      </p:grpSp>
      <p:grpSp>
        <p:nvGrpSpPr>
          <p:cNvPr id="6" name="グループ化 5"/>
          <p:cNvGrpSpPr/>
          <p:nvPr/>
        </p:nvGrpSpPr>
        <p:grpSpPr>
          <a:xfrm>
            <a:off x="5764058" y="948930"/>
            <a:ext cx="3228056" cy="5453763"/>
            <a:chOff x="5764058" y="948930"/>
            <a:chExt cx="3228056" cy="5453763"/>
          </a:xfrm>
        </p:grpSpPr>
        <p:sp>
          <p:nvSpPr>
            <p:cNvPr id="57" name="Text Box 11"/>
            <p:cNvSpPr txBox="1">
              <a:spLocks noChangeArrowheads="1"/>
            </p:cNvSpPr>
            <p:nvPr/>
          </p:nvSpPr>
          <p:spPr bwMode="auto">
            <a:xfrm>
              <a:off x="6084168" y="948930"/>
              <a:ext cx="2638404" cy="4638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/>
            <a:p>
              <a:r>
                <a:rPr lang="en-US" altLang="ja-JP" sz="1200" b="1" dirty="0" smtClean="0"/>
                <a:t>3) Extract resonance parameters</a:t>
              </a:r>
            </a:p>
            <a:p>
              <a:r>
                <a:rPr lang="en-US" altLang="ja-JP" sz="1200" b="1" dirty="0"/>
                <a:t> </a:t>
              </a:r>
              <a:r>
                <a:rPr lang="en-US" altLang="ja-JP" sz="1200" b="1" dirty="0" smtClean="0"/>
                <a:t>   </a:t>
              </a:r>
              <a:r>
                <a:rPr lang="en-US" altLang="ja-JP" sz="1200" b="1" dirty="0" smtClean="0">
                  <a:solidFill>
                    <a:srgbClr val="FF0000"/>
                  </a:solidFill>
                </a:rPr>
                <a:t>defined by poles</a:t>
              </a:r>
              <a:r>
                <a:rPr lang="en-US" altLang="ja-JP" sz="1200" b="1" dirty="0"/>
                <a:t>.</a:t>
              </a:r>
              <a:endParaRPr lang="en-US" altLang="ja-JP" sz="1200" b="1" dirty="0" smtClean="0"/>
            </a:p>
          </p:txBody>
        </p:sp>
        <p:sp>
          <p:nvSpPr>
            <p:cNvPr id="59" name="右矢印 58"/>
            <p:cNvSpPr/>
            <p:nvPr/>
          </p:nvSpPr>
          <p:spPr bwMode="auto">
            <a:xfrm>
              <a:off x="5764058" y="3356135"/>
              <a:ext cx="248102" cy="521000"/>
            </a:xfrm>
            <a:prstGeom prst="rightArrow">
              <a:avLst>
                <a:gd name="adj1" fmla="val 50000"/>
                <a:gd name="adj2" fmla="val 64861"/>
              </a:avLst>
            </a:prstGeom>
            <a:solidFill>
              <a:schemeClr val="accent6">
                <a:lumMod val="75000"/>
              </a:schemeClr>
            </a:solidFill>
            <a:ln w="31750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90000" tIns="46800" rIns="90000" bIns="46800"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5" name="テキスト ボックス 54"/>
            <p:cNvSpPr txBox="1"/>
            <p:nvPr/>
          </p:nvSpPr>
          <p:spPr>
            <a:xfrm>
              <a:off x="6948264" y="1639833"/>
              <a:ext cx="13019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b="1" dirty="0" smtClean="0">
                  <a:solidFill>
                    <a:srgbClr val="009900"/>
                  </a:solidFill>
                </a:rPr>
                <a:t>Mass spectrum</a:t>
              </a:r>
              <a:endParaRPr kumimoji="1" lang="ja-JP" altLang="en-US" sz="1200" b="1" dirty="0">
                <a:solidFill>
                  <a:srgbClr val="009900"/>
                </a:solidFill>
              </a:endParaRPr>
            </a:p>
          </p:txBody>
        </p:sp>
        <p:pic>
          <p:nvPicPr>
            <p:cNvPr id="34" name="図 3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6372" y="1916832"/>
              <a:ext cx="2628564" cy="1903775"/>
            </a:xfrm>
            <a:prstGeom prst="rect">
              <a:avLst/>
            </a:prstGeom>
          </p:spPr>
        </p:pic>
        <p:pic>
          <p:nvPicPr>
            <p:cNvPr id="35" name="図 3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6372" y="4458477"/>
              <a:ext cx="2785742" cy="1944216"/>
            </a:xfrm>
            <a:prstGeom prst="rect">
              <a:avLst/>
            </a:prstGeom>
          </p:spPr>
        </p:pic>
        <p:pic>
          <p:nvPicPr>
            <p:cNvPr id="37" name="図 36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7" cstate="print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96235" y="5192823"/>
              <a:ext cx="1397390" cy="157368"/>
            </a:xfrm>
            <a:prstGeom prst="rect">
              <a:avLst/>
            </a:prstGeom>
          </p:spPr>
        </p:pic>
        <p:sp>
          <p:nvSpPr>
            <p:cNvPr id="38" name="テキスト ボックス 37"/>
            <p:cNvSpPr txBox="1"/>
            <p:nvPr/>
          </p:nvSpPr>
          <p:spPr>
            <a:xfrm>
              <a:off x="6819777" y="4265035"/>
              <a:ext cx="1739019" cy="276999"/>
            </a:xfrm>
            <a:prstGeom prst="rect">
              <a:avLst/>
            </a:prstGeom>
            <a:noFill/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altLang="ja-JP" sz="1200" b="1" dirty="0" smtClean="0">
                  <a:solidFill>
                    <a:srgbClr val="009900"/>
                  </a:solidFill>
                </a:rPr>
                <a:t>Partial decay widths</a:t>
              </a:r>
              <a:endParaRPr kumimoji="1" lang="ja-JP" altLang="en-US" sz="1200" b="1" dirty="0" smtClean="0">
                <a:solidFill>
                  <a:srgbClr val="009900"/>
                </a:solidFill>
              </a:endParaRPr>
            </a:p>
          </p:txBody>
        </p:sp>
      </p:grpSp>
      <p:grpSp>
        <p:nvGrpSpPr>
          <p:cNvPr id="9" name="グループ化 8"/>
          <p:cNvGrpSpPr/>
          <p:nvPr/>
        </p:nvGrpSpPr>
        <p:grpSpPr>
          <a:xfrm>
            <a:off x="158922" y="980288"/>
            <a:ext cx="2997784" cy="5621379"/>
            <a:chOff x="158922" y="980288"/>
            <a:chExt cx="2997784" cy="5621379"/>
          </a:xfrm>
        </p:grpSpPr>
        <p:sp>
          <p:nvSpPr>
            <p:cNvPr id="41" name="Text Box 11"/>
            <p:cNvSpPr txBox="1">
              <a:spLocks noChangeArrowheads="1"/>
            </p:cNvSpPr>
            <p:nvPr/>
          </p:nvSpPr>
          <p:spPr bwMode="auto">
            <a:xfrm>
              <a:off x="158922" y="980288"/>
              <a:ext cx="2997784" cy="6485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0000" tIns="46800" rIns="90000" bIns="46800">
              <a:spAutoFit/>
            </a:bodyPr>
            <a:lstStyle/>
            <a:p>
              <a:r>
                <a:rPr lang="en-US" altLang="ja-JP" sz="1200" b="1" dirty="0" smtClean="0"/>
                <a:t>1) </a:t>
              </a:r>
              <a:r>
                <a:rPr lang="en-US" altLang="ja-JP" sz="1200" b="1" dirty="0"/>
                <a:t>Construct a model by making   </a:t>
              </a:r>
            </a:p>
            <a:p>
              <a:r>
                <a:rPr lang="en-US" altLang="ja-JP" sz="1200" b="1" dirty="0"/>
                <a:t>    χ</a:t>
              </a:r>
              <a:r>
                <a:rPr lang="en-US" altLang="ja-JP" sz="1200" b="1" baseline="30000" dirty="0"/>
                <a:t>2</a:t>
              </a:r>
              <a:r>
                <a:rPr lang="en-US" altLang="ja-JP" sz="1200" b="1" dirty="0"/>
                <a:t>-fit of the</a:t>
              </a:r>
              <a:r>
                <a:rPr lang="en-US" altLang="ja-JP" sz="1200" b="1" dirty="0">
                  <a:solidFill>
                    <a:srgbClr val="0000FF"/>
                  </a:solidFill>
                </a:rPr>
                <a:t> world data </a:t>
              </a:r>
              <a:r>
                <a:rPr lang="en-US" altLang="ja-JP" sz="1200" b="1" dirty="0"/>
                <a:t>of</a:t>
              </a:r>
              <a:r>
                <a:rPr lang="en-US" altLang="ja-JP" sz="1200" b="1" dirty="0">
                  <a:solidFill>
                    <a:srgbClr val="0000FF"/>
                  </a:solidFill>
                </a:rPr>
                <a:t> </a:t>
              </a:r>
            </a:p>
            <a:p>
              <a:r>
                <a:rPr lang="en-US" altLang="ja-JP" sz="1200" b="1" dirty="0">
                  <a:solidFill>
                    <a:srgbClr val="0000FF"/>
                  </a:solidFill>
                </a:rPr>
                <a:t>    </a:t>
              </a:r>
              <a:r>
                <a:rPr lang="en-US" altLang="ja-JP" sz="1200" b="1" dirty="0">
                  <a:solidFill>
                    <a:srgbClr val="FF0000"/>
                  </a:solidFill>
                </a:rPr>
                <a:t>meson production </a:t>
              </a:r>
              <a:r>
                <a:rPr lang="en-US" altLang="ja-JP" sz="1200" b="1" dirty="0" smtClean="0">
                  <a:solidFill>
                    <a:srgbClr val="FF0000"/>
                  </a:solidFill>
                </a:rPr>
                <a:t>reactions</a:t>
              </a:r>
              <a:r>
                <a:rPr lang="en-US" altLang="ja-JP" sz="1200" b="1" dirty="0" smtClean="0"/>
                <a:t>.</a:t>
              </a:r>
              <a:endParaRPr lang="en-US" altLang="ja-JP" sz="1200" b="1" dirty="0"/>
            </a:p>
          </p:txBody>
        </p:sp>
        <p:pic>
          <p:nvPicPr>
            <p:cNvPr id="42" name="Picture 2" descr="C:\Users\kamano\Desktop\logo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632" y="6269014"/>
              <a:ext cx="864016" cy="3016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3" descr="C:\Users\kamano\Desktop\argonne_header_logo.jp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0306" y="6238023"/>
              <a:ext cx="825470" cy="3636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テキスト ボックス 14"/>
            <p:cNvSpPr txBox="1"/>
            <p:nvPr/>
          </p:nvSpPr>
          <p:spPr>
            <a:xfrm>
              <a:off x="251520" y="5848258"/>
              <a:ext cx="21034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1450" indent="-171450">
                <a:buClr>
                  <a:srgbClr val="0000FF"/>
                </a:buClr>
                <a:buFont typeface="Wingdings" panose="05000000000000000000" pitchFamily="2" charset="2"/>
                <a:buChar char="Ø"/>
              </a:pPr>
              <a:r>
                <a:rPr lang="en-US" altLang="ja-JP" sz="800" b="1" dirty="0" smtClean="0"/>
                <a:t>Use</a:t>
              </a:r>
              <a:r>
                <a:rPr kumimoji="1" lang="en-US" altLang="ja-JP" sz="800" b="1" dirty="0" smtClean="0"/>
                <a:t> supercomputers to accomplish</a:t>
              </a:r>
            </a:p>
            <a:p>
              <a:pPr>
                <a:buClr>
                  <a:srgbClr val="0000FF"/>
                </a:buClr>
              </a:pPr>
              <a:r>
                <a:rPr lang="en-US" altLang="ja-JP" sz="800" b="1" dirty="0"/>
                <a:t> </a:t>
              </a:r>
              <a:r>
                <a:rPr lang="en-US" altLang="ja-JP" sz="800" b="1" dirty="0" smtClean="0"/>
                <a:t>   coupled-channels </a:t>
              </a:r>
              <a:r>
                <a:rPr kumimoji="1" lang="en-US" altLang="ja-JP" sz="800" b="1" dirty="0" smtClean="0"/>
                <a:t>analyses:</a:t>
              </a:r>
              <a:endParaRPr kumimoji="1" lang="ja-JP" altLang="en-US" sz="800" b="1" dirty="0"/>
            </a:p>
          </p:txBody>
        </p:sp>
        <p:sp>
          <p:nvSpPr>
            <p:cNvPr id="39" name="テキスト ボックス 38"/>
            <p:cNvSpPr txBox="1"/>
            <p:nvPr/>
          </p:nvSpPr>
          <p:spPr>
            <a:xfrm>
              <a:off x="179512" y="1662289"/>
              <a:ext cx="2658100" cy="2023631"/>
            </a:xfrm>
            <a:prstGeom prst="rect">
              <a:avLst/>
            </a:prstGeom>
            <a:noFill/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marL="171450" indent="-171450">
                <a:buClr>
                  <a:srgbClr val="FF0000"/>
                </a:buClr>
                <a:buFont typeface="Wingdings" panose="05000000000000000000" pitchFamily="2" charset="2"/>
                <a:buChar char="ü"/>
              </a:pPr>
              <a:r>
                <a:rPr lang="en-US" altLang="ja-JP" sz="1050" b="1" dirty="0" smtClean="0"/>
                <a:t>Latest published model (8-channel):</a:t>
              </a:r>
            </a:p>
            <a:p>
              <a:endParaRPr lang="en-US" altLang="ja-JP" sz="1050" b="1" dirty="0" smtClean="0"/>
            </a:p>
            <a:p>
              <a:endParaRPr lang="en-US" altLang="ja-JP" sz="1050" b="1" dirty="0" smtClean="0"/>
            </a:p>
            <a:p>
              <a:endParaRPr lang="en-US" altLang="ja-JP" sz="600" b="1" dirty="0" smtClean="0"/>
            </a:p>
            <a:p>
              <a:r>
                <a:rPr lang="en-US" altLang="ja-JP" sz="1050" b="1" dirty="0" smtClean="0"/>
                <a:t>Made </a:t>
              </a:r>
              <a:r>
                <a:rPr lang="en-US" altLang="ja-JP" sz="1050" b="1" dirty="0" smtClean="0">
                  <a:solidFill>
                    <a:srgbClr val="FF0000"/>
                  </a:solidFill>
                </a:rPr>
                <a:t>simultaneous</a:t>
              </a:r>
              <a:r>
                <a:rPr lang="en-US" altLang="ja-JP" sz="1050" b="1" dirty="0" smtClean="0"/>
                <a:t> analysis of</a:t>
              </a:r>
            </a:p>
            <a:p>
              <a:endParaRPr lang="en-US" altLang="ja-JP" sz="400" b="1" dirty="0"/>
            </a:p>
            <a:p>
              <a:r>
                <a:rPr lang="en-US" altLang="ja-JP" sz="1050" b="1" dirty="0" smtClean="0"/>
                <a:t>- </a:t>
              </a:r>
              <a:r>
                <a:rPr lang="ja-JP" altLang="en-US" sz="1050" b="1" dirty="0"/>
                <a:t> </a:t>
              </a:r>
              <a:r>
                <a:rPr lang="en-US" altLang="ja-JP" sz="1050" b="1" dirty="0" smtClean="0">
                  <a:solidFill>
                    <a:srgbClr val="FF0000"/>
                  </a:solidFill>
                </a:rPr>
                <a:t>πN </a:t>
              </a:r>
              <a:r>
                <a:rPr lang="en-US" altLang="ja-JP" sz="1050" b="1" dirty="0" smtClean="0">
                  <a:solidFill>
                    <a:srgbClr val="FF0000"/>
                  </a:solidFill>
                  <a:sym typeface="Wingdings" panose="05000000000000000000" pitchFamily="2" charset="2"/>
                </a:rPr>
                <a:t> πN(SAID amp) (W &lt; 2.3 GeV)</a:t>
              </a:r>
              <a:endParaRPr lang="en-US" altLang="ja-JP" sz="1050" b="1" dirty="0">
                <a:solidFill>
                  <a:srgbClr val="FF0000"/>
                </a:solidFill>
              </a:endParaRPr>
            </a:p>
            <a:p>
              <a:r>
                <a:rPr lang="en-US" altLang="ja-JP" sz="1050" b="1" dirty="0" smtClean="0"/>
                <a:t>-  </a:t>
              </a:r>
              <a:r>
                <a:rPr lang="en-US" altLang="ja-JP" sz="1050" b="1" dirty="0" smtClean="0">
                  <a:solidFill>
                    <a:srgbClr val="009900"/>
                  </a:solidFill>
                </a:rPr>
                <a:t>πp </a:t>
              </a:r>
              <a:r>
                <a:rPr lang="en-US" altLang="ja-JP" sz="1050" b="1" dirty="0">
                  <a:solidFill>
                    <a:srgbClr val="009900"/>
                  </a:solidFill>
                  <a:sym typeface="Wingdings" panose="05000000000000000000" pitchFamily="2" charset="2"/>
                </a:rPr>
                <a:t>  </a:t>
              </a:r>
              <a:r>
                <a:rPr lang="en-US" altLang="ja-JP" sz="1050" b="1" dirty="0" err="1">
                  <a:solidFill>
                    <a:srgbClr val="009900"/>
                  </a:solidFill>
                  <a:sym typeface="Wingdings" panose="05000000000000000000" pitchFamily="2" charset="2"/>
                </a:rPr>
                <a:t>ηN</a:t>
              </a:r>
              <a:r>
                <a:rPr lang="en-US" altLang="ja-JP" sz="1050" b="1" dirty="0">
                  <a:solidFill>
                    <a:srgbClr val="009900"/>
                  </a:solidFill>
                  <a:sym typeface="Wingdings" panose="05000000000000000000" pitchFamily="2" charset="2"/>
                </a:rPr>
                <a:t>, KΛ, </a:t>
              </a:r>
              <a:r>
                <a:rPr lang="en-US" altLang="ja-JP" sz="1050" b="1" dirty="0" smtClean="0">
                  <a:solidFill>
                    <a:srgbClr val="009900"/>
                  </a:solidFill>
                  <a:sym typeface="Wingdings" panose="05000000000000000000" pitchFamily="2" charset="2"/>
                </a:rPr>
                <a:t>KΣ       (W </a:t>
              </a:r>
              <a:r>
                <a:rPr lang="en-US" altLang="ja-JP" sz="1050" b="1" dirty="0">
                  <a:solidFill>
                    <a:srgbClr val="009900"/>
                  </a:solidFill>
                  <a:sym typeface="Wingdings" panose="05000000000000000000" pitchFamily="2" charset="2"/>
                </a:rPr>
                <a:t>&lt; 2.1 GeV)</a:t>
              </a:r>
            </a:p>
            <a:p>
              <a:r>
                <a:rPr lang="en-US" altLang="ja-JP" sz="1050" b="1" dirty="0" smtClean="0"/>
                <a:t>-  </a:t>
              </a:r>
              <a:r>
                <a:rPr lang="en-US" altLang="ja-JP" sz="1050" b="1" dirty="0" err="1" smtClean="0">
                  <a:solidFill>
                    <a:srgbClr val="0000CC"/>
                  </a:solidFill>
                </a:rPr>
                <a:t>γp</a:t>
              </a:r>
              <a:r>
                <a:rPr lang="en-US" altLang="ja-JP" sz="1050" b="1" dirty="0" smtClean="0">
                  <a:solidFill>
                    <a:srgbClr val="0000CC"/>
                  </a:solidFill>
                </a:rPr>
                <a:t> </a:t>
              </a:r>
              <a:r>
                <a:rPr lang="en-US" altLang="ja-JP" sz="1050" b="1" dirty="0">
                  <a:solidFill>
                    <a:srgbClr val="0000CC"/>
                  </a:solidFill>
                  <a:sym typeface="Wingdings" panose="05000000000000000000" pitchFamily="2" charset="2"/>
                </a:rPr>
                <a:t> πN, </a:t>
              </a:r>
              <a:r>
                <a:rPr lang="en-US" altLang="ja-JP" sz="1050" b="1" dirty="0" err="1">
                  <a:solidFill>
                    <a:srgbClr val="0000CC"/>
                  </a:solidFill>
                  <a:sym typeface="Wingdings" panose="05000000000000000000" pitchFamily="2" charset="2"/>
                </a:rPr>
                <a:t>ηN</a:t>
              </a:r>
              <a:r>
                <a:rPr lang="en-US" altLang="ja-JP" sz="1050" b="1" dirty="0">
                  <a:solidFill>
                    <a:srgbClr val="0000CC"/>
                  </a:solidFill>
                  <a:sym typeface="Wingdings" panose="05000000000000000000" pitchFamily="2" charset="2"/>
                </a:rPr>
                <a:t>, KΛ, </a:t>
              </a:r>
              <a:r>
                <a:rPr lang="en-US" altLang="ja-JP" sz="1050" b="1" dirty="0" smtClean="0">
                  <a:solidFill>
                    <a:srgbClr val="0000CC"/>
                  </a:solidFill>
                  <a:sym typeface="Wingdings" panose="05000000000000000000" pitchFamily="2" charset="2"/>
                </a:rPr>
                <a:t>KΣ (W </a:t>
              </a:r>
              <a:r>
                <a:rPr lang="en-US" altLang="ja-JP" sz="1050" b="1" dirty="0">
                  <a:solidFill>
                    <a:srgbClr val="0000CC"/>
                  </a:solidFill>
                  <a:sym typeface="Wingdings" panose="05000000000000000000" pitchFamily="2" charset="2"/>
                </a:rPr>
                <a:t>&lt; 2.1 GeV</a:t>
              </a:r>
              <a:r>
                <a:rPr lang="en-US" altLang="ja-JP" sz="1050" b="1" dirty="0" smtClean="0">
                  <a:solidFill>
                    <a:srgbClr val="0000CC"/>
                  </a:solidFill>
                  <a:sym typeface="Wingdings" panose="05000000000000000000" pitchFamily="2" charset="2"/>
                </a:rPr>
                <a:t>)</a:t>
              </a:r>
            </a:p>
            <a:p>
              <a:r>
                <a:rPr lang="en-US" altLang="ja-JP" sz="1050" b="1" dirty="0" smtClean="0">
                  <a:solidFill>
                    <a:schemeClr val="tx1"/>
                  </a:solidFill>
                  <a:sym typeface="Wingdings" panose="05000000000000000000" pitchFamily="2" charset="2"/>
                </a:rPr>
                <a:t>-  γ ‘n’  πN                   (W &lt; 2 GeV)</a:t>
              </a:r>
              <a:endParaRPr lang="en-US" altLang="ja-JP" sz="1050" b="1" dirty="0">
                <a:solidFill>
                  <a:schemeClr val="tx1"/>
                </a:solidFill>
                <a:sym typeface="Wingdings" panose="05000000000000000000" pitchFamily="2" charset="2"/>
              </a:endParaRPr>
            </a:p>
            <a:p>
              <a:endParaRPr lang="en-US" altLang="ja-JP" sz="1050" b="1" dirty="0" smtClean="0">
                <a:solidFill>
                  <a:srgbClr val="0000CC"/>
                </a:solidFill>
                <a:sym typeface="Wingdings" panose="05000000000000000000" pitchFamily="2" charset="2"/>
              </a:endParaRPr>
            </a:p>
            <a:p>
              <a:r>
                <a:rPr lang="en-US" altLang="ja-JP" sz="1050" b="1" dirty="0" smtClean="0">
                  <a:solidFill>
                    <a:schemeClr val="tx1"/>
                  </a:solidFill>
                  <a:sym typeface="Wingdings" panose="05000000000000000000" pitchFamily="2" charset="2"/>
                </a:rPr>
                <a:t></a:t>
              </a:r>
              <a:r>
                <a:rPr lang="en-US" altLang="ja-JP" sz="1050" b="1" dirty="0" smtClean="0">
                  <a:solidFill>
                    <a:srgbClr val="FF0000"/>
                  </a:solidFill>
                  <a:sym typeface="Wingdings" panose="05000000000000000000" pitchFamily="2" charset="2"/>
                </a:rPr>
                <a:t>~27,000 data points </a:t>
              </a:r>
              <a:r>
                <a:rPr lang="en-US" altLang="ja-JP" sz="1050" b="1" dirty="0" smtClean="0">
                  <a:solidFill>
                    <a:schemeClr val="tx1"/>
                  </a:solidFill>
                  <a:sym typeface="Wingdings" panose="05000000000000000000" pitchFamily="2" charset="2"/>
                </a:rPr>
                <a:t>of both</a:t>
              </a:r>
            </a:p>
            <a:p>
              <a:r>
                <a:rPr lang="en-US" altLang="ja-JP" sz="1050" b="1" dirty="0" smtClean="0">
                  <a:solidFill>
                    <a:schemeClr val="tx1"/>
                  </a:solidFill>
                  <a:sym typeface="Wingdings" panose="05000000000000000000" pitchFamily="2" charset="2"/>
                </a:rPr>
                <a:t>    </a:t>
              </a:r>
              <a:r>
                <a:rPr lang="en-US" altLang="ja-JP" sz="1050" b="1" dirty="0" err="1" smtClean="0">
                  <a:solidFill>
                    <a:srgbClr val="0066FF"/>
                  </a:solidFill>
                  <a:sym typeface="Wingdings" panose="05000000000000000000" pitchFamily="2" charset="2"/>
                </a:rPr>
                <a:t>dσ</a:t>
              </a:r>
              <a:r>
                <a:rPr lang="en-US" altLang="ja-JP" sz="1050" b="1" dirty="0" smtClean="0">
                  <a:solidFill>
                    <a:srgbClr val="0066FF"/>
                  </a:solidFill>
                  <a:sym typeface="Wingdings" panose="05000000000000000000" pitchFamily="2" charset="2"/>
                </a:rPr>
                <a:t>/</a:t>
              </a:r>
              <a:r>
                <a:rPr lang="en-US" altLang="ja-JP" sz="1050" b="1" dirty="0" err="1" smtClean="0">
                  <a:solidFill>
                    <a:srgbClr val="0066FF"/>
                  </a:solidFill>
                  <a:sym typeface="Wingdings" panose="05000000000000000000" pitchFamily="2" charset="2"/>
                </a:rPr>
                <a:t>dΩ</a:t>
              </a:r>
              <a:r>
                <a:rPr lang="en-US" altLang="ja-JP" sz="1050" b="1" dirty="0" smtClean="0">
                  <a:solidFill>
                    <a:srgbClr val="0066FF"/>
                  </a:solidFill>
                  <a:sym typeface="Wingdings" panose="05000000000000000000" pitchFamily="2" charset="2"/>
                </a:rPr>
                <a:t> &amp; spin-pol. obs.</a:t>
              </a:r>
            </a:p>
          </p:txBody>
        </p:sp>
        <p:sp>
          <p:nvSpPr>
            <p:cNvPr id="53" name="テキスト ボックス 52"/>
            <p:cNvSpPr txBox="1"/>
            <p:nvPr/>
          </p:nvSpPr>
          <p:spPr>
            <a:xfrm>
              <a:off x="362083" y="1844824"/>
              <a:ext cx="24384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800" b="1" dirty="0" smtClean="0">
                  <a:solidFill>
                    <a:srgbClr val="0066FF"/>
                  </a:solidFill>
                  <a:sym typeface="Wingdings" panose="05000000000000000000" pitchFamily="2" charset="2"/>
                </a:rPr>
                <a:t>HK, Nakamura, Lee, Sato, PRC88(2013)035209</a:t>
              </a:r>
            </a:p>
            <a:p>
              <a:r>
                <a:rPr lang="en-US" altLang="ja-JP" sz="800" b="1" dirty="0" smtClean="0">
                  <a:solidFill>
                    <a:srgbClr val="0066FF"/>
                  </a:solidFill>
                  <a:sym typeface="Wingdings" panose="05000000000000000000" pitchFamily="2" charset="2"/>
                </a:rPr>
                <a:t>[updated in PRC94(2016)015201 ]</a:t>
              </a:r>
            </a:p>
          </p:txBody>
        </p:sp>
        <p:grpSp>
          <p:nvGrpSpPr>
            <p:cNvPr id="56" name="グループ化 55"/>
            <p:cNvGrpSpPr/>
            <p:nvPr/>
          </p:nvGrpSpPr>
          <p:grpSpPr>
            <a:xfrm>
              <a:off x="158922" y="4073807"/>
              <a:ext cx="2542237" cy="1770404"/>
              <a:chOff x="91861" y="4017480"/>
              <a:chExt cx="5013928" cy="3038232"/>
            </a:xfrm>
          </p:grpSpPr>
          <p:pic>
            <p:nvPicPr>
              <p:cNvPr id="60" name="図 59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861" y="4017480"/>
                <a:ext cx="5013928" cy="3038232"/>
              </a:xfrm>
              <a:prstGeom prst="rect">
                <a:avLst/>
              </a:prstGeom>
              <a:effectLst/>
            </p:spPr>
          </p:pic>
          <p:sp>
            <p:nvSpPr>
              <p:cNvPr id="61" name="テキスト ボックス 60"/>
              <p:cNvSpPr txBox="1"/>
              <p:nvPr/>
            </p:nvSpPr>
            <p:spPr>
              <a:xfrm>
                <a:off x="1309599" y="6247426"/>
                <a:ext cx="3762847" cy="3697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800" b="1" dirty="0" err="1" smtClean="0">
                    <a:solidFill>
                      <a:srgbClr val="3333FF"/>
                    </a:solidFill>
                  </a:rPr>
                  <a:t>γp</a:t>
                </a:r>
                <a:r>
                  <a:rPr lang="en-US" altLang="ja-JP" sz="800" b="1" dirty="0" smtClean="0">
                    <a:solidFill>
                      <a:srgbClr val="3333FF"/>
                    </a:solidFill>
                  </a:rPr>
                  <a:t> total cross sections in N* region</a:t>
                </a:r>
                <a:endParaRPr kumimoji="1" lang="ja-JP" altLang="en-US" sz="800" b="1" dirty="0">
                  <a:solidFill>
                    <a:srgbClr val="3333FF"/>
                  </a:solidFill>
                </a:endParaRPr>
              </a:p>
            </p:txBody>
          </p:sp>
        </p:grpSp>
        <p:grpSp>
          <p:nvGrpSpPr>
            <p:cNvPr id="62" name="グループ化 61"/>
            <p:cNvGrpSpPr/>
            <p:nvPr/>
          </p:nvGrpSpPr>
          <p:grpSpPr>
            <a:xfrm>
              <a:off x="467544" y="3845862"/>
              <a:ext cx="2196828" cy="215444"/>
              <a:chOff x="5701819" y="3279096"/>
              <a:chExt cx="2196828" cy="215444"/>
            </a:xfrm>
          </p:grpSpPr>
          <p:cxnSp>
            <p:nvCxnSpPr>
              <p:cNvPr id="63" name="直線コネクタ 62"/>
              <p:cNvCxnSpPr/>
              <p:nvPr/>
            </p:nvCxnSpPr>
            <p:spPr>
              <a:xfrm flipV="1">
                <a:off x="5701819" y="3390379"/>
                <a:ext cx="2196828" cy="729"/>
              </a:xfrm>
              <a:prstGeom prst="line">
                <a:avLst/>
              </a:prstGeom>
              <a:ln w="19050" cap="flat">
                <a:solidFill>
                  <a:srgbClr val="0000FF"/>
                </a:solidFill>
                <a:bevel/>
                <a:headEnd type="triangle" w="lg" len="med"/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テキスト ボックス 63"/>
              <p:cNvSpPr txBox="1"/>
              <p:nvPr/>
            </p:nvSpPr>
            <p:spPr>
              <a:xfrm>
                <a:off x="6033181" y="3279096"/>
                <a:ext cx="1561867" cy="2154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800" b="1" dirty="0" smtClean="0">
                    <a:solidFill>
                      <a:srgbClr val="0000FF"/>
                    </a:solidFill>
                  </a:rPr>
                  <a:t>Region our model can cover</a:t>
                </a:r>
                <a:endParaRPr kumimoji="1" lang="ja-JP" altLang="en-US" sz="800" b="1" dirty="0">
                  <a:solidFill>
                    <a:srgbClr val="0000FF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1098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88490" y="836711"/>
            <a:ext cx="8948006" cy="583264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6712"/>
          </a:xfrm>
        </p:spPr>
        <p:txBody>
          <a:bodyPr>
            <a:noAutofit/>
          </a:bodyPr>
          <a:lstStyle/>
          <a:p>
            <a:r>
              <a:rPr lang="en-US" altLang="ja-JP" sz="2800" b="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Baryon resonances as poles of </a:t>
            </a:r>
            <a:br>
              <a:rPr lang="en-US" altLang="ja-JP" sz="2800" b="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</a:br>
            <a:r>
              <a:rPr lang="en-US" altLang="ja-JP" sz="2800" b="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scattering amplitudes</a:t>
            </a:r>
            <a:endParaRPr lang="en-US" altLang="ja-JP" sz="2800" b="0" dirty="0">
              <a:solidFill>
                <a:srgbClr val="0000FF"/>
              </a:solidFill>
              <a:latin typeface="Arial Black" pitchFamily="34" charset="0"/>
              <a:ea typeface="ＭＳ Ｐゴシック" charset="-128"/>
            </a:endParaRPr>
          </a:p>
        </p:txBody>
      </p:sp>
      <p:sp>
        <p:nvSpPr>
          <p:cNvPr id="27" name="Text Box 3"/>
          <p:cNvSpPr txBox="1">
            <a:spLocks noChangeArrowheads="1"/>
          </p:cNvSpPr>
          <p:nvPr/>
        </p:nvSpPr>
        <p:spPr bwMode="auto">
          <a:xfrm>
            <a:off x="395536" y="1124744"/>
            <a:ext cx="8552639" cy="1571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ja-JP" sz="1600" dirty="0" smtClean="0">
                <a:solidFill>
                  <a:srgbClr val="FF0000"/>
                </a:solidFill>
              </a:rPr>
              <a:t>PROPER</a:t>
            </a:r>
            <a:r>
              <a:rPr lang="en-US" altLang="ja-JP" sz="1600" dirty="0" smtClean="0"/>
              <a:t> definition of</a:t>
            </a:r>
          </a:p>
          <a:p>
            <a:endParaRPr lang="en-US" altLang="ja-JP" sz="800" dirty="0"/>
          </a:p>
          <a:p>
            <a:pPr>
              <a:buClr>
                <a:srgbClr val="FF0000"/>
              </a:buClr>
              <a:buFont typeface="Wingdings" charset="2"/>
              <a:buChar char="ü"/>
            </a:pPr>
            <a:r>
              <a:rPr lang="en-US" altLang="ja-JP" sz="1600" dirty="0"/>
              <a:t>  </a:t>
            </a:r>
            <a:r>
              <a:rPr lang="en-US" altLang="ja-JP" sz="1600" dirty="0" smtClean="0">
                <a:solidFill>
                  <a:srgbClr val="009900"/>
                </a:solidFill>
              </a:rPr>
              <a:t>Hadron resonance masses </a:t>
            </a:r>
            <a:r>
              <a:rPr lang="en-US" altLang="ja-JP" sz="1600" dirty="0" smtClean="0"/>
              <a:t>(complex)  </a:t>
            </a:r>
            <a:r>
              <a:rPr lang="en-US" altLang="ja-JP" sz="1600" dirty="0" smtClean="0">
                <a:sym typeface="Wingdings" charset="2"/>
              </a:rPr>
              <a:t>  </a:t>
            </a:r>
            <a:r>
              <a:rPr lang="en-US" altLang="ja-JP" sz="1600" dirty="0">
                <a:solidFill>
                  <a:srgbClr val="FF0000"/>
                </a:solidFill>
                <a:sym typeface="Wingdings" charset="2"/>
              </a:rPr>
              <a:t>Pole </a:t>
            </a:r>
            <a:r>
              <a:rPr lang="en-US" altLang="ja-JP" sz="1600" dirty="0" smtClean="0">
                <a:solidFill>
                  <a:srgbClr val="FF0000"/>
                </a:solidFill>
                <a:sym typeface="Wingdings" charset="2"/>
              </a:rPr>
              <a:t>positions</a:t>
            </a:r>
            <a:r>
              <a:rPr lang="en-US" altLang="ja-JP" sz="1600" dirty="0" smtClean="0">
                <a:sym typeface="Wingdings" charset="2"/>
              </a:rPr>
              <a:t> of </a:t>
            </a:r>
            <a:r>
              <a:rPr lang="en-US" altLang="ja-JP" sz="1600" dirty="0" smtClean="0">
                <a:solidFill>
                  <a:srgbClr val="0000FF"/>
                </a:solidFill>
                <a:sym typeface="Wingdings" charset="2"/>
              </a:rPr>
              <a:t>scattering amplitudes</a:t>
            </a:r>
          </a:p>
          <a:p>
            <a:pPr>
              <a:buClr>
                <a:srgbClr val="FF0000"/>
              </a:buClr>
            </a:pPr>
            <a:r>
              <a:rPr lang="en-US" altLang="ja-JP" sz="1600" dirty="0">
                <a:solidFill>
                  <a:srgbClr val="0000FF"/>
                </a:solidFill>
                <a:sym typeface="Wingdings" charset="2"/>
              </a:rPr>
              <a:t> </a:t>
            </a:r>
            <a:r>
              <a:rPr lang="en-US" altLang="ja-JP" sz="1600" dirty="0" smtClean="0">
                <a:solidFill>
                  <a:srgbClr val="0000FF"/>
                </a:solidFill>
                <a:sym typeface="Wingdings" charset="2"/>
              </a:rPr>
              <a:t>                                                                           </a:t>
            </a:r>
            <a:r>
              <a:rPr lang="en-US" altLang="ja-JP" sz="1600" dirty="0" smtClean="0">
                <a:sym typeface="Wingdings" charset="2"/>
              </a:rPr>
              <a:t>in the lower-half of complex-W plane</a:t>
            </a:r>
            <a:endParaRPr lang="en-US" altLang="ja-JP" sz="1600" dirty="0">
              <a:sym typeface="Wingdings" charset="2"/>
            </a:endParaRPr>
          </a:p>
          <a:p>
            <a:pPr>
              <a:buClr>
                <a:srgbClr val="FF0000"/>
              </a:buClr>
              <a:buFont typeface="Wingdings" charset="2"/>
              <a:buChar char="ü"/>
            </a:pPr>
            <a:endParaRPr lang="en-US" altLang="ja-JP" sz="800" dirty="0">
              <a:sym typeface="Wingdings" charset="2"/>
            </a:endParaRPr>
          </a:p>
          <a:p>
            <a:pPr>
              <a:buClr>
                <a:srgbClr val="FF0000"/>
              </a:buClr>
              <a:buFont typeface="Wingdings" charset="2"/>
              <a:buChar char="ü"/>
            </a:pPr>
            <a:r>
              <a:rPr lang="en-US" altLang="ja-JP" sz="1600" dirty="0">
                <a:sym typeface="Wingdings" charset="2"/>
              </a:rPr>
              <a:t>  </a:t>
            </a:r>
            <a:r>
              <a:rPr lang="en-US" altLang="ja-JP" sz="1600" dirty="0" smtClean="0">
                <a:solidFill>
                  <a:srgbClr val="009900"/>
                </a:solidFill>
                <a:sym typeface="Wingdings" charset="2"/>
              </a:rPr>
              <a:t>Transition amplitudes </a:t>
            </a:r>
            <a:r>
              <a:rPr lang="en-US" altLang="ja-JP" sz="1600" dirty="0" smtClean="0">
                <a:sym typeface="Wingdings" charset="2"/>
              </a:rPr>
              <a:t>between               ~ </a:t>
            </a:r>
            <a:r>
              <a:rPr lang="en-US" altLang="ja-JP" sz="1600" dirty="0" smtClean="0">
                <a:solidFill>
                  <a:srgbClr val="FF0000"/>
                </a:solidFill>
                <a:sym typeface="Wingdings" charset="2"/>
              </a:rPr>
              <a:t>Residues</a:t>
            </a:r>
            <a:r>
              <a:rPr lang="en-US" altLang="ja-JP" sz="1600" baseline="30000" dirty="0" smtClean="0">
                <a:solidFill>
                  <a:srgbClr val="FF0000"/>
                </a:solidFill>
                <a:sym typeface="Wingdings" charset="2"/>
              </a:rPr>
              <a:t>1/2</a:t>
            </a:r>
            <a:r>
              <a:rPr lang="en-US" altLang="ja-JP" sz="1600" dirty="0" smtClean="0">
                <a:sym typeface="Wingdings" charset="2"/>
              </a:rPr>
              <a:t> at </a:t>
            </a:r>
            <a:r>
              <a:rPr lang="en-US" altLang="ja-JP" sz="1600" dirty="0">
                <a:solidFill>
                  <a:srgbClr val="0000FF"/>
                </a:solidFill>
                <a:sym typeface="Wingdings" charset="2"/>
              </a:rPr>
              <a:t>the </a:t>
            </a:r>
            <a:r>
              <a:rPr lang="en-US" altLang="ja-JP" sz="1600" dirty="0" smtClean="0">
                <a:solidFill>
                  <a:srgbClr val="0000FF"/>
                </a:solidFill>
                <a:sym typeface="Wingdings" charset="2"/>
              </a:rPr>
              <a:t>pole</a:t>
            </a:r>
          </a:p>
          <a:p>
            <a:pPr>
              <a:buClr>
                <a:srgbClr val="FF0000"/>
              </a:buClr>
            </a:pPr>
            <a:r>
              <a:rPr lang="en-US" altLang="ja-JP" sz="1600" dirty="0">
                <a:solidFill>
                  <a:srgbClr val="0000FF"/>
                </a:solidFill>
                <a:sym typeface="Wingdings" charset="2"/>
              </a:rPr>
              <a:t> </a:t>
            </a:r>
            <a:r>
              <a:rPr lang="en-US" altLang="ja-JP" sz="1600" dirty="0" smtClean="0">
                <a:solidFill>
                  <a:srgbClr val="0000FF"/>
                </a:solidFill>
                <a:sym typeface="Wingdings" charset="2"/>
              </a:rPr>
              <a:t>    </a:t>
            </a:r>
            <a:r>
              <a:rPr lang="en-US" altLang="ja-JP" sz="1600" dirty="0" smtClean="0">
                <a:sym typeface="Wingdings" charset="2"/>
              </a:rPr>
              <a:t>resonance and scattering states</a:t>
            </a:r>
            <a:endParaRPr lang="ja-JP" altLang="en-US" sz="1600" dirty="0"/>
          </a:p>
        </p:txBody>
      </p:sp>
      <p:grpSp>
        <p:nvGrpSpPr>
          <p:cNvPr id="37" name="グループ化 36"/>
          <p:cNvGrpSpPr/>
          <p:nvPr/>
        </p:nvGrpSpPr>
        <p:grpSpPr>
          <a:xfrm>
            <a:off x="323528" y="3479433"/>
            <a:ext cx="3347527" cy="2325831"/>
            <a:chOff x="323528" y="3263409"/>
            <a:chExt cx="3347527" cy="2325831"/>
          </a:xfrm>
        </p:grpSpPr>
        <p:pic>
          <p:nvPicPr>
            <p:cNvPr id="7" name="図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849" y="3263409"/>
              <a:ext cx="3196233" cy="2325831"/>
            </a:xfrm>
            <a:prstGeom prst="rect">
              <a:avLst/>
            </a:prstGeom>
            <a:ln>
              <a:noFill/>
            </a:ln>
          </p:spPr>
        </p:pic>
        <p:sp>
          <p:nvSpPr>
            <p:cNvPr id="10" name="円/楕円 9"/>
            <p:cNvSpPr>
              <a:spLocks noChangeAspect="1"/>
            </p:cNvSpPr>
            <p:nvPr/>
          </p:nvSpPr>
          <p:spPr bwMode="auto">
            <a:xfrm>
              <a:off x="1450994" y="3917616"/>
              <a:ext cx="70459" cy="80129"/>
            </a:xfrm>
            <a:prstGeom prst="ellipse">
              <a:avLst/>
            </a:prstGeom>
            <a:solidFill>
              <a:schemeClr val="tx1"/>
            </a:solidFill>
            <a:ln w="25400" algn="ctr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 rtlCol="0" anchor="ctr"/>
            <a:lstStyle/>
            <a:p>
              <a:pPr algn="ctr"/>
              <a:endParaRPr kumimoji="1" lang="ja-JP" altLang="en-US" sz="1400" b="1" dirty="0" smtClean="0"/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323528" y="4788068"/>
              <a:ext cx="599554" cy="308273"/>
            </a:xfrm>
            <a:prstGeom prst="rect">
              <a:avLst/>
            </a:prstGeom>
            <a:noFill/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sz="1200" b="1" dirty="0" err="1" smtClean="0">
                  <a:solidFill>
                    <a:schemeClr val="tx1"/>
                  </a:solidFill>
                </a:rPr>
                <a:t>Im</a:t>
              </a:r>
              <a:r>
                <a:rPr lang="en-US" altLang="ja-JP" sz="1200" b="1" dirty="0" smtClean="0">
                  <a:solidFill>
                    <a:schemeClr val="tx1"/>
                  </a:solidFill>
                </a:rPr>
                <a:t>(W)</a:t>
              </a:r>
              <a:endParaRPr kumimoji="1" lang="ja-JP" altLang="en-US" sz="12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12" name="テキスト ボックス 11"/>
            <p:cNvSpPr txBox="1"/>
            <p:nvPr/>
          </p:nvSpPr>
          <p:spPr>
            <a:xfrm>
              <a:off x="3055815" y="5096341"/>
              <a:ext cx="615240" cy="308273"/>
            </a:xfrm>
            <a:prstGeom prst="rect">
              <a:avLst/>
            </a:prstGeom>
            <a:noFill/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altLang="ja-JP" sz="1200" b="1" dirty="0" smtClean="0">
                  <a:solidFill>
                    <a:schemeClr val="tx1"/>
                  </a:solidFill>
                </a:rPr>
                <a:t>Re(W)</a:t>
              </a:r>
              <a:endParaRPr kumimoji="1" lang="ja-JP" altLang="en-US" sz="12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13" name="フリーフォーム 12"/>
            <p:cNvSpPr/>
            <p:nvPr/>
          </p:nvSpPr>
          <p:spPr bwMode="auto">
            <a:xfrm>
              <a:off x="2482794" y="4123363"/>
              <a:ext cx="285303" cy="726885"/>
            </a:xfrm>
            <a:custGeom>
              <a:avLst/>
              <a:gdLst>
                <a:gd name="connsiteX0" fmla="*/ 43543 w 291544"/>
                <a:gd name="connsiteY0" fmla="*/ 0 h 653143"/>
                <a:gd name="connsiteX1" fmla="*/ 203200 w 291544"/>
                <a:gd name="connsiteY1" fmla="*/ 123372 h 653143"/>
                <a:gd name="connsiteX2" fmla="*/ 290286 w 291544"/>
                <a:gd name="connsiteY2" fmla="*/ 297543 h 653143"/>
                <a:gd name="connsiteX3" fmla="*/ 246743 w 291544"/>
                <a:gd name="connsiteY3" fmla="*/ 515257 h 653143"/>
                <a:gd name="connsiteX4" fmla="*/ 137886 w 291544"/>
                <a:gd name="connsiteY4" fmla="*/ 602343 h 653143"/>
                <a:gd name="connsiteX5" fmla="*/ 0 w 291544"/>
                <a:gd name="connsiteY5" fmla="*/ 653143 h 653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544" h="653143">
                  <a:moveTo>
                    <a:pt x="43543" y="0"/>
                  </a:moveTo>
                  <a:cubicBezTo>
                    <a:pt x="102809" y="36891"/>
                    <a:pt x="162076" y="73782"/>
                    <a:pt x="203200" y="123372"/>
                  </a:cubicBezTo>
                  <a:cubicBezTo>
                    <a:pt x="244324" y="172962"/>
                    <a:pt x="283029" y="232229"/>
                    <a:pt x="290286" y="297543"/>
                  </a:cubicBezTo>
                  <a:cubicBezTo>
                    <a:pt x="297543" y="362857"/>
                    <a:pt x="272143" y="464457"/>
                    <a:pt x="246743" y="515257"/>
                  </a:cubicBezTo>
                  <a:cubicBezTo>
                    <a:pt x="221343" y="566057"/>
                    <a:pt x="179010" y="579362"/>
                    <a:pt x="137886" y="602343"/>
                  </a:cubicBezTo>
                  <a:cubicBezTo>
                    <a:pt x="96762" y="625324"/>
                    <a:pt x="48381" y="639233"/>
                    <a:pt x="0" y="653143"/>
                  </a:cubicBezTo>
                </a:path>
              </a:pathLst>
            </a:custGeom>
            <a:noFill/>
            <a:ln w="12700" algn="ctr">
              <a:solidFill>
                <a:srgbClr val="FF6600"/>
              </a:solidFill>
              <a:prstDash val="solid"/>
              <a:round/>
              <a:headEnd/>
              <a:tailEnd type="triangle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1051609" y="4372173"/>
              <a:ext cx="714068" cy="445284"/>
            </a:xfrm>
            <a:prstGeom prst="rect">
              <a:avLst/>
            </a:prstGeom>
            <a:noFill/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altLang="ja-JP" sz="1000" b="1" dirty="0" smtClean="0">
                  <a:solidFill>
                    <a:schemeClr val="tx1"/>
                  </a:solidFill>
                </a:rPr>
                <a:t>physical </a:t>
              </a:r>
            </a:p>
            <a:p>
              <a:r>
                <a:rPr lang="en-US" altLang="ja-JP" sz="1000" b="1" dirty="0" smtClean="0">
                  <a:solidFill>
                    <a:schemeClr val="tx1"/>
                  </a:solidFill>
                </a:rPr>
                <a:t>sheet</a:t>
              </a:r>
              <a:endParaRPr kumimoji="1" lang="ja-JP" altLang="en-US" sz="10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2768097" y="4146711"/>
              <a:ext cx="867799" cy="445284"/>
            </a:xfrm>
            <a:prstGeom prst="rect">
              <a:avLst/>
            </a:prstGeom>
            <a:noFill/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altLang="ja-JP" sz="1000" b="1" dirty="0" smtClean="0">
                  <a:solidFill>
                    <a:schemeClr val="tx1"/>
                  </a:solidFill>
                </a:rPr>
                <a:t>unphysical </a:t>
              </a:r>
            </a:p>
            <a:p>
              <a:r>
                <a:rPr lang="en-US" altLang="ja-JP" sz="1000" b="1" dirty="0" smtClean="0">
                  <a:solidFill>
                    <a:schemeClr val="tx1"/>
                  </a:solidFill>
                </a:rPr>
                <a:t>sheet</a:t>
              </a:r>
              <a:endParaRPr kumimoji="1" lang="ja-JP" altLang="en-US" sz="10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6" name="テキスト ボックス 5"/>
            <p:cNvSpPr txBox="1"/>
            <p:nvPr/>
          </p:nvSpPr>
          <p:spPr>
            <a:xfrm>
              <a:off x="826883" y="3496424"/>
              <a:ext cx="1114083" cy="37677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800" b="1" dirty="0" smtClean="0"/>
                <a:t>Branch point</a:t>
              </a:r>
            </a:p>
            <a:p>
              <a:pPr algn="ctr"/>
              <a:r>
                <a:rPr lang="en-US" altLang="ja-JP" sz="800" b="1" dirty="0" smtClean="0"/>
                <a:t>(channel threshold)</a:t>
              </a:r>
              <a:endParaRPr kumimoji="1" lang="ja-JP" altLang="en-US" sz="800" b="1" dirty="0"/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2014727" y="4856572"/>
              <a:ext cx="368956" cy="2740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b="1" dirty="0" smtClean="0"/>
                <a:t>cut</a:t>
              </a:r>
              <a:endParaRPr kumimoji="1" lang="ja-JP" altLang="en-US" sz="1000" b="1" dirty="0"/>
            </a:p>
          </p:txBody>
        </p:sp>
        <p:grpSp>
          <p:nvGrpSpPr>
            <p:cNvPr id="33" name="グループ化 32"/>
            <p:cNvGrpSpPr/>
            <p:nvPr/>
          </p:nvGrpSpPr>
          <p:grpSpPr>
            <a:xfrm>
              <a:off x="1808729" y="3984650"/>
              <a:ext cx="411995" cy="360040"/>
              <a:chOff x="2709819" y="5232027"/>
              <a:chExt cx="411995" cy="360040"/>
            </a:xfrm>
          </p:grpSpPr>
          <p:cxnSp>
            <p:nvCxnSpPr>
              <p:cNvPr id="34" name="直線コネクタ 33"/>
              <p:cNvCxnSpPr/>
              <p:nvPr/>
            </p:nvCxnSpPr>
            <p:spPr>
              <a:xfrm>
                <a:off x="2858322" y="5232027"/>
                <a:ext cx="144016" cy="360040"/>
              </a:xfrm>
              <a:prstGeom prst="line">
                <a:avLst/>
              </a:prstGeom>
              <a:ln w="254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線コネクタ 34"/>
              <p:cNvCxnSpPr/>
              <p:nvPr/>
            </p:nvCxnSpPr>
            <p:spPr>
              <a:xfrm flipH="1">
                <a:off x="2709819" y="5370740"/>
                <a:ext cx="411995" cy="73811"/>
              </a:xfrm>
              <a:prstGeom prst="line">
                <a:avLst/>
              </a:prstGeom>
              <a:ln w="254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1" name="直線矢印コネクタ 30"/>
            <p:cNvCxnSpPr/>
            <p:nvPr/>
          </p:nvCxnSpPr>
          <p:spPr>
            <a:xfrm flipH="1">
              <a:off x="2042699" y="3669446"/>
              <a:ext cx="600454" cy="474201"/>
            </a:xfrm>
            <a:prstGeom prst="straightConnector1">
              <a:avLst/>
            </a:prstGeom>
            <a:ln w="28575">
              <a:solidFill>
                <a:srgbClr val="0099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テキスト ボックス 35"/>
            <p:cNvSpPr txBox="1"/>
            <p:nvPr/>
          </p:nvSpPr>
          <p:spPr>
            <a:xfrm>
              <a:off x="2620034" y="3511714"/>
              <a:ext cx="66075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100" b="1" dirty="0" smtClean="0"/>
                <a:t>W = M</a:t>
              </a:r>
              <a:r>
                <a:rPr kumimoji="1" lang="en-US" altLang="ja-JP" sz="1100" b="1" baseline="-25000" dirty="0" smtClean="0"/>
                <a:t>R</a:t>
              </a:r>
              <a:endParaRPr kumimoji="1" lang="ja-JP" altLang="en-US" sz="1100" b="1" baseline="-25000" dirty="0"/>
            </a:p>
          </p:txBody>
        </p:sp>
        <p:cxnSp>
          <p:nvCxnSpPr>
            <p:cNvPr id="8" name="直線コネクタ 7"/>
            <p:cNvCxnSpPr/>
            <p:nvPr/>
          </p:nvCxnSpPr>
          <p:spPr>
            <a:xfrm>
              <a:off x="1521461" y="3984650"/>
              <a:ext cx="1042883" cy="1265826"/>
            </a:xfrm>
            <a:prstGeom prst="line">
              <a:avLst/>
            </a:prstGeom>
            <a:ln w="12700">
              <a:solidFill>
                <a:srgbClr val="FF660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9" name="図 3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939" y="4233858"/>
            <a:ext cx="4902236" cy="554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sp>
        <p:nvSpPr>
          <p:cNvPr id="40" name="AutoShape 20"/>
          <p:cNvSpPr>
            <a:spLocks noChangeArrowheads="1"/>
          </p:cNvSpPr>
          <p:nvPr/>
        </p:nvSpPr>
        <p:spPr bwMode="auto">
          <a:xfrm>
            <a:off x="5508104" y="5072596"/>
            <a:ext cx="2808312" cy="647700"/>
          </a:xfrm>
          <a:prstGeom prst="wedgeRoundRectCallout">
            <a:avLst>
              <a:gd name="adj1" fmla="val 9137"/>
              <a:gd name="adj2" fmla="val -94051"/>
              <a:gd name="adj3" fmla="val 16667"/>
            </a:avLst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 algn="ctr">
              <a:defRPr/>
            </a:pPr>
            <a:r>
              <a:rPr lang="en-US" altLang="ja-JP" sz="1600" b="1" dirty="0" smtClean="0"/>
              <a:t>Resonance pole </a:t>
            </a:r>
            <a:r>
              <a:rPr lang="en-US" altLang="ja-JP" sz="1600" b="1" dirty="0"/>
              <a:t>position </a:t>
            </a:r>
          </a:p>
          <a:p>
            <a:pPr algn="ctr">
              <a:defRPr/>
            </a:pPr>
            <a:r>
              <a:rPr lang="en-US" altLang="ja-JP" sz="1600" b="1" dirty="0"/>
              <a:t>( </a:t>
            </a:r>
            <a:r>
              <a:rPr lang="en-US" altLang="ja-JP" sz="1600" b="1" dirty="0" err="1" smtClean="0"/>
              <a:t>Im</a:t>
            </a:r>
            <a:r>
              <a:rPr lang="en-US" altLang="ja-JP" sz="1600" b="1" dirty="0" smtClean="0"/>
              <a:t>(M</a:t>
            </a:r>
            <a:r>
              <a:rPr lang="en-US" altLang="ja-JP" sz="1600" b="1" baseline="-25000" dirty="0" smtClean="0"/>
              <a:t>R</a:t>
            </a:r>
            <a:r>
              <a:rPr lang="en-US" altLang="ja-JP" sz="1600" b="1" dirty="0" smtClean="0"/>
              <a:t>) </a:t>
            </a:r>
            <a:r>
              <a:rPr lang="en-US" altLang="ja-JP" sz="1600" b="1" dirty="0">
                <a:solidFill>
                  <a:srgbClr val="FF0000"/>
                </a:solidFill>
              </a:rPr>
              <a:t>&lt; 0</a:t>
            </a:r>
            <a:r>
              <a:rPr lang="en-US" altLang="ja-JP" sz="1600" b="1" dirty="0"/>
              <a:t> )</a:t>
            </a:r>
          </a:p>
        </p:txBody>
      </p:sp>
      <p:sp>
        <p:nvSpPr>
          <p:cNvPr id="41" name="AutoShape 21"/>
          <p:cNvSpPr>
            <a:spLocks noChangeArrowheads="1"/>
          </p:cNvSpPr>
          <p:nvPr/>
        </p:nvSpPr>
        <p:spPr bwMode="auto">
          <a:xfrm>
            <a:off x="6300192" y="3249761"/>
            <a:ext cx="2477964" cy="661987"/>
          </a:xfrm>
          <a:prstGeom prst="wedgeRoundRectCallout">
            <a:avLst>
              <a:gd name="adj1" fmla="val -27603"/>
              <a:gd name="adj2" fmla="val 90057"/>
              <a:gd name="adj3" fmla="val 16667"/>
            </a:avLst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0000" tIns="46800" rIns="90000" bIns="46800"/>
          <a:lstStyle/>
          <a:p>
            <a:pPr>
              <a:defRPr/>
            </a:pPr>
            <a:r>
              <a:rPr lang="en-US" altLang="ja-JP" sz="1600" b="1" dirty="0" smtClean="0"/>
              <a:t>  Residue at the pole </a:t>
            </a:r>
          </a:p>
          <a:p>
            <a:pPr>
              <a:defRPr/>
            </a:pPr>
            <a:r>
              <a:rPr lang="en-US" altLang="ja-JP" sz="1600" b="1" dirty="0" smtClean="0"/>
              <a:t>  ~</a:t>
            </a:r>
          </a:p>
        </p:txBody>
      </p:sp>
      <p:pic>
        <p:nvPicPr>
          <p:cNvPr id="2" name="図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000" y="3610303"/>
            <a:ext cx="1718823" cy="207625"/>
          </a:xfrm>
          <a:prstGeom prst="rect">
            <a:avLst/>
          </a:prstGeom>
        </p:spPr>
      </p:pic>
      <p:grpSp>
        <p:nvGrpSpPr>
          <p:cNvPr id="56" name="グループ化 55"/>
          <p:cNvGrpSpPr/>
          <p:nvPr/>
        </p:nvGrpSpPr>
        <p:grpSpPr>
          <a:xfrm>
            <a:off x="160499" y="3429000"/>
            <a:ext cx="8803989" cy="3069304"/>
            <a:chOff x="88490" y="2817119"/>
            <a:chExt cx="8803989" cy="3069304"/>
          </a:xfrm>
        </p:grpSpPr>
        <p:sp>
          <p:nvSpPr>
            <p:cNvPr id="57" name="AutoShape 11"/>
            <p:cNvSpPr>
              <a:spLocks noChangeArrowheads="1"/>
            </p:cNvSpPr>
            <p:nvPr/>
          </p:nvSpPr>
          <p:spPr bwMode="auto">
            <a:xfrm>
              <a:off x="88490" y="2817119"/>
              <a:ext cx="8803989" cy="3069304"/>
            </a:xfrm>
            <a:prstGeom prst="wedgeRoundRectCallout">
              <a:avLst>
                <a:gd name="adj1" fmla="val -37009"/>
                <a:gd name="adj2" fmla="val -20283"/>
                <a:gd name="adj3" fmla="val 16667"/>
              </a:avLst>
            </a:prstGeom>
            <a:solidFill>
              <a:schemeClr val="bg1"/>
            </a:solidFill>
            <a:ln w="38100">
              <a:solidFill>
                <a:srgbClr val="FF66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0000" tIns="46800" rIns="90000" bIns="46800"/>
            <a:lstStyle/>
            <a:p>
              <a:pPr algn="ctr"/>
              <a:endParaRPr lang="en-US" altLang="ja-JP" b="1"/>
            </a:p>
          </p:txBody>
        </p:sp>
        <p:sp>
          <p:nvSpPr>
            <p:cNvPr id="58" name="Text Box 14"/>
            <p:cNvSpPr txBox="1">
              <a:spLocks noChangeArrowheads="1"/>
            </p:cNvSpPr>
            <p:nvPr/>
          </p:nvSpPr>
          <p:spPr bwMode="auto">
            <a:xfrm>
              <a:off x="961409" y="4653136"/>
              <a:ext cx="7210990" cy="1233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r>
                <a:rPr lang="en-US" altLang="ja-JP" sz="1800" b="1" dirty="0" smtClean="0">
                  <a:solidFill>
                    <a:srgbClr val="FF0000"/>
                  </a:solidFill>
                </a:rPr>
                <a:t>Energy eigenvalue            </a:t>
              </a:r>
              <a:r>
                <a:rPr lang="en-US" altLang="ja-JP" sz="1800" b="1" dirty="0"/>
                <a:t>	</a:t>
              </a:r>
              <a:r>
                <a:rPr lang="en-US" altLang="ja-JP" b="1" dirty="0"/>
                <a:t> </a:t>
              </a:r>
              <a:r>
                <a:rPr lang="en-US" altLang="ja-JP" b="1" dirty="0" smtClean="0"/>
                <a:t>      </a:t>
              </a:r>
              <a:r>
                <a:rPr lang="en-US" altLang="ja-JP" sz="1800" b="1" dirty="0" smtClean="0"/>
                <a:t>=      </a:t>
              </a:r>
              <a:r>
                <a:rPr lang="en-US" altLang="ja-JP" sz="1800" b="1" dirty="0">
                  <a:solidFill>
                    <a:srgbClr val="0000FF"/>
                  </a:solidFill>
                </a:rPr>
                <a:t>pole </a:t>
              </a:r>
              <a:r>
                <a:rPr lang="en-US" altLang="ja-JP" sz="1800" b="1" dirty="0" smtClean="0">
                  <a:solidFill>
                    <a:srgbClr val="0000FF"/>
                  </a:solidFill>
                </a:rPr>
                <a:t>energy</a:t>
              </a:r>
              <a:endParaRPr lang="en-US" altLang="ja-JP" sz="1800" b="1" dirty="0">
                <a:solidFill>
                  <a:srgbClr val="0000FF"/>
                </a:solidFill>
              </a:endParaRPr>
            </a:p>
            <a:p>
              <a:endParaRPr lang="en-US" altLang="ja-JP" sz="800" b="1" dirty="0"/>
            </a:p>
            <a:p>
              <a:r>
                <a:rPr lang="en-US" altLang="ja-JP" b="1" dirty="0">
                  <a:solidFill>
                    <a:srgbClr val="FF0000"/>
                  </a:solidFill>
                </a:rPr>
                <a:t>T</a:t>
              </a:r>
              <a:r>
                <a:rPr lang="en-US" altLang="ja-JP" sz="1800" b="1" dirty="0" smtClean="0">
                  <a:solidFill>
                    <a:srgbClr val="FF0000"/>
                  </a:solidFill>
                </a:rPr>
                <a:t>ransition </a:t>
              </a:r>
              <a:r>
                <a:rPr lang="en-US" altLang="ja-JP" sz="1800" b="1" dirty="0">
                  <a:solidFill>
                    <a:srgbClr val="FF0000"/>
                  </a:solidFill>
                </a:rPr>
                <a:t>matrix </a:t>
              </a:r>
              <a:r>
                <a:rPr lang="en-US" altLang="ja-JP" sz="1800" b="1" dirty="0" smtClean="0">
                  <a:solidFill>
                    <a:srgbClr val="FF0000"/>
                  </a:solidFill>
                </a:rPr>
                <a:t>elements </a:t>
              </a:r>
              <a:r>
                <a:rPr lang="en-US" altLang="ja-JP" sz="1800" b="1" dirty="0" smtClean="0"/>
                <a:t>between</a:t>
              </a:r>
              <a:r>
                <a:rPr lang="en-US" altLang="ja-JP" b="1" dirty="0"/>
                <a:t> </a:t>
              </a:r>
              <a:r>
                <a:rPr lang="en-US" altLang="ja-JP" b="1" dirty="0" smtClean="0"/>
                <a:t>  ~</a:t>
              </a:r>
              <a:r>
                <a:rPr lang="en-US" altLang="ja-JP" sz="1800" b="1" dirty="0" smtClean="0"/>
                <a:t>     </a:t>
              </a:r>
              <a:r>
                <a:rPr lang="en-US" altLang="ja-JP" b="1" dirty="0" smtClean="0">
                  <a:solidFill>
                    <a:srgbClr val="0000FF"/>
                  </a:solidFill>
                </a:rPr>
                <a:t>R</a:t>
              </a:r>
              <a:r>
                <a:rPr lang="en-US" altLang="ja-JP" sz="1800" b="1" dirty="0" smtClean="0">
                  <a:solidFill>
                    <a:srgbClr val="0000FF"/>
                  </a:solidFill>
                </a:rPr>
                <a:t>esidues</a:t>
              </a:r>
              <a:r>
                <a:rPr lang="en-US" altLang="ja-JP" sz="1800" b="1" baseline="30000" dirty="0" smtClean="0">
                  <a:solidFill>
                    <a:srgbClr val="0000FF"/>
                  </a:solidFill>
                </a:rPr>
                <a:t>1/2 </a:t>
              </a:r>
              <a:r>
                <a:rPr lang="en-US" altLang="ja-JP" b="1" dirty="0" smtClean="0">
                  <a:solidFill>
                    <a:srgbClr val="0000FF"/>
                  </a:solidFill>
                </a:rPr>
                <a:t>at</a:t>
              </a:r>
              <a:r>
                <a:rPr lang="en-US" altLang="ja-JP" sz="1800" b="1" dirty="0" smtClean="0">
                  <a:solidFill>
                    <a:srgbClr val="0000FF"/>
                  </a:solidFill>
                </a:rPr>
                <a:t> </a:t>
              </a:r>
              <a:r>
                <a:rPr lang="en-US" altLang="ja-JP" sz="1800" b="1" dirty="0">
                  <a:solidFill>
                    <a:srgbClr val="0000FF"/>
                  </a:solidFill>
                </a:rPr>
                <a:t>the </a:t>
              </a:r>
              <a:r>
                <a:rPr lang="en-US" altLang="ja-JP" sz="1800" b="1" dirty="0" smtClean="0">
                  <a:solidFill>
                    <a:srgbClr val="0000FF"/>
                  </a:solidFill>
                </a:rPr>
                <a:t>pole</a:t>
              </a:r>
            </a:p>
            <a:p>
              <a:r>
                <a:rPr lang="en-US" altLang="ja-JP" b="1" dirty="0" smtClean="0">
                  <a:sym typeface="Wingdings" charset="2"/>
                </a:rPr>
                <a:t>resonance </a:t>
              </a:r>
              <a:r>
                <a:rPr lang="en-US" altLang="ja-JP" b="1" dirty="0">
                  <a:sym typeface="Wingdings" charset="2"/>
                </a:rPr>
                <a:t>and scattering states</a:t>
              </a:r>
              <a:endParaRPr lang="ja-JP" altLang="en-US" b="1" dirty="0"/>
            </a:p>
            <a:p>
              <a:endParaRPr lang="en-US" altLang="ja-JP" sz="1800" b="1" baseline="30000" dirty="0">
                <a:solidFill>
                  <a:srgbClr val="0000FF"/>
                </a:solidFill>
              </a:endParaRPr>
            </a:p>
          </p:txBody>
        </p:sp>
        <p:sp>
          <p:nvSpPr>
            <p:cNvPr id="59" name="テキスト ボックス 58"/>
            <p:cNvSpPr txBox="1"/>
            <p:nvPr/>
          </p:nvSpPr>
          <p:spPr>
            <a:xfrm>
              <a:off x="539552" y="2996952"/>
              <a:ext cx="7455887" cy="16004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dirty="0" smtClean="0">
                  <a:latin typeface="+mj-lt"/>
                </a:rPr>
                <a:t>Resonance theory based on </a:t>
              </a:r>
              <a:r>
                <a:rPr kumimoji="1" lang="en-US" altLang="ja-JP" b="1" dirty="0" smtClean="0">
                  <a:solidFill>
                    <a:srgbClr val="0000FF"/>
                  </a:solidFill>
                  <a:latin typeface="+mj-lt"/>
                </a:rPr>
                <a:t>Gamow vectors</a:t>
              </a:r>
              <a:r>
                <a:rPr kumimoji="1" lang="en-US" altLang="ja-JP" b="1" dirty="0" smtClean="0">
                  <a:latin typeface="+mj-lt"/>
                </a:rPr>
                <a:t>:</a:t>
              </a:r>
              <a:endParaRPr lang="en-US" altLang="ja-JP" b="1" dirty="0">
                <a:latin typeface="+mj-lt"/>
              </a:endParaRPr>
            </a:p>
            <a:p>
              <a:r>
                <a:rPr lang="en-US" altLang="ja-JP" b="1" dirty="0"/>
                <a:t>[</a:t>
              </a:r>
              <a:r>
                <a:rPr lang="en-US" altLang="ja-JP" b="1" dirty="0" smtClean="0"/>
                <a:t>G</a:t>
              </a:r>
              <a:r>
                <a:rPr lang="en-US" altLang="ja-JP" b="1" dirty="0"/>
                <a:t>. Gamow (1928), R. E. </a:t>
              </a:r>
              <a:r>
                <a:rPr lang="en-US" altLang="ja-JP" b="1" dirty="0" err="1"/>
                <a:t>Peierls</a:t>
              </a:r>
              <a:r>
                <a:rPr lang="en-US" altLang="ja-JP" b="1" dirty="0"/>
                <a:t> (1959), </a:t>
              </a:r>
              <a:r>
                <a:rPr lang="en-US" altLang="ja-JP" b="1" dirty="0" smtClean="0"/>
                <a:t>…]</a:t>
              </a:r>
              <a:endParaRPr lang="en-US" altLang="ja-JP" b="1" dirty="0"/>
            </a:p>
            <a:p>
              <a:endParaRPr lang="en-US" altLang="ja-JP" sz="800" b="1" dirty="0"/>
            </a:p>
            <a:p>
              <a:r>
                <a:rPr lang="en-US" altLang="ja-JP" b="1" dirty="0" smtClean="0"/>
                <a:t>“Quantum resonance state is an</a:t>
              </a:r>
              <a:r>
                <a:rPr lang="en-US" altLang="ja-JP" b="1" dirty="0" smtClean="0">
                  <a:solidFill>
                    <a:srgbClr val="009900"/>
                  </a:solidFill>
                </a:rPr>
                <a:t> (complex-)energy eigenstate </a:t>
              </a:r>
              <a:r>
                <a:rPr lang="en-US" altLang="ja-JP" b="1" dirty="0" smtClean="0"/>
                <a:t>of </a:t>
              </a:r>
            </a:p>
            <a:p>
              <a:r>
                <a:rPr lang="en-US" altLang="ja-JP" b="1" dirty="0" smtClean="0"/>
                <a:t>  the </a:t>
              </a:r>
              <a:r>
                <a:rPr lang="en-US" altLang="ja-JP" b="1" i="1" dirty="0" smtClean="0">
                  <a:solidFill>
                    <a:srgbClr val="FF0000"/>
                  </a:solidFill>
                </a:rPr>
                <a:t>FULL</a:t>
              </a:r>
              <a:r>
                <a:rPr lang="en-US" altLang="ja-JP" b="1" dirty="0" smtClean="0"/>
                <a:t> Hamiltonian of the </a:t>
              </a:r>
              <a:r>
                <a:rPr lang="en-US" altLang="ja-JP" b="1" i="1" dirty="0" smtClean="0">
                  <a:solidFill>
                    <a:srgbClr val="0000FF"/>
                  </a:solidFill>
                </a:rPr>
                <a:t>underlying theory </a:t>
              </a:r>
              <a:r>
                <a:rPr lang="en-US" altLang="ja-JP" b="1" dirty="0"/>
                <a:t>s</a:t>
              </a:r>
              <a:r>
                <a:rPr lang="en-US" altLang="ja-JP" b="1" dirty="0" smtClean="0"/>
                <a:t>olved under the</a:t>
              </a:r>
            </a:p>
            <a:p>
              <a:r>
                <a:rPr lang="en-US" altLang="ja-JP" b="1" dirty="0" smtClean="0"/>
                <a:t>  Purely Outgoing Boundary Condition (POBC).”</a:t>
              </a:r>
              <a:endParaRPr kumimoji="1" lang="ja-JP" altLang="en-US" b="1" dirty="0"/>
            </a:p>
          </p:txBody>
        </p:sp>
      </p:grpSp>
      <p:grpSp>
        <p:nvGrpSpPr>
          <p:cNvPr id="49" name="グループ化 48"/>
          <p:cNvGrpSpPr/>
          <p:nvPr/>
        </p:nvGrpSpPr>
        <p:grpSpPr>
          <a:xfrm>
            <a:off x="3707904" y="404664"/>
            <a:ext cx="5247146" cy="3187497"/>
            <a:chOff x="3599543" y="1435303"/>
            <a:chExt cx="5247146" cy="3187497"/>
          </a:xfrm>
        </p:grpSpPr>
        <p:grpSp>
          <p:nvGrpSpPr>
            <p:cNvPr id="50" name="グループ化 49"/>
            <p:cNvGrpSpPr/>
            <p:nvPr/>
          </p:nvGrpSpPr>
          <p:grpSpPr>
            <a:xfrm>
              <a:off x="3599543" y="1435303"/>
              <a:ext cx="5247146" cy="3187497"/>
              <a:chOff x="3765928" y="891347"/>
              <a:chExt cx="5247146" cy="3187497"/>
            </a:xfrm>
          </p:grpSpPr>
          <p:sp>
            <p:nvSpPr>
              <p:cNvPr id="54" name="角丸四角形吹き出し 53"/>
              <p:cNvSpPr/>
              <p:nvPr/>
            </p:nvSpPr>
            <p:spPr>
              <a:xfrm>
                <a:off x="3765928" y="891347"/>
                <a:ext cx="5247146" cy="3187497"/>
              </a:xfrm>
              <a:prstGeom prst="wedgeRoundRectCallout">
                <a:avLst>
                  <a:gd name="adj1" fmla="val 4362"/>
                  <a:gd name="adj2" fmla="val 62290"/>
                  <a:gd name="adj3" fmla="val 16667"/>
                </a:avLst>
              </a:prstGeom>
              <a:solidFill>
                <a:schemeClr val="bg1"/>
              </a:solidFill>
              <a:ln w="31750">
                <a:solidFill>
                  <a:srgbClr val="FF66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 smtClean="0"/>
              </a:p>
            </p:txBody>
          </p:sp>
          <p:sp>
            <p:nvSpPr>
              <p:cNvPr id="55" name="テキスト ボックス 54"/>
              <p:cNvSpPr txBox="1"/>
              <p:nvPr/>
            </p:nvSpPr>
            <p:spPr>
              <a:xfrm>
                <a:off x="4144886" y="1137717"/>
                <a:ext cx="465704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400" b="1" dirty="0" smtClean="0"/>
                  <a:t>There are a</a:t>
                </a:r>
                <a:r>
                  <a:rPr kumimoji="1" lang="en-US" altLang="ja-JP" sz="1400" b="1" dirty="0" smtClean="0"/>
                  <a:t>ttempts to link </a:t>
                </a:r>
                <a:r>
                  <a:rPr kumimoji="1" lang="en-US" altLang="ja-JP" sz="1400" b="1" dirty="0" smtClean="0">
                    <a:solidFill>
                      <a:srgbClr val="0000FF"/>
                    </a:solidFill>
                  </a:rPr>
                  <a:t>real energy spectrum of </a:t>
                </a:r>
              </a:p>
              <a:p>
                <a:r>
                  <a:rPr kumimoji="1" lang="en-US" altLang="ja-JP" sz="1400" b="1" dirty="0" smtClean="0">
                    <a:solidFill>
                      <a:srgbClr val="0000FF"/>
                    </a:solidFill>
                  </a:rPr>
                  <a:t>QCD in the finite volume </a:t>
                </a:r>
                <a:r>
                  <a:rPr kumimoji="1" lang="en-US" altLang="ja-JP" sz="1400" b="1" dirty="0" smtClean="0"/>
                  <a:t>to </a:t>
                </a:r>
                <a:r>
                  <a:rPr lang="en-US" altLang="ja-JP" sz="1400" b="1" dirty="0" smtClean="0">
                    <a:solidFill>
                      <a:srgbClr val="FF0000"/>
                    </a:solidFill>
                  </a:rPr>
                  <a:t>resonance pole masses.</a:t>
                </a:r>
                <a:endParaRPr lang="en-US" altLang="ja-JP" sz="1400" b="1" dirty="0" smtClean="0"/>
              </a:p>
            </p:txBody>
          </p:sp>
          <p:pic>
            <p:nvPicPr>
              <p:cNvPr id="61" name="Picture 2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8305" y="2267338"/>
                <a:ext cx="1368152" cy="807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2" name="Picture 3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61305" y="2250492"/>
                <a:ext cx="1545645" cy="8505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3" name="Picture 4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74489" y="2121946"/>
                <a:ext cx="1487621" cy="1255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4" name="テキスト ボックス 63"/>
              <p:cNvSpPr txBox="1"/>
              <p:nvPr/>
            </p:nvSpPr>
            <p:spPr>
              <a:xfrm>
                <a:off x="6601176" y="3254110"/>
                <a:ext cx="2196435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000" b="1" dirty="0" err="1">
                    <a:solidFill>
                      <a:srgbClr val="0000FF"/>
                    </a:solidFill>
                  </a:rPr>
                  <a:t>Dudek</a:t>
                </a:r>
                <a:r>
                  <a:rPr lang="en-US" altLang="ja-JP" sz="1000" b="1" dirty="0">
                    <a:solidFill>
                      <a:srgbClr val="0000FF"/>
                    </a:solidFill>
                  </a:rPr>
                  <a:t> et al, </a:t>
                </a:r>
                <a:r>
                  <a:rPr lang="en-US" altLang="ja-JP" sz="1000" b="1" dirty="0" smtClean="0">
                    <a:solidFill>
                      <a:srgbClr val="0000FF"/>
                    </a:solidFill>
                  </a:rPr>
                  <a:t>PRL113(2014)182001</a:t>
                </a:r>
                <a:endParaRPr lang="en-US" altLang="ja-JP" sz="1000" b="1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65" name="テキスト ボックス 64"/>
              <p:cNvSpPr txBox="1"/>
              <p:nvPr/>
            </p:nvSpPr>
            <p:spPr>
              <a:xfrm>
                <a:off x="4090313" y="1732916"/>
                <a:ext cx="112242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1000" b="1" dirty="0" smtClean="0"/>
                  <a:t>QCD spectrum </a:t>
                </a:r>
              </a:p>
              <a:p>
                <a:pPr algn="ctr"/>
                <a:r>
                  <a:rPr kumimoji="1" lang="en-US" altLang="ja-JP" sz="1000" b="1" dirty="0" smtClean="0"/>
                  <a:t>in finite volume</a:t>
                </a:r>
                <a:endParaRPr kumimoji="1" lang="ja-JP" altLang="en-US" sz="1000" b="1" dirty="0"/>
              </a:p>
            </p:txBody>
          </p:sp>
          <p:sp>
            <p:nvSpPr>
              <p:cNvPr id="66" name="テキスト ボックス 65"/>
              <p:cNvSpPr txBox="1"/>
              <p:nvPr/>
            </p:nvSpPr>
            <p:spPr>
              <a:xfrm>
                <a:off x="5530473" y="1732916"/>
                <a:ext cx="175881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1000" b="1" dirty="0" smtClean="0"/>
                  <a:t>Phase shifts</a:t>
                </a:r>
                <a:r>
                  <a:rPr lang="en-US" altLang="ja-JP" sz="1000" b="1" dirty="0" smtClean="0"/>
                  <a:t> &amp; inelasticity</a:t>
                </a:r>
              </a:p>
              <a:p>
                <a:pPr algn="ctr"/>
                <a:r>
                  <a:rPr kumimoji="1" lang="en-US" altLang="ja-JP" sz="1000" b="1" dirty="0" smtClean="0"/>
                  <a:t>(</a:t>
                </a:r>
                <a:r>
                  <a:rPr kumimoji="1" lang="en-US" altLang="ja-JP" sz="1000" b="1" dirty="0" err="1" smtClean="0">
                    <a:solidFill>
                      <a:srgbClr val="009900"/>
                    </a:solidFill>
                  </a:rPr>
                  <a:t>Luescher’s</a:t>
                </a:r>
                <a:r>
                  <a:rPr kumimoji="1" lang="en-US" altLang="ja-JP" sz="1000" b="1" dirty="0" smtClean="0">
                    <a:solidFill>
                      <a:srgbClr val="009900"/>
                    </a:solidFill>
                  </a:rPr>
                  <a:t> formula</a:t>
                </a:r>
                <a:r>
                  <a:rPr kumimoji="1" lang="en-US" altLang="ja-JP" sz="1000" b="1" dirty="0" smtClean="0"/>
                  <a:t>)</a:t>
                </a:r>
              </a:p>
            </p:txBody>
          </p:sp>
          <p:sp>
            <p:nvSpPr>
              <p:cNvPr id="67" name="テキスト ボックス 66"/>
              <p:cNvSpPr txBox="1"/>
              <p:nvPr/>
            </p:nvSpPr>
            <p:spPr>
              <a:xfrm>
                <a:off x="7475031" y="1682974"/>
                <a:ext cx="1439818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ja-JP" sz="1000" b="1" dirty="0"/>
                  <a:t>E</a:t>
                </a:r>
                <a:r>
                  <a:rPr kumimoji="1" lang="en-US" altLang="ja-JP" sz="1000" b="1" dirty="0" smtClean="0"/>
                  <a:t>xtracted resonance</a:t>
                </a:r>
              </a:p>
              <a:p>
                <a:pPr algn="ctr"/>
                <a:r>
                  <a:rPr lang="en-US" altLang="ja-JP" sz="1000" b="1" dirty="0" smtClean="0"/>
                  <a:t>poles</a:t>
                </a:r>
              </a:p>
              <a:p>
                <a:pPr algn="ctr"/>
                <a:r>
                  <a:rPr kumimoji="1" lang="en-US" altLang="ja-JP" sz="1000" b="1" dirty="0" smtClean="0"/>
                  <a:t>(K-matrix analysis)</a:t>
                </a:r>
              </a:p>
            </p:txBody>
          </p:sp>
        </p:grpSp>
        <p:sp>
          <p:nvSpPr>
            <p:cNvPr id="51" name="右矢印 50"/>
            <p:cNvSpPr/>
            <p:nvPr/>
          </p:nvSpPr>
          <p:spPr>
            <a:xfrm>
              <a:off x="5292080" y="3092172"/>
              <a:ext cx="182876" cy="264820"/>
            </a:xfrm>
            <a:prstGeom prst="rightArrow">
              <a:avLst/>
            </a:prstGeom>
            <a:solidFill>
              <a:srgbClr val="009900"/>
            </a:solidFill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0000FF"/>
                </a:buClr>
                <a:buFont typeface="Wingdings" panose="05000000000000000000" pitchFamily="2" charset="2"/>
                <a:buChar char="Ø"/>
              </a:pPr>
              <a:endParaRPr kumimoji="1" lang="ja-JP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2" name="右矢印 51"/>
            <p:cNvSpPr/>
            <p:nvPr/>
          </p:nvSpPr>
          <p:spPr>
            <a:xfrm>
              <a:off x="7012044" y="3092172"/>
              <a:ext cx="182876" cy="264820"/>
            </a:xfrm>
            <a:prstGeom prst="rightArrow">
              <a:avLst/>
            </a:prstGeom>
            <a:solidFill>
              <a:srgbClr val="009900"/>
            </a:solidFill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0000FF"/>
                </a:buClr>
                <a:buFont typeface="Wingdings" panose="05000000000000000000" pitchFamily="2" charset="2"/>
                <a:buChar char="Ø"/>
              </a:pPr>
              <a:endParaRPr kumimoji="1" lang="ja-JP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3" name="テキスト ボックス 52"/>
            <p:cNvSpPr txBox="1"/>
            <p:nvPr/>
          </p:nvSpPr>
          <p:spPr>
            <a:xfrm>
              <a:off x="3953045" y="4081969"/>
              <a:ext cx="4682500" cy="461665"/>
            </a:xfrm>
            <a:prstGeom prst="rect">
              <a:avLst/>
            </a:prstGeom>
            <a:noFill/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sz="1200" b="1" dirty="0" smtClean="0">
                  <a:solidFill>
                    <a:schemeClr val="tx1"/>
                  </a:solidFill>
                </a:rPr>
                <a:t>(see also an approach based on </a:t>
              </a:r>
              <a:r>
                <a:rPr kumimoji="1" lang="en-US" altLang="ja-JP" sz="1200" b="1" dirty="0" smtClean="0">
                  <a:solidFill>
                    <a:srgbClr val="FF0000"/>
                  </a:solidFill>
                </a:rPr>
                <a:t>the HAL QCD method</a:t>
              </a:r>
              <a:r>
                <a:rPr kumimoji="1" lang="en-US" altLang="ja-JP" sz="1200" b="1" dirty="0" smtClean="0">
                  <a:solidFill>
                    <a:schemeClr val="tx1"/>
                  </a:solidFill>
                </a:rPr>
                <a:t>:</a:t>
              </a:r>
            </a:p>
            <a:p>
              <a:r>
                <a:rPr lang="en-US" altLang="ja-JP" sz="1200" b="1" dirty="0">
                  <a:solidFill>
                    <a:schemeClr val="tx1"/>
                  </a:solidFill>
                </a:rPr>
                <a:t> </a:t>
              </a:r>
              <a:r>
                <a:rPr lang="en-US" altLang="ja-JP" sz="1200" b="1" dirty="0" smtClean="0">
                  <a:solidFill>
                    <a:schemeClr val="tx1"/>
                  </a:solidFill>
                </a:rPr>
                <a:t> </a:t>
              </a:r>
              <a:r>
                <a:rPr lang="en-US" altLang="ja-JP" sz="1200" b="1" dirty="0" smtClean="0">
                  <a:solidFill>
                    <a:srgbClr val="0000FF"/>
                  </a:solidFill>
                </a:rPr>
                <a:t>Inoue et al., NPA881(2012)881;</a:t>
              </a:r>
              <a:r>
                <a:rPr kumimoji="1" lang="en-US" altLang="ja-JP" sz="1200" b="1" dirty="0" smtClean="0">
                  <a:solidFill>
                    <a:srgbClr val="0000FF"/>
                  </a:solidFill>
                </a:rPr>
                <a:t> Ikeda et al., arXiv:1602.03465</a:t>
              </a:r>
              <a:r>
                <a:rPr kumimoji="1" lang="en-US" altLang="ja-JP" sz="1200" b="1" dirty="0" smtClean="0">
                  <a:solidFill>
                    <a:schemeClr val="tx1"/>
                  </a:solidFill>
                </a:rPr>
                <a:t>)</a:t>
              </a:r>
              <a:endParaRPr kumimoji="1" lang="ja-JP" altLang="en-US" sz="1200" b="1" dirty="0" smtClean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1624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方形/長方形 15"/>
          <p:cNvSpPr/>
          <p:nvPr/>
        </p:nvSpPr>
        <p:spPr>
          <a:xfrm>
            <a:off x="88490" y="836711"/>
            <a:ext cx="8948006" cy="583264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sp>
        <p:nvSpPr>
          <p:cNvPr id="24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6712"/>
          </a:xfrm>
        </p:spPr>
        <p:txBody>
          <a:bodyPr>
            <a:noAutofit/>
          </a:bodyPr>
          <a:lstStyle/>
          <a:p>
            <a:r>
              <a:rPr lang="en-US" altLang="ja-JP" sz="3200" b="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ANL-Osaka DCC approach to </a:t>
            </a:r>
            <a:r>
              <a:rPr lang="en-US" altLang="ja-JP" sz="3200" dirty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N* </a:t>
            </a:r>
            <a:r>
              <a:rPr lang="en-US" altLang="ja-JP" sz="320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and </a:t>
            </a:r>
            <a:r>
              <a:rPr lang="en-US" altLang="ja-JP" sz="3200" dirty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Δ*</a:t>
            </a:r>
            <a:endParaRPr lang="en-US" altLang="ja-JP" sz="3200" b="0" dirty="0">
              <a:solidFill>
                <a:srgbClr val="0000FF"/>
              </a:solidFill>
              <a:latin typeface="Arial Black" pitchFamily="34" charset="0"/>
              <a:ea typeface="ＭＳ Ｐゴシック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1619672" y="1423809"/>
            <a:ext cx="18245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err="1" smtClean="0">
                <a:solidFill>
                  <a:srgbClr val="0000FF"/>
                </a:solidFill>
              </a:rPr>
              <a:t>dσ</a:t>
            </a:r>
            <a:r>
              <a:rPr kumimoji="1" lang="en-US" altLang="ja-JP" sz="1200" b="1" dirty="0" smtClean="0">
                <a:solidFill>
                  <a:srgbClr val="0000FF"/>
                </a:solidFill>
              </a:rPr>
              <a:t>/</a:t>
            </a:r>
            <a:r>
              <a:rPr kumimoji="1" lang="en-US" altLang="ja-JP" sz="1200" b="1" dirty="0" err="1" smtClean="0">
                <a:solidFill>
                  <a:srgbClr val="0000FF"/>
                </a:solidFill>
              </a:rPr>
              <a:t>dΩ</a:t>
            </a:r>
            <a:r>
              <a:rPr kumimoji="1" lang="en-US" altLang="ja-JP" sz="1200" b="1" dirty="0" smtClean="0">
                <a:solidFill>
                  <a:srgbClr val="0000FF"/>
                </a:solidFill>
              </a:rPr>
              <a:t> for W &lt; 2.1 </a:t>
            </a:r>
            <a:r>
              <a:rPr kumimoji="1" lang="en-US" altLang="ja-JP" sz="1200" b="1" dirty="0" err="1" smtClean="0">
                <a:solidFill>
                  <a:srgbClr val="0000FF"/>
                </a:solidFill>
              </a:rPr>
              <a:t>GeV</a:t>
            </a:r>
            <a:endParaRPr kumimoji="1" lang="ja-JP" altLang="en-US" sz="1200" b="1" dirty="0">
              <a:solidFill>
                <a:srgbClr val="0000FF"/>
              </a:solidFill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491880" y="941751"/>
            <a:ext cx="56364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>
                <a:solidFill>
                  <a:srgbClr val="FF0000"/>
                </a:solidFill>
                <a:sym typeface="Wingdings" panose="05000000000000000000" pitchFamily="2" charset="2"/>
              </a:rPr>
              <a:t>HK, Nakamura, Lee, Sato, </a:t>
            </a:r>
            <a:r>
              <a:rPr lang="en-US" altLang="ja-JP" sz="1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PRC88(2013)035209; 94(2016)015201</a:t>
            </a:r>
            <a:endParaRPr lang="en-US" altLang="ja-JP" sz="1400" b="1" dirty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  <p:pic>
        <p:nvPicPr>
          <p:cNvPr id="1029" name="Picture 5" descr="C:\Users\kamano\Desktop\Untitled.ep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94" y="1717570"/>
            <a:ext cx="4140000" cy="4922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テキスト ボックス 24"/>
          <p:cNvSpPr txBox="1"/>
          <p:nvPr/>
        </p:nvSpPr>
        <p:spPr>
          <a:xfrm>
            <a:off x="378881" y="1124744"/>
            <a:ext cx="1096775" cy="338554"/>
          </a:xfrm>
          <a:prstGeom prst="rect">
            <a:avLst/>
          </a:prstGeom>
          <a:solidFill>
            <a:schemeClr val="bg1"/>
          </a:solidFill>
          <a:ln w="31750">
            <a:solidFill>
              <a:srgbClr val="00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ja-JP" sz="1600" b="1" dirty="0" err="1" smtClean="0"/>
              <a:t>γp</a:t>
            </a:r>
            <a:r>
              <a:rPr lang="en-US" altLang="ja-JP" sz="1600" b="1" dirty="0" smtClean="0"/>
              <a:t> </a:t>
            </a:r>
            <a:r>
              <a:rPr lang="en-US" altLang="ja-JP" sz="1600" b="1" dirty="0" smtClean="0">
                <a:sym typeface="Wingdings" panose="05000000000000000000" pitchFamily="2" charset="2"/>
              </a:rPr>
              <a:t> π</a:t>
            </a:r>
            <a:r>
              <a:rPr lang="en-US" altLang="ja-JP" sz="1600" b="1" baseline="30000" dirty="0" smtClean="0">
                <a:sym typeface="Wingdings" panose="05000000000000000000" pitchFamily="2" charset="2"/>
              </a:rPr>
              <a:t>0</a:t>
            </a:r>
            <a:r>
              <a:rPr lang="en-US" altLang="ja-JP" sz="1600" b="1" dirty="0" smtClean="0">
                <a:sym typeface="Wingdings" panose="05000000000000000000" pitchFamily="2" charset="2"/>
              </a:rPr>
              <a:t>p</a:t>
            </a:r>
            <a:endParaRPr kumimoji="1" lang="ja-JP" altLang="en-US" sz="1600" b="1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597587" y="5661248"/>
            <a:ext cx="4366901" cy="584775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FF0000"/>
                </a:solidFill>
              </a:rPr>
              <a:t>Red:  Updated model</a:t>
            </a:r>
            <a:r>
              <a:rPr lang="en-US" altLang="ja-JP" sz="1600" b="1" dirty="0" smtClean="0">
                <a:solidFill>
                  <a:srgbClr val="FF0000"/>
                </a:solidFill>
              </a:rPr>
              <a:t> [PRC94(2016)015201]</a:t>
            </a:r>
            <a:endParaRPr kumimoji="1" lang="en-US" altLang="ja-JP" sz="1600" b="1" dirty="0" smtClean="0">
              <a:solidFill>
                <a:srgbClr val="FF0000"/>
              </a:solidFill>
            </a:endParaRPr>
          </a:p>
          <a:p>
            <a:r>
              <a:rPr lang="en-US" altLang="ja-JP" sz="1600" b="1" dirty="0" smtClean="0">
                <a:solidFill>
                  <a:srgbClr val="0000FF"/>
                </a:solidFill>
              </a:rPr>
              <a:t>Blue: Original model [</a:t>
            </a:r>
            <a:r>
              <a:rPr kumimoji="1" lang="en-US" altLang="ja-JP" sz="1600" b="1" dirty="0" smtClean="0">
                <a:solidFill>
                  <a:srgbClr val="0000FF"/>
                </a:solidFill>
              </a:rPr>
              <a:t>PRC88(2013)035209]</a:t>
            </a:r>
            <a:endParaRPr kumimoji="1" lang="ja-JP" altLang="en-US" sz="1600" b="1" dirty="0" smtClean="0">
              <a:solidFill>
                <a:srgbClr val="0000FF"/>
              </a:solidFill>
            </a:endParaRPr>
          </a:p>
        </p:txBody>
      </p:sp>
      <p:pic>
        <p:nvPicPr>
          <p:cNvPr id="1027" name="Picture 3" descr="C:\Users\kamano\vmw-win\Untitled.ep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266" y="1700808"/>
            <a:ext cx="4178674" cy="355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テキスト ボックス 10"/>
          <p:cNvSpPr txBox="1"/>
          <p:nvPr/>
        </p:nvSpPr>
        <p:spPr>
          <a:xfrm>
            <a:off x="6084168" y="1423809"/>
            <a:ext cx="14558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>
                <a:solidFill>
                  <a:srgbClr val="0000FF"/>
                </a:solidFill>
              </a:rPr>
              <a:t>Σ</a:t>
            </a:r>
            <a:r>
              <a:rPr kumimoji="1" lang="en-US" altLang="ja-JP" sz="1200" b="1" dirty="0" smtClean="0">
                <a:solidFill>
                  <a:srgbClr val="0000FF"/>
                </a:solidFill>
              </a:rPr>
              <a:t> for W &lt; 2.1 GeV</a:t>
            </a:r>
            <a:endParaRPr kumimoji="1" lang="ja-JP" altLang="en-US" sz="1200" b="1" dirty="0">
              <a:solidFill>
                <a:srgbClr val="0000FF"/>
              </a:solidFill>
            </a:endParaRPr>
          </a:p>
        </p:txBody>
      </p:sp>
      <p:grpSp>
        <p:nvGrpSpPr>
          <p:cNvPr id="12" name="グループ化 11"/>
          <p:cNvGrpSpPr/>
          <p:nvPr/>
        </p:nvGrpSpPr>
        <p:grpSpPr>
          <a:xfrm>
            <a:off x="251520" y="2996952"/>
            <a:ext cx="8690921" cy="3600400"/>
            <a:chOff x="251520" y="2996952"/>
            <a:chExt cx="8690921" cy="3600400"/>
          </a:xfrm>
        </p:grpSpPr>
        <p:sp>
          <p:nvSpPr>
            <p:cNvPr id="14" name="円/楕円 13"/>
            <p:cNvSpPr/>
            <p:nvPr/>
          </p:nvSpPr>
          <p:spPr>
            <a:xfrm>
              <a:off x="251520" y="5301208"/>
              <a:ext cx="4396432" cy="1296144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 smtClean="0"/>
            </a:p>
          </p:txBody>
        </p:sp>
        <p:sp>
          <p:nvSpPr>
            <p:cNvPr id="15" name="円/楕円 14"/>
            <p:cNvSpPr/>
            <p:nvPr/>
          </p:nvSpPr>
          <p:spPr>
            <a:xfrm>
              <a:off x="4546009" y="2996952"/>
              <a:ext cx="4396432" cy="2520280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 smtClean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3517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/>
          <p:cNvSpPr/>
          <p:nvPr/>
        </p:nvSpPr>
        <p:spPr>
          <a:xfrm>
            <a:off x="88490" y="836711"/>
            <a:ext cx="8948006" cy="583264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pic>
        <p:nvPicPr>
          <p:cNvPr id="2" name="Picture 2" descr="C:\Users\kamano\vmw-win\spectrum-v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88" y="1421502"/>
            <a:ext cx="8856000" cy="5031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853" name="Rectangle 102"/>
          <p:cNvSpPr>
            <a:spLocks noChangeArrowheads="1"/>
          </p:cNvSpPr>
          <p:nvPr/>
        </p:nvSpPr>
        <p:spPr bwMode="auto">
          <a:xfrm>
            <a:off x="0" y="0"/>
            <a:ext cx="9144000" cy="83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1" rIns="91424" bIns="45711" anchor="ctr"/>
          <a:lstStyle/>
          <a:p>
            <a:pPr algn="ctr" eaLnBrk="1" hangingPunct="1"/>
            <a:r>
              <a:rPr lang="en-US" altLang="ja-JP" sz="2800" b="0" dirty="0" smtClean="0">
                <a:solidFill>
                  <a:srgbClr val="0000FF"/>
                </a:solidFill>
                <a:latin typeface="Arial Black" pitchFamily="34" charset="0"/>
              </a:rPr>
              <a:t>Extracted N* </a:t>
            </a:r>
            <a:r>
              <a:rPr lang="en-US" altLang="ja-JP" sz="2800" dirty="0">
                <a:solidFill>
                  <a:srgbClr val="0000FF"/>
                </a:solidFill>
                <a:latin typeface="Arial Black" pitchFamily="34" charset="0"/>
              </a:rPr>
              <a:t>&amp;</a:t>
            </a:r>
            <a:r>
              <a:rPr lang="en-US" altLang="ja-JP" sz="2800" b="0" dirty="0" smtClean="0">
                <a:solidFill>
                  <a:srgbClr val="0000FF"/>
                </a:solidFill>
                <a:latin typeface="Arial Black" pitchFamily="34" charset="0"/>
              </a:rPr>
              <a:t> Δ* mass spectrum</a:t>
            </a:r>
            <a:endParaRPr lang="en-US" altLang="ja-JP" sz="2800" dirty="0" smtClean="0">
              <a:solidFill>
                <a:srgbClr val="0000FF"/>
              </a:solidFill>
              <a:latin typeface="Arial Black" pitchFamily="34" charset="0"/>
            </a:endParaRPr>
          </a:p>
          <a:p>
            <a:pPr algn="ctr" eaLnBrk="1" hangingPunct="1"/>
            <a:r>
              <a:rPr lang="en-US" altLang="ja-JP" sz="2800" dirty="0" smtClean="0">
                <a:solidFill>
                  <a:srgbClr val="0000FF"/>
                </a:solidFill>
                <a:latin typeface="Arial Black" pitchFamily="34" charset="0"/>
              </a:rPr>
              <a:t>(pole mass M</a:t>
            </a:r>
            <a:r>
              <a:rPr lang="en-US" altLang="ja-JP" sz="2800" baseline="-25000" dirty="0" smtClean="0">
                <a:solidFill>
                  <a:srgbClr val="0000FF"/>
                </a:solidFill>
                <a:latin typeface="Arial Black" pitchFamily="34" charset="0"/>
              </a:rPr>
              <a:t>R</a:t>
            </a:r>
            <a:r>
              <a:rPr lang="en-US" altLang="ja-JP" sz="2800" dirty="0" smtClean="0">
                <a:solidFill>
                  <a:srgbClr val="0000FF"/>
                </a:solidFill>
                <a:latin typeface="Arial Black" pitchFamily="34" charset="0"/>
              </a:rPr>
              <a:t>)</a:t>
            </a:r>
            <a:endParaRPr lang="en-US" altLang="ja-JP" b="0" dirty="0">
              <a:solidFill>
                <a:srgbClr val="0000FF"/>
              </a:solidFill>
              <a:latin typeface="+mj-lt"/>
            </a:endParaRPr>
          </a:p>
        </p:txBody>
      </p:sp>
      <p:grpSp>
        <p:nvGrpSpPr>
          <p:cNvPr id="4" name="グループ化 3"/>
          <p:cNvGrpSpPr/>
          <p:nvPr/>
        </p:nvGrpSpPr>
        <p:grpSpPr>
          <a:xfrm>
            <a:off x="965471" y="1799855"/>
            <a:ext cx="6914811" cy="3106176"/>
            <a:chOff x="965471" y="1799855"/>
            <a:chExt cx="6914811" cy="3106176"/>
          </a:xfrm>
        </p:grpSpPr>
        <p:grpSp>
          <p:nvGrpSpPr>
            <p:cNvPr id="33" name="グループ化 32"/>
            <p:cNvGrpSpPr/>
            <p:nvPr/>
          </p:nvGrpSpPr>
          <p:grpSpPr>
            <a:xfrm>
              <a:off x="965471" y="1799855"/>
              <a:ext cx="6914811" cy="3106176"/>
              <a:chOff x="965471" y="1799855"/>
              <a:chExt cx="6914811" cy="3106176"/>
            </a:xfrm>
          </p:grpSpPr>
          <p:sp>
            <p:nvSpPr>
              <p:cNvPr id="37" name="円/楕円 36"/>
              <p:cNvSpPr/>
              <p:nvPr/>
            </p:nvSpPr>
            <p:spPr>
              <a:xfrm>
                <a:off x="1442309" y="2551695"/>
                <a:ext cx="504056" cy="432048"/>
              </a:xfrm>
              <a:prstGeom prst="ellipse">
                <a:avLst/>
              </a:prstGeom>
              <a:noFill/>
              <a:ln w="31750">
                <a:solidFill>
                  <a:srgbClr val="660066"/>
                </a:solidFill>
                <a:prstDash val="sysDash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 algn="ctr">
                  <a:buClr>
                    <a:srgbClr val="0000FF"/>
                  </a:buClr>
                  <a:buFont typeface="Wingdings" panose="05000000000000000000" pitchFamily="2" charset="2"/>
                  <a:buChar char="Ø"/>
                </a:pPr>
                <a:endParaRPr kumimoji="1" lang="ja-JP" alt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円/楕円 37"/>
              <p:cNvSpPr/>
              <p:nvPr/>
            </p:nvSpPr>
            <p:spPr>
              <a:xfrm>
                <a:off x="965471" y="3855056"/>
                <a:ext cx="504056" cy="432048"/>
              </a:xfrm>
              <a:prstGeom prst="ellipse">
                <a:avLst/>
              </a:prstGeom>
              <a:noFill/>
              <a:ln w="31750">
                <a:solidFill>
                  <a:srgbClr val="FF6600"/>
                </a:solidFill>
                <a:prstDash val="sysDash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 algn="ctr">
                  <a:buClr>
                    <a:srgbClr val="0000FF"/>
                  </a:buClr>
                  <a:buFont typeface="Wingdings" panose="05000000000000000000" pitchFamily="2" charset="2"/>
                  <a:buChar char="Ø"/>
                </a:pPr>
                <a:endParaRPr kumimoji="1" lang="ja-JP" alt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円/楕円 38"/>
              <p:cNvSpPr/>
              <p:nvPr/>
            </p:nvSpPr>
            <p:spPr>
              <a:xfrm>
                <a:off x="1913558" y="2609966"/>
                <a:ext cx="504056" cy="432048"/>
              </a:xfrm>
              <a:prstGeom prst="ellipse">
                <a:avLst/>
              </a:prstGeom>
              <a:noFill/>
              <a:ln w="31750">
                <a:solidFill>
                  <a:srgbClr val="FF6600"/>
                </a:solidFill>
                <a:prstDash val="sysDash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 algn="ctr">
                  <a:buClr>
                    <a:srgbClr val="0000FF"/>
                  </a:buClr>
                  <a:buFont typeface="Wingdings" panose="05000000000000000000" pitchFamily="2" charset="2"/>
                  <a:buChar char="Ø"/>
                </a:pPr>
                <a:endParaRPr kumimoji="1" lang="ja-JP" alt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円/楕円 39"/>
              <p:cNvSpPr/>
              <p:nvPr/>
            </p:nvSpPr>
            <p:spPr>
              <a:xfrm>
                <a:off x="2910161" y="3320986"/>
                <a:ext cx="504056" cy="432048"/>
              </a:xfrm>
              <a:prstGeom prst="ellipse">
                <a:avLst/>
              </a:prstGeom>
              <a:noFill/>
              <a:ln w="31750">
                <a:solidFill>
                  <a:srgbClr val="FF6600"/>
                </a:solidFill>
                <a:prstDash val="sysDash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 algn="ctr">
                  <a:buClr>
                    <a:srgbClr val="0000FF"/>
                  </a:buClr>
                  <a:buFont typeface="Wingdings" panose="05000000000000000000" pitchFamily="2" charset="2"/>
                  <a:buChar char="Ø"/>
                </a:pPr>
                <a:endParaRPr kumimoji="1" lang="ja-JP" alt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円/楕円 40"/>
              <p:cNvSpPr/>
              <p:nvPr/>
            </p:nvSpPr>
            <p:spPr>
              <a:xfrm>
                <a:off x="3414217" y="3257362"/>
                <a:ext cx="504056" cy="432048"/>
              </a:xfrm>
              <a:prstGeom prst="ellipse">
                <a:avLst/>
              </a:prstGeom>
              <a:noFill/>
              <a:ln w="31750">
                <a:solidFill>
                  <a:srgbClr val="FF6600"/>
                </a:solidFill>
                <a:prstDash val="sysDash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 algn="ctr">
                  <a:buClr>
                    <a:srgbClr val="0000FF"/>
                  </a:buClr>
                  <a:buFont typeface="Wingdings" panose="05000000000000000000" pitchFamily="2" charset="2"/>
                  <a:buChar char="Ø"/>
                </a:pPr>
                <a:endParaRPr kumimoji="1" lang="ja-JP" alt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円/楕円 41"/>
              <p:cNvSpPr/>
              <p:nvPr/>
            </p:nvSpPr>
            <p:spPr>
              <a:xfrm>
                <a:off x="3915409" y="2693325"/>
                <a:ext cx="504056" cy="432048"/>
              </a:xfrm>
              <a:prstGeom prst="ellipse">
                <a:avLst/>
              </a:prstGeom>
              <a:noFill/>
              <a:ln w="31750">
                <a:solidFill>
                  <a:srgbClr val="FF6600"/>
                </a:solidFill>
                <a:prstDash val="sysDash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 algn="ctr">
                  <a:buClr>
                    <a:srgbClr val="0000FF"/>
                  </a:buClr>
                  <a:buFont typeface="Wingdings" panose="05000000000000000000" pitchFamily="2" charset="2"/>
                  <a:buChar char="Ø"/>
                </a:pPr>
                <a:endParaRPr kumimoji="1" lang="ja-JP" alt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円/楕円 42"/>
              <p:cNvSpPr/>
              <p:nvPr/>
            </p:nvSpPr>
            <p:spPr>
              <a:xfrm>
                <a:off x="5408333" y="4473983"/>
                <a:ext cx="504056" cy="432048"/>
              </a:xfrm>
              <a:prstGeom prst="ellipse">
                <a:avLst/>
              </a:prstGeom>
              <a:noFill/>
              <a:ln w="31750">
                <a:solidFill>
                  <a:srgbClr val="FF6600"/>
                </a:solidFill>
                <a:prstDash val="sysDash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 algn="ctr">
                  <a:buClr>
                    <a:srgbClr val="0000FF"/>
                  </a:buClr>
                  <a:buFont typeface="Wingdings" panose="05000000000000000000" pitchFamily="2" charset="2"/>
                  <a:buChar char="Ø"/>
                </a:pPr>
                <a:endParaRPr kumimoji="1" lang="ja-JP" alt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円/楕円 47"/>
              <p:cNvSpPr/>
              <p:nvPr/>
            </p:nvSpPr>
            <p:spPr>
              <a:xfrm>
                <a:off x="5915827" y="2126298"/>
                <a:ext cx="504056" cy="432048"/>
              </a:xfrm>
              <a:prstGeom prst="ellipse">
                <a:avLst/>
              </a:prstGeom>
              <a:noFill/>
              <a:ln w="31750">
                <a:solidFill>
                  <a:srgbClr val="FF6600"/>
                </a:solidFill>
                <a:prstDash val="sysDash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 algn="ctr">
                  <a:buClr>
                    <a:srgbClr val="0000FF"/>
                  </a:buClr>
                  <a:buFont typeface="Wingdings" panose="05000000000000000000" pitchFamily="2" charset="2"/>
                  <a:buChar char="Ø"/>
                </a:pPr>
                <a:endParaRPr kumimoji="1" lang="ja-JP" alt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円/楕円 48"/>
              <p:cNvSpPr/>
              <p:nvPr/>
            </p:nvSpPr>
            <p:spPr>
              <a:xfrm>
                <a:off x="6412359" y="1799855"/>
                <a:ext cx="504056" cy="432048"/>
              </a:xfrm>
              <a:prstGeom prst="ellipse">
                <a:avLst/>
              </a:prstGeom>
              <a:noFill/>
              <a:ln w="31750">
                <a:solidFill>
                  <a:srgbClr val="FF6600"/>
                </a:solidFill>
                <a:prstDash val="sysDash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 algn="ctr">
                  <a:buClr>
                    <a:srgbClr val="0000FF"/>
                  </a:buClr>
                  <a:buFont typeface="Wingdings" panose="05000000000000000000" pitchFamily="2" charset="2"/>
                  <a:buChar char="Ø"/>
                </a:pPr>
                <a:endParaRPr kumimoji="1" lang="ja-JP" alt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円/楕円 49"/>
              <p:cNvSpPr/>
              <p:nvPr/>
            </p:nvSpPr>
            <p:spPr>
              <a:xfrm>
                <a:off x="6901667" y="2910001"/>
                <a:ext cx="504056" cy="432048"/>
              </a:xfrm>
              <a:prstGeom prst="ellipse">
                <a:avLst/>
              </a:prstGeom>
              <a:noFill/>
              <a:ln w="31750">
                <a:solidFill>
                  <a:srgbClr val="FF6600"/>
                </a:solidFill>
                <a:prstDash val="sysDash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 algn="ctr">
                  <a:buClr>
                    <a:srgbClr val="0000FF"/>
                  </a:buClr>
                  <a:buFont typeface="Wingdings" panose="05000000000000000000" pitchFamily="2" charset="2"/>
                  <a:buChar char="Ø"/>
                </a:pPr>
                <a:endParaRPr kumimoji="1" lang="ja-JP" alt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円/楕円 50"/>
              <p:cNvSpPr/>
              <p:nvPr/>
            </p:nvSpPr>
            <p:spPr>
              <a:xfrm>
                <a:off x="4914038" y="1889069"/>
                <a:ext cx="504056" cy="432048"/>
              </a:xfrm>
              <a:prstGeom prst="ellipse">
                <a:avLst/>
              </a:prstGeom>
              <a:noFill/>
              <a:ln w="31750">
                <a:solidFill>
                  <a:srgbClr val="660066"/>
                </a:solidFill>
                <a:prstDash val="sysDash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 algn="ctr">
                  <a:buClr>
                    <a:srgbClr val="0000FF"/>
                  </a:buClr>
                  <a:buFont typeface="Wingdings" panose="05000000000000000000" pitchFamily="2" charset="2"/>
                  <a:buChar char="Ø"/>
                </a:pPr>
                <a:endParaRPr kumimoji="1" lang="ja-JP" alt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円/楕円 51"/>
              <p:cNvSpPr/>
              <p:nvPr/>
            </p:nvSpPr>
            <p:spPr>
              <a:xfrm>
                <a:off x="7376226" y="2709986"/>
                <a:ext cx="504056" cy="547375"/>
              </a:xfrm>
              <a:prstGeom prst="ellipse">
                <a:avLst/>
              </a:prstGeom>
              <a:noFill/>
              <a:ln w="31750">
                <a:solidFill>
                  <a:srgbClr val="660066"/>
                </a:solidFill>
                <a:prstDash val="sysDash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 algn="ctr">
                  <a:buClr>
                    <a:srgbClr val="0000FF"/>
                  </a:buClr>
                  <a:buFont typeface="Wingdings" panose="05000000000000000000" pitchFamily="2" charset="2"/>
                  <a:buChar char="Ø"/>
                </a:pPr>
                <a:endParaRPr kumimoji="1" lang="ja-JP" altLang="en-US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3" name="円/楕円 52"/>
            <p:cNvSpPr/>
            <p:nvPr/>
          </p:nvSpPr>
          <p:spPr>
            <a:xfrm>
              <a:off x="2948166" y="2684209"/>
              <a:ext cx="504056" cy="432048"/>
            </a:xfrm>
            <a:prstGeom prst="ellipse">
              <a:avLst/>
            </a:prstGeom>
            <a:noFill/>
            <a:ln w="31750">
              <a:solidFill>
                <a:srgbClr val="FF6600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0000FF"/>
                </a:buClr>
                <a:buFont typeface="Wingdings" panose="05000000000000000000" pitchFamily="2" charset="2"/>
                <a:buChar char="Ø"/>
              </a:pPr>
              <a:endParaRPr kumimoji="1" lang="ja-JP" altLang="en-US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54" name="直線コネクタ 53"/>
          <p:cNvCxnSpPr/>
          <p:nvPr/>
        </p:nvCxnSpPr>
        <p:spPr>
          <a:xfrm>
            <a:off x="827584" y="2780928"/>
            <a:ext cx="7957867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/>
          <p:cNvSpPr txBox="1"/>
          <p:nvPr/>
        </p:nvSpPr>
        <p:spPr>
          <a:xfrm>
            <a:off x="1044334" y="4983559"/>
            <a:ext cx="35766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kumimoji="1" lang="en-US" altLang="ja-JP" sz="1200" b="1" dirty="0" smtClean="0"/>
              <a:t>N* </a:t>
            </a:r>
            <a:r>
              <a:rPr lang="en-US" altLang="ja-JP" sz="1200" b="1" dirty="0"/>
              <a:t>&amp;</a:t>
            </a:r>
            <a:r>
              <a:rPr kumimoji="1" lang="en-US" altLang="ja-JP" sz="1200" b="1" dirty="0" smtClean="0"/>
              <a:t> Δ* </a:t>
            </a:r>
            <a:r>
              <a:rPr kumimoji="1" lang="en-US" altLang="ja-JP" sz="1200" b="1" dirty="0" smtClean="0">
                <a:solidFill>
                  <a:srgbClr val="0000FF"/>
                </a:solidFill>
              </a:rPr>
              <a:t>below </a:t>
            </a:r>
            <a:r>
              <a:rPr lang="en-US" altLang="ja-JP" sz="1200" b="1" dirty="0" smtClean="0">
                <a:solidFill>
                  <a:srgbClr val="0000FF"/>
                </a:solidFill>
              </a:rPr>
              <a:t>Re(M</a:t>
            </a:r>
            <a:r>
              <a:rPr lang="en-US" altLang="ja-JP" sz="1200" b="1" baseline="-25000" dirty="0" smtClean="0">
                <a:solidFill>
                  <a:srgbClr val="0000FF"/>
                </a:solidFill>
              </a:rPr>
              <a:t>R</a:t>
            </a:r>
            <a:r>
              <a:rPr lang="en-US" altLang="ja-JP" sz="1200" b="1" dirty="0" smtClean="0">
                <a:solidFill>
                  <a:srgbClr val="0000FF"/>
                </a:solidFill>
              </a:rPr>
              <a:t>) </a:t>
            </a:r>
            <a:r>
              <a:rPr kumimoji="1" lang="en-US" altLang="ja-JP" sz="1200" b="1" dirty="0" smtClean="0">
                <a:solidFill>
                  <a:srgbClr val="0000FF"/>
                </a:solidFill>
              </a:rPr>
              <a:t>~ 1.7 GeV </a:t>
            </a:r>
          </a:p>
          <a:p>
            <a:pPr>
              <a:buClr>
                <a:srgbClr val="0000FF"/>
              </a:buClr>
            </a:pPr>
            <a:r>
              <a:rPr kumimoji="1" lang="en-US" altLang="ja-JP" sz="1200" b="1" dirty="0" smtClean="0">
                <a:solidFill>
                  <a:srgbClr val="FF0000"/>
                </a:solidFill>
              </a:rPr>
              <a:t>    have been established </a:t>
            </a:r>
            <a:r>
              <a:rPr lang="en-US" altLang="ja-JP" sz="1200" b="1" dirty="0" smtClean="0"/>
              <a:t>(with one exception).</a:t>
            </a:r>
          </a:p>
        </p:txBody>
      </p:sp>
      <p:grpSp>
        <p:nvGrpSpPr>
          <p:cNvPr id="22" name="グループ化 21"/>
          <p:cNvGrpSpPr/>
          <p:nvPr/>
        </p:nvGrpSpPr>
        <p:grpSpPr>
          <a:xfrm>
            <a:off x="1237694" y="1229607"/>
            <a:ext cx="3406314" cy="3547227"/>
            <a:chOff x="219919" y="2906110"/>
            <a:chExt cx="3406314" cy="3547227"/>
          </a:xfrm>
        </p:grpSpPr>
        <p:sp>
          <p:nvSpPr>
            <p:cNvPr id="24" name="角丸四角形吹き出し 23"/>
            <p:cNvSpPr/>
            <p:nvPr/>
          </p:nvSpPr>
          <p:spPr>
            <a:xfrm>
              <a:off x="219919" y="2906110"/>
              <a:ext cx="3390547" cy="3547227"/>
            </a:xfrm>
            <a:prstGeom prst="wedgeRoundRectCallout">
              <a:avLst>
                <a:gd name="adj1" fmla="val 73921"/>
                <a:gd name="adj2" fmla="val 2964"/>
                <a:gd name="adj3" fmla="val 16667"/>
              </a:avLst>
            </a:prstGeom>
            <a:solidFill>
              <a:schemeClr val="bg1"/>
            </a:solidFill>
            <a:ln w="31750">
              <a:solidFill>
                <a:srgbClr val="FF99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 smtClean="0"/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553753" y="5899015"/>
              <a:ext cx="2559803" cy="523220"/>
            </a:xfrm>
            <a:prstGeom prst="rect">
              <a:avLst/>
            </a:prstGeom>
            <a:noFill/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marL="342900" indent="-342900">
                <a:buFont typeface="Wingdings"/>
                <a:buChar char="è"/>
              </a:pPr>
              <a:r>
                <a:rPr kumimoji="1" lang="en-US" altLang="ja-JP" sz="1400" b="1" dirty="0" smtClean="0">
                  <a:solidFill>
                    <a:srgbClr val="0000FF"/>
                  </a:solidFill>
                </a:rPr>
                <a:t>J-PARC E45 experiment</a:t>
              </a:r>
            </a:p>
            <a:p>
              <a:r>
                <a:rPr lang="en-US" altLang="ja-JP" sz="1400" b="1" dirty="0">
                  <a:solidFill>
                    <a:srgbClr val="0000FF"/>
                  </a:solidFill>
                </a:rPr>
                <a:t> </a:t>
              </a:r>
              <a:r>
                <a:rPr lang="en-US" altLang="ja-JP" sz="1400" b="1" dirty="0" smtClean="0">
                  <a:solidFill>
                    <a:srgbClr val="0000FF"/>
                  </a:solidFill>
                </a:rPr>
                <a:t>      [</a:t>
              </a:r>
              <a:r>
                <a:rPr lang="en-US" altLang="ja-JP" sz="1400" b="1" dirty="0" err="1" smtClean="0">
                  <a:solidFill>
                    <a:srgbClr val="0000FF"/>
                  </a:solidFill>
                </a:rPr>
                <a:t>Sako</a:t>
              </a:r>
              <a:r>
                <a:rPr lang="en-US" altLang="ja-JP" sz="1400" b="1" dirty="0" smtClean="0">
                  <a:solidFill>
                    <a:srgbClr val="0000FF"/>
                  </a:solidFill>
                </a:rPr>
                <a:t>, Hicks et al.]</a:t>
              </a:r>
              <a:endParaRPr kumimoji="1" lang="ja-JP" altLang="en-US" sz="14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421510" y="3125582"/>
              <a:ext cx="3204723" cy="738664"/>
            </a:xfrm>
            <a:prstGeom prst="rect">
              <a:avLst/>
            </a:prstGeom>
            <a:noFill/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altLang="ja-JP" sz="1400" b="1" dirty="0" smtClean="0">
                  <a:solidFill>
                    <a:srgbClr val="FF0000"/>
                  </a:solidFill>
                </a:rPr>
                <a:t>πN</a:t>
              </a:r>
              <a:r>
                <a:rPr lang="en-US" altLang="ja-JP" sz="1400" b="1" dirty="0" smtClean="0">
                  <a:solidFill>
                    <a:srgbClr val="FF0000"/>
                  </a:solidFill>
                  <a:sym typeface="Wingdings" panose="05000000000000000000" pitchFamily="2" charset="2"/>
                </a:rPr>
                <a:t>ππN data </a:t>
              </a:r>
              <a:r>
                <a:rPr lang="en-US" altLang="ja-JP" sz="1400" b="1" dirty="0" smtClean="0">
                  <a:solidFill>
                    <a:schemeClr val="tx1"/>
                  </a:solidFill>
                  <a:sym typeface="Wingdings" panose="05000000000000000000" pitchFamily="2" charset="2"/>
                </a:rPr>
                <a:t>would provide</a:t>
              </a:r>
            </a:p>
            <a:p>
              <a:r>
                <a:rPr lang="en-US" altLang="ja-JP" sz="1400" b="1" dirty="0" smtClean="0">
                  <a:solidFill>
                    <a:schemeClr val="tx1"/>
                  </a:solidFill>
                  <a:sym typeface="Wingdings" panose="05000000000000000000" pitchFamily="2" charset="2"/>
                </a:rPr>
                <a:t>crucial information on establishing </a:t>
              </a:r>
            </a:p>
            <a:p>
              <a:r>
                <a:rPr lang="en-US" altLang="ja-JP" sz="1400" b="1" dirty="0" smtClean="0">
                  <a:solidFill>
                    <a:srgbClr val="0000FF"/>
                  </a:solidFill>
                  <a:sym typeface="Wingdings" panose="05000000000000000000" pitchFamily="2" charset="2"/>
                </a:rPr>
                <a:t>Roper-like Δ resonance </a:t>
              </a:r>
              <a:r>
                <a:rPr lang="en-US" altLang="ja-JP" sz="1400" b="1" dirty="0" smtClean="0">
                  <a:solidFill>
                    <a:schemeClr val="tx1"/>
                  </a:solidFill>
                  <a:sym typeface="Wingdings" panose="05000000000000000000" pitchFamily="2" charset="2"/>
                </a:rPr>
                <a:t>!!</a:t>
              </a:r>
              <a:endParaRPr kumimoji="1" lang="ja-JP" altLang="en-US" sz="1400" b="1" dirty="0" smtClean="0">
                <a:solidFill>
                  <a:schemeClr val="tx1"/>
                </a:solidFill>
              </a:endParaRPr>
            </a:p>
          </p:txBody>
        </p:sp>
        <p:grpSp>
          <p:nvGrpSpPr>
            <p:cNvPr id="27" name="グループ化 26"/>
            <p:cNvGrpSpPr/>
            <p:nvPr/>
          </p:nvGrpSpPr>
          <p:grpSpPr>
            <a:xfrm>
              <a:off x="529785" y="3902860"/>
              <a:ext cx="2746071" cy="2012191"/>
              <a:chOff x="5292080" y="1964363"/>
              <a:chExt cx="2875868" cy="2082120"/>
            </a:xfrm>
          </p:grpSpPr>
          <p:grpSp>
            <p:nvGrpSpPr>
              <p:cNvPr id="28" name="グループ化 27"/>
              <p:cNvGrpSpPr/>
              <p:nvPr/>
            </p:nvGrpSpPr>
            <p:grpSpPr>
              <a:xfrm>
                <a:off x="5292080" y="1964363"/>
                <a:ext cx="2875868" cy="2079636"/>
                <a:chOff x="6116246" y="4323057"/>
                <a:chExt cx="2875868" cy="2079636"/>
              </a:xfrm>
            </p:grpSpPr>
            <p:pic>
              <p:nvPicPr>
                <p:cNvPr id="32" name="図 31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06372" y="4458477"/>
                  <a:ext cx="2785742" cy="1944216"/>
                </a:xfrm>
                <a:prstGeom prst="rect">
                  <a:avLst/>
                </a:prstGeom>
              </p:spPr>
            </p:pic>
            <p:pic>
              <p:nvPicPr>
                <p:cNvPr id="34" name="図 33"/>
                <p:cNvPicPr>
                  <a:picLocks noChangeAspect="1"/>
                </p:cNvPicPr>
                <p:nvPr>
                  <p:custDataLst>
                    <p:tags r:id="rId2"/>
                  </p:custDataLst>
                </p:nvPr>
              </p:nvPicPr>
              <p:blipFill>
                <a:blip r:embed="rId7" cstate="print">
                  <a:lum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6200000">
                  <a:off x="5496235" y="5192823"/>
                  <a:ext cx="1397390" cy="157368"/>
                </a:xfrm>
                <a:prstGeom prst="rect">
                  <a:avLst/>
                </a:prstGeom>
              </p:spPr>
            </p:pic>
            <p:sp>
              <p:nvSpPr>
                <p:cNvPr id="35" name="テキスト ボックス 34"/>
                <p:cNvSpPr txBox="1"/>
                <p:nvPr/>
              </p:nvSpPr>
              <p:spPr>
                <a:xfrm>
                  <a:off x="6935543" y="4323057"/>
                  <a:ext cx="1739019" cy="254778"/>
                </a:xfrm>
                <a:prstGeom prst="rect">
                  <a:avLst/>
                </a:prstGeom>
                <a:noFill/>
                <a:ln w="31750">
                  <a:noFill/>
                </a:ln>
                <a:effectLst/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altLang="ja-JP" sz="1000" b="1" dirty="0" smtClean="0">
                      <a:solidFill>
                        <a:srgbClr val="009900"/>
                      </a:solidFill>
                    </a:rPr>
                    <a:t>Partial decay widths</a:t>
                  </a:r>
                  <a:endParaRPr kumimoji="1" lang="ja-JP" altLang="en-US" sz="1000" b="1" dirty="0" smtClean="0">
                    <a:solidFill>
                      <a:srgbClr val="009900"/>
                    </a:solidFill>
                  </a:endParaRPr>
                </a:p>
              </p:txBody>
            </p:sp>
          </p:grpSp>
          <p:cxnSp>
            <p:nvCxnSpPr>
              <p:cNvPr id="29" name="直線コネクタ 28"/>
              <p:cNvCxnSpPr/>
              <p:nvPr/>
            </p:nvCxnSpPr>
            <p:spPr>
              <a:xfrm>
                <a:off x="7128647" y="3738053"/>
                <a:ext cx="281145" cy="30843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左中かっこ 29"/>
              <p:cNvSpPr/>
              <p:nvPr/>
            </p:nvSpPr>
            <p:spPr>
              <a:xfrm>
                <a:off x="7026166" y="2249214"/>
                <a:ext cx="162910" cy="1350579"/>
              </a:xfrm>
              <a:prstGeom prst="leftBrace">
                <a:avLst>
                  <a:gd name="adj1" fmla="val 42204"/>
                  <a:gd name="adj2" fmla="val 24319"/>
                </a:avLst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31" name="直線コネクタ 30"/>
              <p:cNvCxnSpPr/>
              <p:nvPr/>
            </p:nvCxnSpPr>
            <p:spPr>
              <a:xfrm>
                <a:off x="6639759" y="2630658"/>
                <a:ext cx="360000" cy="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51678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正方形/長方形 30"/>
          <p:cNvSpPr/>
          <p:nvPr/>
        </p:nvSpPr>
        <p:spPr>
          <a:xfrm>
            <a:off x="88490" y="836711"/>
            <a:ext cx="8948006" cy="583264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sp>
        <p:nvSpPr>
          <p:cNvPr id="1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8719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ja-JP" sz="2400" dirty="0" smtClean="0">
                <a:solidFill>
                  <a:srgbClr val="0000FF"/>
                </a:solidFill>
              </a:rPr>
              <a:t>Electromagnetic transition form factors:</a:t>
            </a:r>
            <a:br>
              <a:rPr lang="en-US" altLang="ja-JP" sz="2400" dirty="0" smtClean="0">
                <a:solidFill>
                  <a:srgbClr val="0000FF"/>
                </a:solidFill>
              </a:rPr>
            </a:br>
            <a:r>
              <a:rPr lang="en-US" altLang="ja-JP" sz="2400" dirty="0" smtClean="0">
                <a:solidFill>
                  <a:srgbClr val="0000FF"/>
                </a:solidFill>
              </a:rPr>
              <a:t>quantitative understanding of N* &amp; Δ* structure </a:t>
            </a:r>
            <a:endParaRPr lang="ja-JP" altLang="en-US" sz="2400" dirty="0" smtClean="0">
              <a:solidFill>
                <a:srgbClr val="0000FF"/>
              </a:solidFill>
            </a:endParaRPr>
          </a:p>
        </p:txBody>
      </p:sp>
      <p:grpSp>
        <p:nvGrpSpPr>
          <p:cNvPr id="34" name="グループ化 33"/>
          <p:cNvGrpSpPr/>
          <p:nvPr/>
        </p:nvGrpSpPr>
        <p:grpSpPr>
          <a:xfrm>
            <a:off x="2795230" y="1118350"/>
            <a:ext cx="3469325" cy="1593468"/>
            <a:chOff x="309244" y="828461"/>
            <a:chExt cx="2883736" cy="1211424"/>
          </a:xfrm>
        </p:grpSpPr>
        <p:sp>
          <p:nvSpPr>
            <p:cNvPr id="20" name="Freeform 159"/>
            <p:cNvSpPr>
              <a:spLocks/>
            </p:cNvSpPr>
            <p:nvPr/>
          </p:nvSpPr>
          <p:spPr bwMode="auto">
            <a:xfrm rot="18900000" flipH="1">
              <a:off x="1333551" y="908046"/>
              <a:ext cx="119931" cy="775960"/>
            </a:xfrm>
            <a:custGeom>
              <a:avLst/>
              <a:gdLst>
                <a:gd name="T0" fmla="*/ 2147483647 w 182"/>
                <a:gd name="T1" fmla="*/ 0 h 1224"/>
                <a:gd name="T2" fmla="*/ 0 w 182"/>
                <a:gd name="T3" fmla="*/ 2147483647 h 1224"/>
                <a:gd name="T4" fmla="*/ 2147483647 w 182"/>
                <a:gd name="T5" fmla="*/ 2147483647 h 1224"/>
                <a:gd name="T6" fmla="*/ 0 w 182"/>
                <a:gd name="T7" fmla="*/ 2147483647 h 1224"/>
                <a:gd name="T8" fmla="*/ 2147483647 w 182"/>
                <a:gd name="T9" fmla="*/ 2147483647 h 1224"/>
                <a:gd name="T10" fmla="*/ 0 w 182"/>
                <a:gd name="T11" fmla="*/ 2147483647 h 1224"/>
                <a:gd name="T12" fmla="*/ 2147483647 w 182"/>
                <a:gd name="T13" fmla="*/ 2147483647 h 1224"/>
                <a:gd name="T14" fmla="*/ 0 w 182"/>
                <a:gd name="T15" fmla="*/ 2147483647 h 1224"/>
                <a:gd name="T16" fmla="*/ 2147483647 w 182"/>
                <a:gd name="T17" fmla="*/ 2147483647 h 1224"/>
                <a:gd name="T18" fmla="*/ 0 w 182"/>
                <a:gd name="T19" fmla="*/ 2147483647 h 12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82" h="1224">
                  <a:moveTo>
                    <a:pt x="182" y="0"/>
                  </a:moveTo>
                  <a:cubicBezTo>
                    <a:pt x="91" y="45"/>
                    <a:pt x="0" y="91"/>
                    <a:pt x="0" y="136"/>
                  </a:cubicBezTo>
                  <a:cubicBezTo>
                    <a:pt x="0" y="181"/>
                    <a:pt x="182" y="227"/>
                    <a:pt x="182" y="272"/>
                  </a:cubicBezTo>
                  <a:cubicBezTo>
                    <a:pt x="182" y="317"/>
                    <a:pt x="0" y="363"/>
                    <a:pt x="0" y="408"/>
                  </a:cubicBezTo>
                  <a:cubicBezTo>
                    <a:pt x="0" y="453"/>
                    <a:pt x="182" y="499"/>
                    <a:pt x="182" y="544"/>
                  </a:cubicBezTo>
                  <a:cubicBezTo>
                    <a:pt x="182" y="589"/>
                    <a:pt x="0" y="635"/>
                    <a:pt x="0" y="680"/>
                  </a:cubicBezTo>
                  <a:cubicBezTo>
                    <a:pt x="0" y="725"/>
                    <a:pt x="182" y="771"/>
                    <a:pt x="182" y="816"/>
                  </a:cubicBezTo>
                  <a:cubicBezTo>
                    <a:pt x="182" y="861"/>
                    <a:pt x="0" y="907"/>
                    <a:pt x="0" y="952"/>
                  </a:cubicBezTo>
                  <a:cubicBezTo>
                    <a:pt x="0" y="997"/>
                    <a:pt x="182" y="1043"/>
                    <a:pt x="182" y="1088"/>
                  </a:cubicBezTo>
                  <a:cubicBezTo>
                    <a:pt x="182" y="1133"/>
                    <a:pt x="91" y="1178"/>
                    <a:pt x="0" y="1224"/>
                  </a:cubicBez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endParaRPr lang="ja-JP" altLang="en-US"/>
            </a:p>
          </p:txBody>
        </p:sp>
        <p:cxnSp>
          <p:nvCxnSpPr>
            <p:cNvPr id="21" name="直線コネクタ 20"/>
            <p:cNvCxnSpPr/>
            <p:nvPr/>
          </p:nvCxnSpPr>
          <p:spPr>
            <a:xfrm>
              <a:off x="904867" y="1649365"/>
              <a:ext cx="729264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コネクタ 21"/>
            <p:cNvCxnSpPr/>
            <p:nvPr/>
          </p:nvCxnSpPr>
          <p:spPr>
            <a:xfrm>
              <a:off x="1931800" y="1649365"/>
              <a:ext cx="576238" cy="0"/>
            </a:xfrm>
            <a:prstGeom prst="line">
              <a:avLst/>
            </a:prstGeom>
            <a:ln w="76200" cmpd="dbl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円/楕円 22"/>
            <p:cNvSpPr/>
            <p:nvPr/>
          </p:nvSpPr>
          <p:spPr>
            <a:xfrm>
              <a:off x="1508871" y="1415365"/>
              <a:ext cx="468000" cy="468000"/>
            </a:xfrm>
            <a:prstGeom prst="ellipse">
              <a:avLst/>
            </a:prstGeom>
            <a:pattFill prst="wdUpDiag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 smtClean="0"/>
            </a:p>
          </p:txBody>
        </p:sp>
        <p:sp>
          <p:nvSpPr>
            <p:cNvPr id="24" name="テキスト ボックス 23"/>
            <p:cNvSpPr txBox="1"/>
            <p:nvPr/>
          </p:nvSpPr>
          <p:spPr>
            <a:xfrm>
              <a:off x="2375705" y="1670553"/>
              <a:ext cx="817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dirty="0" smtClean="0"/>
                <a:t>N*, Δ*</a:t>
              </a:r>
              <a:endParaRPr kumimoji="1" lang="ja-JP" altLang="en-US" b="1" dirty="0"/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904867" y="1670553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dirty="0" smtClean="0"/>
                <a:t>N</a:t>
              </a:r>
              <a:endParaRPr kumimoji="1" lang="ja-JP" altLang="en-US" b="1" dirty="0"/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309244" y="828461"/>
              <a:ext cx="8050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b="1" dirty="0" smtClean="0"/>
                <a:t>virtual</a:t>
              </a:r>
              <a:r>
                <a:rPr lang="en-US" altLang="ja-JP" b="1" dirty="0" smtClean="0"/>
                <a:t> </a:t>
              </a:r>
              <a:r>
                <a:rPr lang="en-US" altLang="ja-JP" b="1" dirty="0" smtClean="0">
                  <a:latin typeface="Symbol" pitchFamily="18" charset="2"/>
                </a:rPr>
                <a:t>g</a:t>
              </a:r>
              <a:endParaRPr kumimoji="1" lang="ja-JP" altLang="en-US" b="1" dirty="0">
                <a:latin typeface="Symbol" pitchFamily="18" charset="2"/>
              </a:endParaRPr>
            </a:p>
          </p:txBody>
        </p:sp>
        <p:sp>
          <p:nvSpPr>
            <p:cNvPr id="27" name="テキスト ボックス 26"/>
            <p:cNvSpPr txBox="1"/>
            <p:nvPr/>
          </p:nvSpPr>
          <p:spPr>
            <a:xfrm>
              <a:off x="1740919" y="837753"/>
              <a:ext cx="13067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 smtClean="0"/>
                <a:t>(q</a:t>
              </a:r>
              <a:r>
                <a:rPr lang="en-US" altLang="ja-JP" sz="1400" b="1" baseline="30000" dirty="0" smtClean="0"/>
                <a:t>2</a:t>
              </a:r>
              <a:r>
                <a:rPr lang="en-US" altLang="ja-JP" sz="1400" b="1" dirty="0" smtClean="0"/>
                <a:t> = </a:t>
              </a:r>
              <a:r>
                <a:rPr lang="ja-JP" altLang="en-US" sz="1400" b="1" dirty="0" smtClean="0"/>
                <a:t>－</a:t>
              </a:r>
              <a:r>
                <a:rPr lang="en-US" altLang="ja-JP" sz="1400" b="1" dirty="0" smtClean="0"/>
                <a:t>Q</a:t>
              </a:r>
              <a:r>
                <a:rPr lang="en-US" altLang="ja-JP" sz="1400" b="1" baseline="30000" dirty="0" smtClean="0"/>
                <a:t>2</a:t>
              </a:r>
              <a:r>
                <a:rPr lang="ja-JP" altLang="en-US" sz="1400" b="1" baseline="30000" dirty="0" smtClean="0"/>
                <a:t> </a:t>
              </a:r>
              <a:r>
                <a:rPr lang="en-US" altLang="ja-JP" sz="1400" b="1" dirty="0" smtClean="0"/>
                <a:t>&lt;0)</a:t>
              </a:r>
              <a:endParaRPr kumimoji="1" lang="ja-JP" altLang="en-US" sz="1400" b="1" dirty="0"/>
            </a:p>
          </p:txBody>
        </p:sp>
        <p:cxnSp>
          <p:nvCxnSpPr>
            <p:cNvPr id="28" name="直線矢印コネクタ 27"/>
            <p:cNvCxnSpPr/>
            <p:nvPr/>
          </p:nvCxnSpPr>
          <p:spPr>
            <a:xfrm>
              <a:off x="1333487" y="1041086"/>
              <a:ext cx="250107" cy="24715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テキスト ボックス 28"/>
            <p:cNvSpPr txBox="1"/>
            <p:nvPr/>
          </p:nvSpPr>
          <p:spPr>
            <a:xfrm>
              <a:off x="1381425" y="871809"/>
              <a:ext cx="3097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i="1" dirty="0" smtClean="0"/>
                <a:t>q</a:t>
              </a:r>
              <a:endParaRPr kumimoji="1" lang="ja-JP" altLang="en-US" sz="1600" b="1" i="1" dirty="0"/>
            </a:p>
          </p:txBody>
        </p:sp>
      </p:grpSp>
      <p:sp>
        <p:nvSpPr>
          <p:cNvPr id="30" name="テキスト ボックス 29"/>
          <p:cNvSpPr txBox="1"/>
          <p:nvPr/>
        </p:nvSpPr>
        <p:spPr>
          <a:xfrm>
            <a:off x="2945765" y="2711818"/>
            <a:ext cx="32351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b="1" dirty="0" smtClean="0">
                <a:solidFill>
                  <a:srgbClr val="0000FF"/>
                </a:solidFill>
              </a:rPr>
              <a:t>N-N* </a:t>
            </a:r>
            <a:r>
              <a:rPr kumimoji="1" lang="en-US" altLang="ja-JP" sz="1600" b="1" dirty="0" err="1" smtClean="0">
                <a:solidFill>
                  <a:srgbClr val="0000FF"/>
                </a:solidFill>
              </a:rPr>
              <a:t>e.m</a:t>
            </a:r>
            <a:r>
              <a:rPr kumimoji="1" lang="en-US" altLang="ja-JP" sz="1600" b="1" dirty="0" smtClean="0">
                <a:solidFill>
                  <a:srgbClr val="0000FF"/>
                </a:solidFill>
              </a:rPr>
              <a:t>. transition </a:t>
            </a:r>
            <a:r>
              <a:rPr lang="en-US" altLang="ja-JP" sz="1600" b="1" dirty="0" smtClean="0">
                <a:solidFill>
                  <a:srgbClr val="0000FF"/>
                </a:solidFill>
              </a:rPr>
              <a:t>form factor</a:t>
            </a:r>
            <a:endParaRPr kumimoji="1" lang="ja-JP" altLang="en-US" sz="1600" b="1" dirty="0">
              <a:solidFill>
                <a:srgbClr val="0000FF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681583" y="1398030"/>
            <a:ext cx="1459054" cy="430887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1100" b="1" dirty="0" smtClean="0">
                <a:solidFill>
                  <a:srgbClr val="0000FF"/>
                </a:solidFill>
              </a:rPr>
              <a:t>Q</a:t>
            </a:r>
            <a:r>
              <a:rPr kumimoji="1" lang="en-US" altLang="ja-JP" sz="1100" b="1" baseline="30000" dirty="0" smtClean="0">
                <a:solidFill>
                  <a:srgbClr val="0000FF"/>
                </a:solidFill>
              </a:rPr>
              <a:t>2</a:t>
            </a:r>
            <a:r>
              <a:rPr kumimoji="1" lang="en-US" altLang="ja-JP" sz="1100" b="1" dirty="0" smtClean="0">
                <a:solidFill>
                  <a:srgbClr val="0000FF"/>
                </a:solidFill>
              </a:rPr>
              <a:t>: corresponds</a:t>
            </a:r>
          </a:p>
          <a:p>
            <a:r>
              <a:rPr lang="en-US" altLang="ja-JP" sz="1100" b="1" dirty="0">
                <a:solidFill>
                  <a:srgbClr val="0000FF"/>
                </a:solidFill>
              </a:rPr>
              <a:t> </a:t>
            </a:r>
            <a:r>
              <a:rPr lang="en-US" altLang="ja-JP" sz="1100" b="1" dirty="0" smtClean="0">
                <a:solidFill>
                  <a:srgbClr val="0000FF"/>
                </a:solidFill>
              </a:rPr>
              <a:t>     to “resolution”</a:t>
            </a:r>
            <a:endParaRPr kumimoji="1" lang="ja-JP" altLang="en-US" sz="1100" b="1" dirty="0" smtClean="0">
              <a:solidFill>
                <a:srgbClr val="0000FF"/>
              </a:solidFill>
            </a:endParaRPr>
          </a:p>
        </p:txBody>
      </p:sp>
      <p:sp>
        <p:nvSpPr>
          <p:cNvPr id="47" name="左右矢印 46"/>
          <p:cNvSpPr/>
          <p:nvPr/>
        </p:nvSpPr>
        <p:spPr>
          <a:xfrm>
            <a:off x="954313" y="5094541"/>
            <a:ext cx="7218087" cy="504056"/>
          </a:xfrm>
          <a:prstGeom prst="leftRightArrow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35000">
                <a:schemeClr val="bg1"/>
              </a:gs>
              <a:gs pos="65000">
                <a:schemeClr val="bg1"/>
              </a:gs>
              <a:gs pos="100000">
                <a:srgbClr val="FF3300"/>
              </a:gs>
            </a:gsLst>
            <a:lin ang="0" scaled="1"/>
            <a:tileRect/>
          </a:gradFill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grpSp>
        <p:nvGrpSpPr>
          <p:cNvPr id="48" name="グループ化 47"/>
          <p:cNvGrpSpPr>
            <a:grpSpLocks noChangeAspect="1"/>
          </p:cNvGrpSpPr>
          <p:nvPr/>
        </p:nvGrpSpPr>
        <p:grpSpPr>
          <a:xfrm>
            <a:off x="719752" y="3552691"/>
            <a:ext cx="1620000" cy="1620000"/>
            <a:chOff x="298702" y="3048486"/>
            <a:chExt cx="1584325" cy="1584325"/>
          </a:xfrm>
        </p:grpSpPr>
        <p:sp>
          <p:nvSpPr>
            <p:cNvPr id="49" name="Oval 17"/>
            <p:cNvSpPr>
              <a:spLocks noChangeArrowheads="1"/>
            </p:cNvSpPr>
            <p:nvPr/>
          </p:nvSpPr>
          <p:spPr bwMode="auto">
            <a:xfrm>
              <a:off x="298702" y="3048486"/>
              <a:ext cx="1584325" cy="1584325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chemeClr val="bg1">
                    <a:alpha val="10999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endParaRPr lang="ja-JP" altLang="en-US"/>
            </a:p>
          </p:txBody>
        </p:sp>
        <p:sp>
          <p:nvSpPr>
            <p:cNvPr id="50" name="Oval 18"/>
            <p:cNvSpPr>
              <a:spLocks noChangeArrowheads="1"/>
            </p:cNvSpPr>
            <p:nvPr/>
          </p:nvSpPr>
          <p:spPr bwMode="auto">
            <a:xfrm>
              <a:off x="1019427" y="3721586"/>
              <a:ext cx="184150" cy="192088"/>
            </a:xfrm>
            <a:prstGeom prst="ellipse">
              <a:avLst/>
            </a:prstGeom>
            <a:gradFill flip="none" rotWithShape="1">
              <a:gsLst>
                <a:gs pos="20000">
                  <a:schemeClr val="bg1"/>
                </a:gs>
                <a:gs pos="83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endParaRPr lang="ja-JP" altLang="en-US"/>
            </a:p>
          </p:txBody>
        </p:sp>
      </p:grpSp>
      <p:sp>
        <p:nvSpPr>
          <p:cNvPr id="51" name="テキスト ボックス 50"/>
          <p:cNvSpPr txBox="1"/>
          <p:nvPr/>
        </p:nvSpPr>
        <p:spPr>
          <a:xfrm>
            <a:off x="323528" y="3266173"/>
            <a:ext cx="2666114" cy="461665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altLang="ja-JP" sz="1200" b="1" dirty="0" smtClean="0">
                <a:solidFill>
                  <a:schemeClr val="tx1"/>
                </a:solidFill>
              </a:rPr>
              <a:t>“dressed”-quark </a:t>
            </a:r>
            <a:r>
              <a:rPr kumimoji="1" lang="en-US" altLang="ja-JP" sz="1200" b="1" dirty="0" smtClean="0">
                <a:solidFill>
                  <a:schemeClr val="tx1"/>
                </a:solidFill>
              </a:rPr>
              <a:t>core </a:t>
            </a:r>
          </a:p>
          <a:p>
            <a:pPr algn="ctr"/>
            <a:r>
              <a:rPr kumimoji="1" lang="en-US" altLang="ja-JP" sz="1200" b="1" dirty="0" smtClean="0">
                <a:solidFill>
                  <a:schemeClr val="tx1"/>
                </a:solidFill>
              </a:rPr>
              <a:t>obscured by dense </a:t>
            </a:r>
            <a:r>
              <a:rPr lang="en-US" altLang="ja-JP" sz="1200" b="1" dirty="0" smtClean="0">
                <a:solidFill>
                  <a:schemeClr val="tx1"/>
                </a:solidFill>
              </a:rPr>
              <a:t>meson clouds</a:t>
            </a:r>
            <a:endParaRPr kumimoji="1" lang="en-US" altLang="ja-JP" sz="1200" b="1" dirty="0" smtClean="0">
              <a:solidFill>
                <a:schemeClr val="tx1"/>
              </a:solidFill>
            </a:endParaRPr>
          </a:p>
        </p:txBody>
      </p:sp>
      <p:pic>
        <p:nvPicPr>
          <p:cNvPr id="58" name="図 5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3764332"/>
            <a:ext cx="1224000" cy="1149644"/>
          </a:xfrm>
          <a:prstGeom prst="rect">
            <a:avLst/>
          </a:prstGeom>
        </p:spPr>
      </p:pic>
      <p:sp>
        <p:nvSpPr>
          <p:cNvPr id="59" name="テキスト ボックス 58"/>
          <p:cNvSpPr txBox="1"/>
          <p:nvPr/>
        </p:nvSpPr>
        <p:spPr>
          <a:xfrm>
            <a:off x="281851" y="5651956"/>
            <a:ext cx="19207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 smtClean="0">
                <a:solidFill>
                  <a:srgbClr val="0000FF"/>
                </a:solidFill>
              </a:rPr>
              <a:t>Q</a:t>
            </a:r>
            <a:r>
              <a:rPr kumimoji="1" lang="en-US" altLang="ja-JP" sz="2400" b="1" baseline="30000" dirty="0" smtClean="0">
                <a:solidFill>
                  <a:srgbClr val="0000FF"/>
                </a:solidFill>
              </a:rPr>
              <a:t>2</a:t>
            </a:r>
            <a:r>
              <a:rPr lang="ja-JP" altLang="en-US" sz="2400" b="1" dirty="0" smtClean="0">
                <a:solidFill>
                  <a:srgbClr val="0000FF"/>
                </a:solidFill>
              </a:rPr>
              <a:t>：</a:t>
            </a:r>
            <a:r>
              <a:rPr lang="en-US" altLang="ja-JP" sz="2400" b="1" dirty="0" smtClean="0">
                <a:solidFill>
                  <a:srgbClr val="0000FF"/>
                </a:solidFill>
              </a:rPr>
              <a:t>small</a:t>
            </a:r>
          </a:p>
          <a:p>
            <a:pPr algn="ctr"/>
            <a:r>
              <a:rPr kumimoji="1" lang="en-US" altLang="ja-JP" sz="1600" b="1" dirty="0" smtClean="0">
                <a:solidFill>
                  <a:srgbClr val="0000FF"/>
                </a:solidFill>
              </a:rPr>
              <a:t>(</a:t>
            </a:r>
            <a:r>
              <a:rPr lang="en-US" altLang="ja-JP" sz="1600" b="1" dirty="0" smtClean="0">
                <a:solidFill>
                  <a:srgbClr val="0000FF"/>
                </a:solidFill>
              </a:rPr>
              <a:t>low </a:t>
            </a:r>
            <a:r>
              <a:rPr kumimoji="1" lang="en-US" altLang="ja-JP" sz="1600" b="1" dirty="0" smtClean="0">
                <a:solidFill>
                  <a:srgbClr val="0000FF"/>
                </a:solidFill>
              </a:rPr>
              <a:t>“resolution”)</a:t>
            </a:r>
            <a:endParaRPr kumimoji="1" lang="ja-JP" altLang="en-US" sz="1600" b="1" dirty="0">
              <a:solidFill>
                <a:srgbClr val="0000FF"/>
              </a:solidFill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6954002" y="5673442"/>
            <a:ext cx="20104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 smtClean="0">
                <a:solidFill>
                  <a:srgbClr val="FF3300"/>
                </a:solidFill>
              </a:rPr>
              <a:t>Q</a:t>
            </a:r>
            <a:r>
              <a:rPr kumimoji="1" lang="en-US" altLang="ja-JP" sz="2400" b="1" baseline="30000" dirty="0" smtClean="0">
                <a:solidFill>
                  <a:srgbClr val="FF3300"/>
                </a:solidFill>
              </a:rPr>
              <a:t>2</a:t>
            </a:r>
            <a:r>
              <a:rPr lang="ja-JP" altLang="en-US" sz="2400" b="1" dirty="0" smtClean="0">
                <a:solidFill>
                  <a:srgbClr val="FF3300"/>
                </a:solidFill>
              </a:rPr>
              <a:t>：</a:t>
            </a:r>
            <a:r>
              <a:rPr lang="en-US" altLang="ja-JP" sz="2400" b="1" dirty="0" smtClean="0">
                <a:solidFill>
                  <a:srgbClr val="FF3300"/>
                </a:solidFill>
              </a:rPr>
              <a:t>large</a:t>
            </a:r>
          </a:p>
          <a:p>
            <a:pPr algn="ctr"/>
            <a:r>
              <a:rPr lang="en-US" altLang="ja-JP" sz="1600" b="1" dirty="0" smtClean="0">
                <a:solidFill>
                  <a:srgbClr val="FF3300"/>
                </a:solidFill>
              </a:rPr>
              <a:t>(high “resolution”)</a:t>
            </a:r>
            <a:endParaRPr kumimoji="1" lang="ja-JP" altLang="en-US" sz="1600" b="1" dirty="0">
              <a:solidFill>
                <a:srgbClr val="FF3300"/>
              </a:solidFill>
            </a:endParaRP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7149354" y="3383414"/>
            <a:ext cx="1156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b="1" dirty="0" smtClean="0"/>
              <a:t>“</a:t>
            </a:r>
            <a:r>
              <a:rPr lang="en-US" altLang="ja-JP" sz="1600" b="1" dirty="0" err="1" smtClean="0"/>
              <a:t>Partons</a:t>
            </a:r>
            <a:r>
              <a:rPr lang="ja-JP" altLang="en-US" sz="1600" b="1" dirty="0" smtClean="0"/>
              <a:t>”</a:t>
            </a:r>
            <a:endParaRPr kumimoji="1" lang="ja-JP" altLang="en-US" sz="1600" b="1" dirty="0"/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2583893" y="3898670"/>
            <a:ext cx="4195379" cy="707886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2000" b="1" dirty="0" smtClean="0">
                <a:solidFill>
                  <a:srgbClr val="009900"/>
                </a:solidFill>
              </a:rPr>
              <a:t>How effective </a:t>
            </a:r>
            <a:r>
              <a:rPr kumimoji="1" lang="en-US" altLang="ja-JP" sz="2000" b="1" dirty="0" err="1" smtClean="0">
                <a:solidFill>
                  <a:srgbClr val="009900"/>
                </a:solidFill>
              </a:rPr>
              <a:t>d.o.f.s</a:t>
            </a:r>
            <a:r>
              <a:rPr kumimoji="1" lang="en-US" altLang="ja-JP" sz="2000" b="1" dirty="0" smtClean="0">
                <a:solidFill>
                  <a:srgbClr val="009900"/>
                </a:solidFill>
              </a:rPr>
              <a:t> of baryon</a:t>
            </a:r>
          </a:p>
          <a:p>
            <a:pPr algn="ctr"/>
            <a:r>
              <a:rPr lang="en-US" altLang="ja-JP" sz="2000" b="1" dirty="0" smtClean="0">
                <a:solidFill>
                  <a:srgbClr val="009900"/>
                </a:solidFill>
              </a:rPr>
              <a:t>constituents </a:t>
            </a:r>
            <a:r>
              <a:rPr kumimoji="1" lang="en-US" altLang="ja-JP" sz="2000" b="1" dirty="0" smtClean="0">
                <a:solidFill>
                  <a:srgbClr val="009900"/>
                </a:solidFill>
              </a:rPr>
              <a:t>changes</a:t>
            </a:r>
            <a:r>
              <a:rPr lang="en-US" altLang="ja-JP" sz="2000" b="1" dirty="0">
                <a:solidFill>
                  <a:srgbClr val="009900"/>
                </a:solidFill>
              </a:rPr>
              <a:t> </a:t>
            </a:r>
            <a:r>
              <a:rPr lang="en-US" altLang="ja-JP" sz="2000" b="1" dirty="0" smtClean="0">
                <a:solidFill>
                  <a:srgbClr val="009900"/>
                </a:solidFill>
              </a:rPr>
              <a:t>with Q</a:t>
            </a:r>
            <a:r>
              <a:rPr lang="en-US" altLang="ja-JP" sz="2000" b="1" baseline="30000" dirty="0" smtClean="0">
                <a:solidFill>
                  <a:srgbClr val="009900"/>
                </a:solidFill>
              </a:rPr>
              <a:t>2</a:t>
            </a:r>
            <a:r>
              <a:rPr lang="ja-JP" altLang="en-US" sz="2000" b="1" baseline="30000" dirty="0" smtClean="0">
                <a:solidFill>
                  <a:srgbClr val="009900"/>
                </a:solidFill>
              </a:rPr>
              <a:t>　</a:t>
            </a:r>
            <a:r>
              <a:rPr lang="en-US" altLang="ja-JP" sz="2000" b="1" dirty="0" smtClean="0">
                <a:solidFill>
                  <a:srgbClr val="009900"/>
                </a:solidFill>
              </a:rPr>
              <a:t>??</a:t>
            </a:r>
            <a:endParaRPr kumimoji="1" lang="ja-JP" altLang="en-US" sz="2000" b="1" dirty="0" smtClean="0">
              <a:solidFill>
                <a:srgbClr val="009900"/>
              </a:solidFill>
            </a:endParaRPr>
          </a:p>
        </p:txBody>
      </p:sp>
      <p:sp>
        <p:nvSpPr>
          <p:cNvPr id="67" name="テキスト ボックス 66"/>
          <p:cNvSpPr txBox="1"/>
          <p:nvPr/>
        </p:nvSpPr>
        <p:spPr>
          <a:xfrm>
            <a:off x="4010687" y="4605516"/>
            <a:ext cx="12153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？</a:t>
            </a:r>
            <a:endParaRPr kumimoji="1" lang="ja-JP" altLang="en-US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917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3635896" y="1105534"/>
            <a:ext cx="5184576" cy="54918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pic>
        <p:nvPicPr>
          <p:cNvPr id="8" name="Picture 7" descr="meson-cloud.eps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3724190" y="1105534"/>
            <a:ext cx="5347802" cy="5347802"/>
          </a:xfrm>
          <a:prstGeom prst="rect">
            <a:avLst/>
          </a:prstGeom>
        </p:spPr>
      </p:pic>
      <p:sp>
        <p:nvSpPr>
          <p:cNvPr id="18" name="正方形/長方形 17"/>
          <p:cNvSpPr/>
          <p:nvPr/>
        </p:nvSpPr>
        <p:spPr>
          <a:xfrm>
            <a:off x="323528" y="1124744"/>
            <a:ext cx="3024336" cy="5472608"/>
          </a:xfrm>
          <a:prstGeom prst="rect">
            <a:avLst/>
          </a:prstGeom>
          <a:solidFill>
            <a:schemeClr val="bg1"/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sp>
        <p:nvSpPr>
          <p:cNvPr id="1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8719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ja-JP" sz="2800" dirty="0" smtClean="0">
                <a:solidFill>
                  <a:srgbClr val="0000FF"/>
                </a:solidFill>
              </a:rPr>
              <a:t>Role of reaction dynamics in form factors:</a:t>
            </a:r>
            <a:br>
              <a:rPr lang="en-US" altLang="ja-JP" sz="2800" dirty="0" smtClean="0">
                <a:solidFill>
                  <a:srgbClr val="0000FF"/>
                </a:solidFill>
              </a:rPr>
            </a:br>
            <a:r>
              <a:rPr lang="en-US" altLang="ja-JP" sz="2800" dirty="0" smtClean="0">
                <a:solidFill>
                  <a:srgbClr val="0000FF"/>
                </a:solidFill>
              </a:rPr>
              <a:t>Meson-cloud effect</a:t>
            </a:r>
            <a:endParaRPr lang="ja-JP" altLang="en-US" sz="2800" dirty="0" smtClean="0">
              <a:solidFill>
                <a:srgbClr val="0000FF"/>
              </a:solidFill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3851920" y="1268760"/>
            <a:ext cx="4847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Re[G</a:t>
            </a:r>
            <a:r>
              <a:rPr kumimoji="1" lang="en-US" altLang="ja-JP" b="1" baseline="-25000" dirty="0" smtClean="0"/>
              <a:t>M</a:t>
            </a:r>
            <a:r>
              <a:rPr kumimoji="1" lang="en-US" altLang="ja-JP" b="1" dirty="0" smtClean="0"/>
              <a:t>(Q</a:t>
            </a:r>
            <a:r>
              <a:rPr kumimoji="1" lang="en-US" altLang="ja-JP" b="1" baseline="30000" dirty="0" smtClean="0"/>
              <a:t>2</a:t>
            </a:r>
            <a:r>
              <a:rPr kumimoji="1" lang="en-US" altLang="ja-JP" b="1" dirty="0" smtClean="0"/>
              <a:t>)] for </a:t>
            </a:r>
            <a:r>
              <a:rPr kumimoji="1" lang="en-US" altLang="ja-JP" b="1" dirty="0" smtClean="0">
                <a:latin typeface="Symbol" pitchFamily="18" charset="2"/>
              </a:rPr>
              <a:t>g</a:t>
            </a:r>
            <a:r>
              <a:rPr kumimoji="1" lang="en-US" altLang="ja-JP" b="1" dirty="0" smtClean="0"/>
              <a:t> N </a:t>
            </a:r>
            <a:r>
              <a:rPr kumimoji="1" lang="en-US" altLang="ja-JP" b="1" dirty="0" smtClean="0">
                <a:sym typeface="Wingdings" pitchFamily="2" charset="2"/>
              </a:rPr>
              <a:t> </a:t>
            </a:r>
            <a:r>
              <a:rPr kumimoji="1" lang="en-US" altLang="ja-JP" b="1" dirty="0" smtClean="0">
                <a:latin typeface="Symbol" pitchFamily="18" charset="2"/>
                <a:sym typeface="Wingdings" pitchFamily="2" charset="2"/>
              </a:rPr>
              <a:t>D</a:t>
            </a:r>
            <a:r>
              <a:rPr kumimoji="1" lang="en-US" altLang="ja-JP" b="1" dirty="0" smtClean="0">
                <a:sym typeface="Wingdings" pitchFamily="2" charset="2"/>
              </a:rPr>
              <a:t> (1232) M1 transition</a:t>
            </a:r>
            <a:endParaRPr kumimoji="1" lang="ja-JP" altLang="en-US" b="1" dirty="0"/>
          </a:p>
        </p:txBody>
      </p:sp>
      <p:cxnSp>
        <p:nvCxnSpPr>
          <p:cNvPr id="6" name="直線コネクタ 5"/>
          <p:cNvCxnSpPr/>
          <p:nvPr/>
        </p:nvCxnSpPr>
        <p:spPr>
          <a:xfrm>
            <a:off x="4572000" y="4914941"/>
            <a:ext cx="100811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>
            <a:off x="4572000" y="5453607"/>
            <a:ext cx="1008112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/>
          <p:cNvSpPr txBox="1"/>
          <p:nvPr/>
        </p:nvSpPr>
        <p:spPr>
          <a:xfrm>
            <a:off x="5805886" y="4730275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Full dressed</a:t>
            </a:r>
            <a:endParaRPr kumimoji="1" lang="ja-JP" altLang="en-US" b="1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796136" y="5268941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FF0000"/>
                </a:solidFill>
              </a:rPr>
              <a:t>Bare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5013019" y="6299447"/>
            <a:ext cx="38074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>
                <a:solidFill>
                  <a:srgbClr val="FF0000"/>
                </a:solidFill>
              </a:rPr>
              <a:t>Julia-Diaz, </a:t>
            </a:r>
            <a:r>
              <a:rPr lang="en-US" altLang="ja-JP" sz="1200" b="1" dirty="0" smtClean="0">
                <a:solidFill>
                  <a:srgbClr val="FF0000"/>
                </a:solidFill>
              </a:rPr>
              <a:t>Lee, Sato, Smith</a:t>
            </a:r>
            <a:r>
              <a:rPr kumimoji="1" lang="en-US" altLang="ja-JP" sz="1200" b="1" dirty="0" smtClean="0">
                <a:solidFill>
                  <a:srgbClr val="FF0000"/>
                </a:solidFill>
              </a:rPr>
              <a:t>, PRC75 015205 (2007)</a:t>
            </a:r>
            <a:endParaRPr kumimoji="1" lang="ja-JP" altLang="en-US" sz="1200" b="1" dirty="0">
              <a:solidFill>
                <a:srgbClr val="FF0000"/>
              </a:solidFill>
            </a:endParaRPr>
          </a:p>
        </p:txBody>
      </p:sp>
      <p:grpSp>
        <p:nvGrpSpPr>
          <p:cNvPr id="34" name="グループ化 33"/>
          <p:cNvGrpSpPr/>
          <p:nvPr/>
        </p:nvGrpSpPr>
        <p:grpSpPr>
          <a:xfrm>
            <a:off x="310587" y="1547500"/>
            <a:ext cx="2883736" cy="1211424"/>
            <a:chOff x="309244" y="828461"/>
            <a:chExt cx="2883736" cy="1211424"/>
          </a:xfrm>
        </p:grpSpPr>
        <p:sp>
          <p:nvSpPr>
            <p:cNvPr id="20" name="Freeform 159"/>
            <p:cNvSpPr>
              <a:spLocks/>
            </p:cNvSpPr>
            <p:nvPr/>
          </p:nvSpPr>
          <p:spPr bwMode="auto">
            <a:xfrm rot="18900000" flipH="1">
              <a:off x="1333551" y="908046"/>
              <a:ext cx="119931" cy="775960"/>
            </a:xfrm>
            <a:custGeom>
              <a:avLst/>
              <a:gdLst>
                <a:gd name="T0" fmla="*/ 2147483647 w 182"/>
                <a:gd name="T1" fmla="*/ 0 h 1224"/>
                <a:gd name="T2" fmla="*/ 0 w 182"/>
                <a:gd name="T3" fmla="*/ 2147483647 h 1224"/>
                <a:gd name="T4" fmla="*/ 2147483647 w 182"/>
                <a:gd name="T5" fmla="*/ 2147483647 h 1224"/>
                <a:gd name="T6" fmla="*/ 0 w 182"/>
                <a:gd name="T7" fmla="*/ 2147483647 h 1224"/>
                <a:gd name="T8" fmla="*/ 2147483647 w 182"/>
                <a:gd name="T9" fmla="*/ 2147483647 h 1224"/>
                <a:gd name="T10" fmla="*/ 0 w 182"/>
                <a:gd name="T11" fmla="*/ 2147483647 h 1224"/>
                <a:gd name="T12" fmla="*/ 2147483647 w 182"/>
                <a:gd name="T13" fmla="*/ 2147483647 h 1224"/>
                <a:gd name="T14" fmla="*/ 0 w 182"/>
                <a:gd name="T15" fmla="*/ 2147483647 h 1224"/>
                <a:gd name="T16" fmla="*/ 2147483647 w 182"/>
                <a:gd name="T17" fmla="*/ 2147483647 h 1224"/>
                <a:gd name="T18" fmla="*/ 0 w 182"/>
                <a:gd name="T19" fmla="*/ 2147483647 h 12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82" h="1224">
                  <a:moveTo>
                    <a:pt x="182" y="0"/>
                  </a:moveTo>
                  <a:cubicBezTo>
                    <a:pt x="91" y="45"/>
                    <a:pt x="0" y="91"/>
                    <a:pt x="0" y="136"/>
                  </a:cubicBezTo>
                  <a:cubicBezTo>
                    <a:pt x="0" y="181"/>
                    <a:pt x="182" y="227"/>
                    <a:pt x="182" y="272"/>
                  </a:cubicBezTo>
                  <a:cubicBezTo>
                    <a:pt x="182" y="317"/>
                    <a:pt x="0" y="363"/>
                    <a:pt x="0" y="408"/>
                  </a:cubicBezTo>
                  <a:cubicBezTo>
                    <a:pt x="0" y="453"/>
                    <a:pt x="182" y="499"/>
                    <a:pt x="182" y="544"/>
                  </a:cubicBezTo>
                  <a:cubicBezTo>
                    <a:pt x="182" y="589"/>
                    <a:pt x="0" y="635"/>
                    <a:pt x="0" y="680"/>
                  </a:cubicBezTo>
                  <a:cubicBezTo>
                    <a:pt x="0" y="725"/>
                    <a:pt x="182" y="771"/>
                    <a:pt x="182" y="816"/>
                  </a:cubicBezTo>
                  <a:cubicBezTo>
                    <a:pt x="182" y="861"/>
                    <a:pt x="0" y="907"/>
                    <a:pt x="0" y="952"/>
                  </a:cubicBezTo>
                  <a:cubicBezTo>
                    <a:pt x="0" y="997"/>
                    <a:pt x="182" y="1043"/>
                    <a:pt x="182" y="1088"/>
                  </a:cubicBezTo>
                  <a:cubicBezTo>
                    <a:pt x="182" y="1133"/>
                    <a:pt x="91" y="1178"/>
                    <a:pt x="0" y="1224"/>
                  </a:cubicBez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endParaRPr lang="ja-JP" altLang="en-US"/>
            </a:p>
          </p:txBody>
        </p:sp>
        <p:cxnSp>
          <p:nvCxnSpPr>
            <p:cNvPr id="21" name="直線コネクタ 20"/>
            <p:cNvCxnSpPr/>
            <p:nvPr/>
          </p:nvCxnSpPr>
          <p:spPr>
            <a:xfrm>
              <a:off x="1057894" y="1649365"/>
              <a:ext cx="57623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コネクタ 21"/>
            <p:cNvCxnSpPr/>
            <p:nvPr/>
          </p:nvCxnSpPr>
          <p:spPr>
            <a:xfrm>
              <a:off x="1931800" y="1649365"/>
              <a:ext cx="576238" cy="0"/>
            </a:xfrm>
            <a:prstGeom prst="line">
              <a:avLst/>
            </a:prstGeom>
            <a:ln w="76200" cmpd="dbl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円/楕円 22"/>
            <p:cNvSpPr/>
            <p:nvPr/>
          </p:nvSpPr>
          <p:spPr>
            <a:xfrm>
              <a:off x="1505556" y="1374169"/>
              <a:ext cx="468000" cy="468000"/>
            </a:xfrm>
            <a:prstGeom prst="ellipse">
              <a:avLst/>
            </a:prstGeom>
            <a:pattFill prst="wdUpDiag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 smtClean="0"/>
            </a:p>
          </p:txBody>
        </p:sp>
        <p:sp>
          <p:nvSpPr>
            <p:cNvPr id="24" name="テキスト ボックス 23"/>
            <p:cNvSpPr txBox="1"/>
            <p:nvPr/>
          </p:nvSpPr>
          <p:spPr>
            <a:xfrm>
              <a:off x="2375705" y="1670553"/>
              <a:ext cx="817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dirty="0" smtClean="0"/>
                <a:t>N*, Δ*</a:t>
              </a:r>
              <a:endParaRPr kumimoji="1" lang="ja-JP" altLang="en-US" b="1" dirty="0"/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904867" y="1670553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dirty="0" smtClean="0"/>
                <a:t>N</a:t>
              </a:r>
              <a:endParaRPr kumimoji="1" lang="ja-JP" altLang="en-US" b="1" dirty="0"/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309244" y="828461"/>
              <a:ext cx="8050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b="1" dirty="0" smtClean="0"/>
                <a:t>virtual</a:t>
              </a:r>
              <a:r>
                <a:rPr lang="en-US" altLang="ja-JP" b="1" dirty="0" smtClean="0"/>
                <a:t> </a:t>
              </a:r>
              <a:r>
                <a:rPr lang="en-US" altLang="ja-JP" b="1" dirty="0" smtClean="0">
                  <a:latin typeface="Symbol" pitchFamily="18" charset="2"/>
                </a:rPr>
                <a:t>g</a:t>
              </a:r>
              <a:endParaRPr kumimoji="1" lang="ja-JP" altLang="en-US" b="1" dirty="0">
                <a:latin typeface="Symbol" pitchFamily="18" charset="2"/>
              </a:endParaRPr>
            </a:p>
          </p:txBody>
        </p:sp>
        <p:sp>
          <p:nvSpPr>
            <p:cNvPr id="27" name="テキスト ボックス 26"/>
            <p:cNvSpPr txBox="1"/>
            <p:nvPr/>
          </p:nvSpPr>
          <p:spPr>
            <a:xfrm>
              <a:off x="1740919" y="837753"/>
              <a:ext cx="13067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 smtClean="0"/>
                <a:t>(q</a:t>
              </a:r>
              <a:r>
                <a:rPr lang="en-US" altLang="ja-JP" sz="1400" b="1" baseline="30000" dirty="0" smtClean="0"/>
                <a:t>2</a:t>
              </a:r>
              <a:r>
                <a:rPr lang="en-US" altLang="ja-JP" sz="1400" b="1" dirty="0" smtClean="0"/>
                <a:t> = </a:t>
              </a:r>
              <a:r>
                <a:rPr lang="ja-JP" altLang="en-US" sz="1400" b="1" dirty="0" smtClean="0"/>
                <a:t>－</a:t>
              </a:r>
              <a:r>
                <a:rPr lang="en-US" altLang="ja-JP" sz="1400" b="1" dirty="0" smtClean="0"/>
                <a:t>Q</a:t>
              </a:r>
              <a:r>
                <a:rPr lang="en-US" altLang="ja-JP" sz="1400" b="1" baseline="30000" dirty="0" smtClean="0"/>
                <a:t>2</a:t>
              </a:r>
              <a:r>
                <a:rPr lang="ja-JP" altLang="en-US" sz="1400" b="1" baseline="30000" dirty="0" smtClean="0"/>
                <a:t> </a:t>
              </a:r>
              <a:r>
                <a:rPr lang="en-US" altLang="ja-JP" sz="1400" b="1" dirty="0" smtClean="0"/>
                <a:t>&lt;0)</a:t>
              </a:r>
              <a:endParaRPr kumimoji="1" lang="ja-JP" altLang="en-US" sz="1400" b="1" dirty="0"/>
            </a:p>
          </p:txBody>
        </p:sp>
        <p:cxnSp>
          <p:nvCxnSpPr>
            <p:cNvPr id="28" name="直線矢印コネクタ 27"/>
            <p:cNvCxnSpPr/>
            <p:nvPr/>
          </p:nvCxnSpPr>
          <p:spPr>
            <a:xfrm>
              <a:off x="1333487" y="1041086"/>
              <a:ext cx="250107" cy="24715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テキスト ボックス 28"/>
            <p:cNvSpPr txBox="1"/>
            <p:nvPr/>
          </p:nvSpPr>
          <p:spPr>
            <a:xfrm>
              <a:off x="1381425" y="871809"/>
              <a:ext cx="3097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i="1" dirty="0" smtClean="0"/>
                <a:t>q</a:t>
              </a:r>
              <a:endParaRPr kumimoji="1" lang="ja-JP" altLang="en-US" sz="1600" b="1" i="1" dirty="0"/>
            </a:p>
          </p:txBody>
        </p:sp>
      </p:grpSp>
      <p:sp>
        <p:nvSpPr>
          <p:cNvPr id="30" name="テキスト ボックス 29"/>
          <p:cNvSpPr txBox="1"/>
          <p:nvPr/>
        </p:nvSpPr>
        <p:spPr>
          <a:xfrm>
            <a:off x="372111" y="1219566"/>
            <a:ext cx="28424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dirty="0" smtClean="0">
                <a:solidFill>
                  <a:srgbClr val="008000"/>
                </a:solidFill>
              </a:rPr>
              <a:t>N-N* </a:t>
            </a:r>
            <a:r>
              <a:rPr kumimoji="1" lang="en-US" altLang="ja-JP" sz="1400" b="1" dirty="0" err="1" smtClean="0">
                <a:solidFill>
                  <a:srgbClr val="008000"/>
                </a:solidFill>
              </a:rPr>
              <a:t>e.m</a:t>
            </a:r>
            <a:r>
              <a:rPr kumimoji="1" lang="en-US" altLang="ja-JP" sz="1400" b="1" dirty="0" smtClean="0">
                <a:solidFill>
                  <a:srgbClr val="008000"/>
                </a:solidFill>
              </a:rPr>
              <a:t>. transition </a:t>
            </a:r>
            <a:r>
              <a:rPr lang="en-US" altLang="ja-JP" sz="1400" b="1" dirty="0" smtClean="0">
                <a:solidFill>
                  <a:srgbClr val="008000"/>
                </a:solidFill>
              </a:rPr>
              <a:t>form factor</a:t>
            </a:r>
            <a:endParaRPr kumimoji="1" lang="ja-JP" altLang="en-US" sz="1400" b="1" dirty="0">
              <a:solidFill>
                <a:srgbClr val="008000"/>
              </a:solidFill>
            </a:endParaRPr>
          </a:p>
        </p:txBody>
      </p:sp>
      <p:grpSp>
        <p:nvGrpSpPr>
          <p:cNvPr id="35" name="グループ化 34"/>
          <p:cNvGrpSpPr/>
          <p:nvPr/>
        </p:nvGrpSpPr>
        <p:grpSpPr>
          <a:xfrm>
            <a:off x="1026071" y="3249881"/>
            <a:ext cx="1450144" cy="851495"/>
            <a:chOff x="1057894" y="908046"/>
            <a:chExt cx="1450144" cy="851495"/>
          </a:xfrm>
        </p:grpSpPr>
        <p:sp>
          <p:nvSpPr>
            <p:cNvPr id="36" name="Freeform 159"/>
            <p:cNvSpPr>
              <a:spLocks/>
            </p:cNvSpPr>
            <p:nvPr/>
          </p:nvSpPr>
          <p:spPr bwMode="auto">
            <a:xfrm rot="18900000" flipH="1">
              <a:off x="1333551" y="908046"/>
              <a:ext cx="119931" cy="775960"/>
            </a:xfrm>
            <a:custGeom>
              <a:avLst/>
              <a:gdLst>
                <a:gd name="T0" fmla="*/ 2147483647 w 182"/>
                <a:gd name="T1" fmla="*/ 0 h 1224"/>
                <a:gd name="T2" fmla="*/ 0 w 182"/>
                <a:gd name="T3" fmla="*/ 2147483647 h 1224"/>
                <a:gd name="T4" fmla="*/ 2147483647 w 182"/>
                <a:gd name="T5" fmla="*/ 2147483647 h 1224"/>
                <a:gd name="T6" fmla="*/ 0 w 182"/>
                <a:gd name="T7" fmla="*/ 2147483647 h 1224"/>
                <a:gd name="T8" fmla="*/ 2147483647 w 182"/>
                <a:gd name="T9" fmla="*/ 2147483647 h 1224"/>
                <a:gd name="T10" fmla="*/ 0 w 182"/>
                <a:gd name="T11" fmla="*/ 2147483647 h 1224"/>
                <a:gd name="T12" fmla="*/ 2147483647 w 182"/>
                <a:gd name="T13" fmla="*/ 2147483647 h 1224"/>
                <a:gd name="T14" fmla="*/ 0 w 182"/>
                <a:gd name="T15" fmla="*/ 2147483647 h 1224"/>
                <a:gd name="T16" fmla="*/ 2147483647 w 182"/>
                <a:gd name="T17" fmla="*/ 2147483647 h 1224"/>
                <a:gd name="T18" fmla="*/ 0 w 182"/>
                <a:gd name="T19" fmla="*/ 2147483647 h 12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82" h="1224">
                  <a:moveTo>
                    <a:pt x="182" y="0"/>
                  </a:moveTo>
                  <a:cubicBezTo>
                    <a:pt x="91" y="45"/>
                    <a:pt x="0" y="91"/>
                    <a:pt x="0" y="136"/>
                  </a:cubicBezTo>
                  <a:cubicBezTo>
                    <a:pt x="0" y="181"/>
                    <a:pt x="182" y="227"/>
                    <a:pt x="182" y="272"/>
                  </a:cubicBezTo>
                  <a:cubicBezTo>
                    <a:pt x="182" y="317"/>
                    <a:pt x="0" y="363"/>
                    <a:pt x="0" y="408"/>
                  </a:cubicBezTo>
                  <a:cubicBezTo>
                    <a:pt x="0" y="453"/>
                    <a:pt x="182" y="499"/>
                    <a:pt x="182" y="544"/>
                  </a:cubicBezTo>
                  <a:cubicBezTo>
                    <a:pt x="182" y="589"/>
                    <a:pt x="0" y="635"/>
                    <a:pt x="0" y="680"/>
                  </a:cubicBezTo>
                  <a:cubicBezTo>
                    <a:pt x="0" y="725"/>
                    <a:pt x="182" y="771"/>
                    <a:pt x="182" y="816"/>
                  </a:cubicBezTo>
                  <a:cubicBezTo>
                    <a:pt x="182" y="861"/>
                    <a:pt x="0" y="907"/>
                    <a:pt x="0" y="952"/>
                  </a:cubicBezTo>
                  <a:cubicBezTo>
                    <a:pt x="0" y="997"/>
                    <a:pt x="182" y="1043"/>
                    <a:pt x="182" y="1088"/>
                  </a:cubicBezTo>
                  <a:cubicBezTo>
                    <a:pt x="182" y="1133"/>
                    <a:pt x="91" y="1178"/>
                    <a:pt x="0" y="1224"/>
                  </a:cubicBez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endParaRPr lang="ja-JP" altLang="en-US"/>
            </a:p>
          </p:txBody>
        </p:sp>
        <p:cxnSp>
          <p:nvCxnSpPr>
            <p:cNvPr id="37" name="直線コネクタ 36"/>
            <p:cNvCxnSpPr/>
            <p:nvPr/>
          </p:nvCxnSpPr>
          <p:spPr>
            <a:xfrm>
              <a:off x="1057894" y="1649365"/>
              <a:ext cx="57623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コネクタ 37"/>
            <p:cNvCxnSpPr/>
            <p:nvPr/>
          </p:nvCxnSpPr>
          <p:spPr>
            <a:xfrm>
              <a:off x="1931800" y="1649365"/>
              <a:ext cx="576238" cy="0"/>
            </a:xfrm>
            <a:prstGeom prst="line">
              <a:avLst/>
            </a:prstGeom>
            <a:ln w="76200" cmpd="dbl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円/楕円 38"/>
            <p:cNvSpPr>
              <a:spLocks noChangeAspect="1"/>
            </p:cNvSpPr>
            <p:nvPr/>
          </p:nvSpPr>
          <p:spPr>
            <a:xfrm>
              <a:off x="1643800" y="1471541"/>
              <a:ext cx="288000" cy="288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 smtClean="0"/>
            </a:p>
          </p:txBody>
        </p:sp>
      </p:grpSp>
      <p:grpSp>
        <p:nvGrpSpPr>
          <p:cNvPr id="57" name="グループ化 56"/>
          <p:cNvGrpSpPr/>
          <p:nvPr/>
        </p:nvGrpSpPr>
        <p:grpSpPr>
          <a:xfrm>
            <a:off x="783829" y="5119684"/>
            <a:ext cx="1932860" cy="1020359"/>
            <a:chOff x="783829" y="4914941"/>
            <a:chExt cx="1932860" cy="1020359"/>
          </a:xfrm>
        </p:grpSpPr>
        <p:sp>
          <p:nvSpPr>
            <p:cNvPr id="47" name="Freeform 159"/>
            <p:cNvSpPr>
              <a:spLocks/>
            </p:cNvSpPr>
            <p:nvPr/>
          </p:nvSpPr>
          <p:spPr bwMode="auto">
            <a:xfrm rot="18900000" flipH="1">
              <a:off x="1012356" y="4914941"/>
              <a:ext cx="119931" cy="775960"/>
            </a:xfrm>
            <a:custGeom>
              <a:avLst/>
              <a:gdLst>
                <a:gd name="T0" fmla="*/ 2147483647 w 182"/>
                <a:gd name="T1" fmla="*/ 0 h 1224"/>
                <a:gd name="T2" fmla="*/ 0 w 182"/>
                <a:gd name="T3" fmla="*/ 2147483647 h 1224"/>
                <a:gd name="T4" fmla="*/ 2147483647 w 182"/>
                <a:gd name="T5" fmla="*/ 2147483647 h 1224"/>
                <a:gd name="T6" fmla="*/ 0 w 182"/>
                <a:gd name="T7" fmla="*/ 2147483647 h 1224"/>
                <a:gd name="T8" fmla="*/ 2147483647 w 182"/>
                <a:gd name="T9" fmla="*/ 2147483647 h 1224"/>
                <a:gd name="T10" fmla="*/ 0 w 182"/>
                <a:gd name="T11" fmla="*/ 2147483647 h 1224"/>
                <a:gd name="T12" fmla="*/ 2147483647 w 182"/>
                <a:gd name="T13" fmla="*/ 2147483647 h 1224"/>
                <a:gd name="T14" fmla="*/ 0 w 182"/>
                <a:gd name="T15" fmla="*/ 2147483647 h 1224"/>
                <a:gd name="T16" fmla="*/ 2147483647 w 182"/>
                <a:gd name="T17" fmla="*/ 2147483647 h 1224"/>
                <a:gd name="T18" fmla="*/ 0 w 182"/>
                <a:gd name="T19" fmla="*/ 2147483647 h 12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82" h="1224">
                  <a:moveTo>
                    <a:pt x="182" y="0"/>
                  </a:moveTo>
                  <a:cubicBezTo>
                    <a:pt x="91" y="45"/>
                    <a:pt x="0" y="91"/>
                    <a:pt x="0" y="136"/>
                  </a:cubicBezTo>
                  <a:cubicBezTo>
                    <a:pt x="0" y="181"/>
                    <a:pt x="182" y="227"/>
                    <a:pt x="182" y="272"/>
                  </a:cubicBezTo>
                  <a:cubicBezTo>
                    <a:pt x="182" y="317"/>
                    <a:pt x="0" y="363"/>
                    <a:pt x="0" y="408"/>
                  </a:cubicBezTo>
                  <a:cubicBezTo>
                    <a:pt x="0" y="453"/>
                    <a:pt x="182" y="499"/>
                    <a:pt x="182" y="544"/>
                  </a:cubicBezTo>
                  <a:cubicBezTo>
                    <a:pt x="182" y="589"/>
                    <a:pt x="0" y="635"/>
                    <a:pt x="0" y="680"/>
                  </a:cubicBezTo>
                  <a:cubicBezTo>
                    <a:pt x="0" y="725"/>
                    <a:pt x="182" y="771"/>
                    <a:pt x="182" y="816"/>
                  </a:cubicBezTo>
                  <a:cubicBezTo>
                    <a:pt x="182" y="861"/>
                    <a:pt x="0" y="907"/>
                    <a:pt x="0" y="952"/>
                  </a:cubicBezTo>
                  <a:cubicBezTo>
                    <a:pt x="0" y="997"/>
                    <a:pt x="182" y="1043"/>
                    <a:pt x="182" y="1088"/>
                  </a:cubicBezTo>
                  <a:cubicBezTo>
                    <a:pt x="182" y="1133"/>
                    <a:pt x="91" y="1178"/>
                    <a:pt x="0" y="1224"/>
                  </a:cubicBez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endParaRPr lang="ja-JP" altLang="en-US"/>
            </a:p>
          </p:txBody>
        </p:sp>
        <p:cxnSp>
          <p:nvCxnSpPr>
            <p:cNvPr id="48" name="直線コネクタ 47"/>
            <p:cNvCxnSpPr/>
            <p:nvPr/>
          </p:nvCxnSpPr>
          <p:spPr>
            <a:xfrm>
              <a:off x="783829" y="5624672"/>
              <a:ext cx="1219497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線コネクタ 48"/>
            <p:cNvCxnSpPr/>
            <p:nvPr/>
          </p:nvCxnSpPr>
          <p:spPr>
            <a:xfrm>
              <a:off x="2140451" y="5619667"/>
              <a:ext cx="576238" cy="0"/>
            </a:xfrm>
            <a:prstGeom prst="line">
              <a:avLst/>
            </a:prstGeom>
            <a:ln w="76200" cmpd="dbl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円弧 53"/>
            <p:cNvSpPr/>
            <p:nvPr/>
          </p:nvSpPr>
          <p:spPr>
            <a:xfrm>
              <a:off x="1411195" y="5136295"/>
              <a:ext cx="720080" cy="799005"/>
            </a:xfrm>
            <a:prstGeom prst="arc">
              <a:avLst>
                <a:gd name="adj1" fmla="val 10572787"/>
                <a:gd name="adj2" fmla="val 0"/>
              </a:avLst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0" name="円/楕円 49"/>
            <p:cNvSpPr>
              <a:spLocks noChangeAspect="1"/>
            </p:cNvSpPr>
            <p:nvPr/>
          </p:nvSpPr>
          <p:spPr>
            <a:xfrm>
              <a:off x="1322605" y="5517232"/>
              <a:ext cx="165705" cy="16570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 smtClean="0"/>
            </a:p>
          </p:txBody>
        </p:sp>
        <p:sp>
          <p:nvSpPr>
            <p:cNvPr id="53" name="正方形/長方形 52"/>
            <p:cNvSpPr/>
            <p:nvPr/>
          </p:nvSpPr>
          <p:spPr>
            <a:xfrm>
              <a:off x="2008804" y="5451131"/>
              <a:ext cx="288000" cy="288000"/>
            </a:xfrm>
            <a:prstGeom prst="rect">
              <a:avLst/>
            </a:prstGeom>
            <a:pattFill prst="wdUpDiag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 smtClean="0"/>
            </a:p>
          </p:txBody>
        </p:sp>
      </p:grpSp>
      <p:sp>
        <p:nvSpPr>
          <p:cNvPr id="56" name="テキスト ボックス 55"/>
          <p:cNvSpPr txBox="1"/>
          <p:nvPr/>
        </p:nvSpPr>
        <p:spPr>
          <a:xfrm>
            <a:off x="1371440" y="2851339"/>
            <a:ext cx="738664" cy="36163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en-US" altLang="ja-JP" sz="3600" b="1" dirty="0" smtClean="0"/>
              <a:t>=</a:t>
            </a:r>
            <a:endParaRPr kumimoji="1" lang="ja-JP" altLang="en-US" sz="3600" b="1" dirty="0"/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1403648" y="4170566"/>
            <a:ext cx="723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FF0000"/>
                </a:solidFill>
              </a:rPr>
              <a:t>Bare</a:t>
            </a:r>
            <a:endParaRPr kumimoji="1" lang="ja-JP" altLang="en-US" sz="1600" b="1" dirty="0">
              <a:solidFill>
                <a:srgbClr val="FF0000"/>
              </a:solidFill>
            </a:endParaRP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1036201" y="6042774"/>
            <a:ext cx="14700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0000FF"/>
                </a:solidFill>
              </a:rPr>
              <a:t>Meson cloud</a:t>
            </a:r>
            <a:endParaRPr kumimoji="1" lang="ja-JP" altLang="en-US" sz="1600" b="1" dirty="0">
              <a:solidFill>
                <a:srgbClr val="0000FF"/>
              </a:solidFill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1524937" y="4550347"/>
            <a:ext cx="4844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 smtClean="0"/>
              <a:t>+</a:t>
            </a:r>
            <a:endParaRPr kumimoji="1" lang="ja-JP" altLang="en-US" sz="4000" b="1" dirty="0"/>
          </a:p>
        </p:txBody>
      </p:sp>
      <p:grpSp>
        <p:nvGrpSpPr>
          <p:cNvPr id="61" name="グループ化 60"/>
          <p:cNvGrpSpPr/>
          <p:nvPr/>
        </p:nvGrpSpPr>
        <p:grpSpPr>
          <a:xfrm>
            <a:off x="5220072" y="1344464"/>
            <a:ext cx="3782397" cy="1436464"/>
            <a:chOff x="4938358" y="3480111"/>
            <a:chExt cx="3456384" cy="1436464"/>
          </a:xfrm>
        </p:grpSpPr>
        <p:sp>
          <p:nvSpPr>
            <p:cNvPr id="16" name="角丸四角形吹き出し 15"/>
            <p:cNvSpPr/>
            <p:nvPr/>
          </p:nvSpPr>
          <p:spPr>
            <a:xfrm>
              <a:off x="4938358" y="3480111"/>
              <a:ext cx="3456384" cy="1436464"/>
            </a:xfrm>
            <a:prstGeom prst="wedgeRoundRectCallout">
              <a:avLst>
                <a:gd name="adj1" fmla="val -34114"/>
                <a:gd name="adj2" fmla="val 112943"/>
                <a:gd name="adj3" fmla="val 16667"/>
              </a:avLst>
            </a:prstGeom>
            <a:solidFill>
              <a:schemeClr val="bg1"/>
            </a:solidFill>
            <a:ln w="38100">
              <a:solidFill>
                <a:srgbClr val="FF99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 smtClean="0"/>
            </a:p>
          </p:txBody>
        </p:sp>
        <p:sp>
          <p:nvSpPr>
            <p:cNvPr id="4" name="テキスト ボックス 3"/>
            <p:cNvSpPr txBox="1"/>
            <p:nvPr/>
          </p:nvSpPr>
          <p:spPr>
            <a:xfrm>
              <a:off x="5121270" y="3569539"/>
              <a:ext cx="314187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b="1" dirty="0" smtClean="0"/>
                <a:t>Most of the available </a:t>
              </a:r>
              <a:r>
                <a:rPr kumimoji="1" lang="en-US" altLang="ja-JP" b="1" dirty="0" smtClean="0">
                  <a:solidFill>
                    <a:srgbClr val="0000FF"/>
                  </a:solidFill>
                </a:rPr>
                <a:t>static </a:t>
              </a:r>
            </a:p>
            <a:p>
              <a:r>
                <a:rPr kumimoji="1" lang="en-US" altLang="ja-JP" b="1" dirty="0" smtClean="0">
                  <a:solidFill>
                    <a:srgbClr val="0000FF"/>
                  </a:solidFill>
                </a:rPr>
                <a:t>hadron models </a:t>
              </a:r>
              <a:r>
                <a:rPr kumimoji="1" lang="en-US" altLang="ja-JP" b="1" dirty="0" smtClean="0"/>
                <a:t>INDEED give </a:t>
              </a:r>
            </a:p>
            <a:p>
              <a:r>
                <a:rPr lang="en-US" altLang="ja-JP" b="1" dirty="0" smtClean="0"/>
                <a:t>G</a:t>
              </a:r>
              <a:r>
                <a:rPr lang="en-US" altLang="ja-JP" b="1" baseline="-25000" dirty="0" smtClean="0"/>
                <a:t>M</a:t>
              </a:r>
              <a:r>
                <a:rPr lang="en-US" altLang="ja-JP" b="1" dirty="0" smtClean="0"/>
                <a:t>(Q</a:t>
              </a:r>
              <a:r>
                <a:rPr lang="en-US" altLang="ja-JP" b="1" baseline="30000" dirty="0" smtClean="0"/>
                <a:t>2</a:t>
              </a:r>
              <a:r>
                <a:rPr lang="en-US" altLang="ja-JP" b="1" dirty="0" smtClean="0"/>
                <a:t>) </a:t>
              </a:r>
              <a:r>
                <a:rPr lang="en-US" altLang="ja-JP" b="1" dirty="0" smtClean="0">
                  <a:solidFill>
                    <a:srgbClr val="FF0000"/>
                  </a:solidFill>
                </a:rPr>
                <a:t>close to the “Bare” </a:t>
              </a:r>
            </a:p>
            <a:p>
              <a:r>
                <a:rPr lang="en-US" altLang="ja-JP" b="1" dirty="0" smtClean="0">
                  <a:solidFill>
                    <a:srgbClr val="FF0000"/>
                  </a:solidFill>
                </a:rPr>
                <a:t>form factor </a:t>
              </a:r>
              <a:r>
                <a:rPr lang="en-US" altLang="ja-JP" b="1" dirty="0" smtClean="0"/>
                <a:t>!!</a:t>
              </a:r>
              <a:endParaRPr kumimoji="1" lang="en-US" altLang="ja-JP" b="1" dirty="0" smtClean="0"/>
            </a:p>
          </p:txBody>
        </p:sp>
      </p:grpSp>
      <p:grpSp>
        <p:nvGrpSpPr>
          <p:cNvPr id="88" name="グループ化 87"/>
          <p:cNvGrpSpPr/>
          <p:nvPr/>
        </p:nvGrpSpPr>
        <p:grpSpPr>
          <a:xfrm>
            <a:off x="251520" y="4077072"/>
            <a:ext cx="4608512" cy="2592288"/>
            <a:chOff x="1036200" y="3813376"/>
            <a:chExt cx="4608512" cy="2592288"/>
          </a:xfrm>
        </p:grpSpPr>
        <p:sp>
          <p:nvSpPr>
            <p:cNvPr id="87" name="角丸四角形吹き出し 86"/>
            <p:cNvSpPr/>
            <p:nvPr/>
          </p:nvSpPr>
          <p:spPr>
            <a:xfrm>
              <a:off x="1036200" y="3813376"/>
              <a:ext cx="4608512" cy="2592288"/>
            </a:xfrm>
            <a:prstGeom prst="wedgeRoundRectCallout">
              <a:avLst>
                <a:gd name="adj1" fmla="val 61972"/>
                <a:gd name="adj2" fmla="val -44021"/>
                <a:gd name="adj3" fmla="val 16667"/>
              </a:avLst>
            </a:prstGeom>
            <a:solidFill>
              <a:schemeClr val="bg1"/>
            </a:solidFill>
            <a:ln w="50800">
              <a:solidFill>
                <a:srgbClr val="0000F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 smtClean="0"/>
            </a:p>
          </p:txBody>
        </p:sp>
        <p:grpSp>
          <p:nvGrpSpPr>
            <p:cNvPr id="86" name="グループ化 85"/>
            <p:cNvGrpSpPr/>
            <p:nvPr/>
          </p:nvGrpSpPr>
          <p:grpSpPr>
            <a:xfrm>
              <a:off x="1252224" y="4245424"/>
              <a:ext cx="2116065" cy="2133694"/>
              <a:chOff x="4851277" y="2531128"/>
              <a:chExt cx="2116065" cy="2133694"/>
            </a:xfrm>
          </p:grpSpPr>
          <p:sp>
            <p:nvSpPr>
              <p:cNvPr id="67" name="Oval 17"/>
              <p:cNvSpPr>
                <a:spLocks noChangeArrowheads="1"/>
              </p:cNvSpPr>
              <p:nvPr/>
            </p:nvSpPr>
            <p:spPr bwMode="auto">
              <a:xfrm>
                <a:off x="5211317" y="2565396"/>
                <a:ext cx="1584325" cy="1584325"/>
              </a:xfrm>
              <a:prstGeom prst="ellipse">
                <a:avLst/>
              </a:prstGeom>
              <a:gradFill rotWithShape="1">
                <a:gsLst>
                  <a:gs pos="0">
                    <a:srgbClr val="FF6600"/>
                  </a:gs>
                  <a:gs pos="100000">
                    <a:schemeClr val="bg1">
                      <a:alpha val="10999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ja-JP" altLang="en-US"/>
              </a:p>
            </p:txBody>
          </p:sp>
          <p:sp>
            <p:nvSpPr>
              <p:cNvPr id="68" name="Oval 18"/>
              <p:cNvSpPr>
                <a:spLocks noChangeArrowheads="1"/>
              </p:cNvSpPr>
              <p:nvPr/>
            </p:nvSpPr>
            <p:spPr bwMode="auto">
              <a:xfrm>
                <a:off x="5932042" y="3238496"/>
                <a:ext cx="184150" cy="192088"/>
              </a:xfrm>
              <a:prstGeom prst="ellipse">
                <a:avLst/>
              </a:prstGeom>
              <a:gradFill flip="none" rotWithShape="1">
                <a:gsLst>
                  <a:gs pos="20000">
                    <a:schemeClr val="bg1"/>
                  </a:gs>
                  <a:gs pos="83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ja-JP" altLang="en-US"/>
              </a:p>
            </p:txBody>
          </p:sp>
          <p:sp>
            <p:nvSpPr>
              <p:cNvPr id="69" name="Text Box 19"/>
              <p:cNvSpPr txBox="1">
                <a:spLocks noChangeArrowheads="1"/>
              </p:cNvSpPr>
              <p:nvPr/>
            </p:nvSpPr>
            <p:spPr bwMode="auto">
              <a:xfrm>
                <a:off x="4851277" y="3923977"/>
                <a:ext cx="1831248" cy="7408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pPr algn="ctr" eaLnBrk="1" hangingPunct="1">
                  <a:defRPr/>
                </a:pPr>
                <a:r>
                  <a:rPr lang="en-US" altLang="ja-JP" sz="1400" b="1" dirty="0" smtClean="0">
                    <a:solidFill>
                      <a:srgbClr val="0099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HGS創英角ﾎﾟｯﾌﾟ体" pitchFamily="50" charset="-128"/>
                  </a:rPr>
                  <a:t>“</a:t>
                </a:r>
                <a:r>
                  <a:rPr kumimoji="1" lang="en-US" altLang="ja-JP" sz="1400" b="1" dirty="0" smtClean="0">
                    <a:solidFill>
                      <a:srgbClr val="0099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HGS創英角ﾎﾟｯﾌﾟ体" pitchFamily="50" charset="-128"/>
                  </a:rPr>
                  <a:t>bare</a:t>
                </a:r>
                <a:r>
                  <a:rPr lang="en-US" altLang="ja-JP" sz="1400" b="1" dirty="0" smtClean="0">
                    <a:solidFill>
                      <a:srgbClr val="0099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HGS創英角ﾎﾟｯﾌﾟ体" pitchFamily="50" charset="-128"/>
                  </a:rPr>
                  <a:t>” state</a:t>
                </a:r>
              </a:p>
              <a:p>
                <a:pPr algn="ctr" eaLnBrk="1" hangingPunct="1">
                  <a:defRPr/>
                </a:pPr>
                <a:r>
                  <a:rPr kumimoji="1" lang="en-US" altLang="ja-JP" sz="1400" b="1" dirty="0" smtClean="0">
                    <a:solidFill>
                      <a:srgbClr val="0099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HGS創英角ﾎﾟｯﾌﾟ体" pitchFamily="50" charset="-128"/>
                  </a:rPr>
                  <a:t>(core composed of </a:t>
                </a:r>
              </a:p>
              <a:p>
                <a:pPr algn="ctr" eaLnBrk="1" hangingPunct="1">
                  <a:defRPr/>
                </a:pPr>
                <a:r>
                  <a:rPr kumimoji="1" lang="en-US" altLang="ja-JP" sz="1400" b="1" dirty="0" smtClean="0">
                    <a:solidFill>
                      <a:srgbClr val="0099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HGS創英角ﾎﾟｯﾌﾟ体" pitchFamily="50" charset="-128"/>
                  </a:rPr>
                  <a:t>“dressed” quarks)</a:t>
                </a:r>
                <a:endParaRPr kumimoji="1" lang="en-US" altLang="ja-JP" sz="1400" b="1" dirty="0">
                  <a:solidFill>
                    <a:srgbClr val="0099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HGS創英角ﾎﾟｯﾌﾟ体" pitchFamily="50" charset="-128"/>
                </a:endParaRPr>
              </a:p>
            </p:txBody>
          </p:sp>
          <p:sp>
            <p:nvSpPr>
              <p:cNvPr id="70" name="Text Box 20"/>
              <p:cNvSpPr txBox="1">
                <a:spLocks noChangeArrowheads="1"/>
              </p:cNvSpPr>
              <p:nvPr/>
            </p:nvSpPr>
            <p:spPr bwMode="auto">
              <a:xfrm>
                <a:off x="5683054" y="2531128"/>
                <a:ext cx="1284288" cy="3095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pPr eaLnBrk="1" hangingPunct="1">
                  <a:defRPr/>
                </a:pPr>
                <a:r>
                  <a:rPr kumimoji="1" lang="en-US" altLang="ja-JP" sz="1400" b="1" dirty="0">
                    <a:solidFill>
                      <a:srgbClr val="0099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ea typeface="HGS創英角ﾎﾟｯﾌﾟ体" pitchFamily="50" charset="-128"/>
                  </a:rPr>
                  <a:t>meson cloud</a:t>
                </a:r>
              </a:p>
            </p:txBody>
          </p:sp>
          <p:sp>
            <p:nvSpPr>
              <p:cNvPr id="71" name="Line 21"/>
              <p:cNvSpPr>
                <a:spLocks noChangeShapeType="1"/>
              </p:cNvSpPr>
              <p:nvPr/>
            </p:nvSpPr>
            <p:spPr bwMode="auto">
              <a:xfrm flipV="1">
                <a:off x="5521858" y="3409945"/>
                <a:ext cx="392722" cy="514031"/>
              </a:xfrm>
              <a:prstGeom prst="line">
                <a:avLst/>
              </a:prstGeom>
              <a:noFill/>
              <a:ln w="19050">
                <a:solidFill>
                  <a:srgbClr val="3333CC"/>
                </a:solidFill>
                <a:round/>
                <a:headEnd/>
                <a:tailEnd type="triangle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ja-JP" altLang="en-US"/>
              </a:p>
            </p:txBody>
          </p:sp>
        </p:grpSp>
      </p:grpSp>
      <p:sp>
        <p:nvSpPr>
          <p:cNvPr id="7" name="テキスト ボックス 6"/>
          <p:cNvSpPr txBox="1"/>
          <p:nvPr/>
        </p:nvSpPr>
        <p:spPr>
          <a:xfrm>
            <a:off x="2003326" y="1791839"/>
            <a:ext cx="1459054" cy="430887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1100" b="1" dirty="0" smtClean="0">
                <a:solidFill>
                  <a:srgbClr val="0000FF"/>
                </a:solidFill>
              </a:rPr>
              <a:t>Q</a:t>
            </a:r>
            <a:r>
              <a:rPr kumimoji="1" lang="en-US" altLang="ja-JP" sz="1100" b="1" baseline="30000" dirty="0" smtClean="0">
                <a:solidFill>
                  <a:srgbClr val="0000FF"/>
                </a:solidFill>
              </a:rPr>
              <a:t>2</a:t>
            </a:r>
            <a:r>
              <a:rPr kumimoji="1" lang="en-US" altLang="ja-JP" sz="1100" b="1" dirty="0" smtClean="0">
                <a:solidFill>
                  <a:srgbClr val="0000FF"/>
                </a:solidFill>
              </a:rPr>
              <a:t>: corresponds</a:t>
            </a:r>
          </a:p>
          <a:p>
            <a:r>
              <a:rPr lang="en-US" altLang="ja-JP" sz="1100" b="1" dirty="0">
                <a:solidFill>
                  <a:srgbClr val="0000FF"/>
                </a:solidFill>
              </a:rPr>
              <a:t> </a:t>
            </a:r>
            <a:r>
              <a:rPr lang="en-US" altLang="ja-JP" sz="1100" b="1" dirty="0" smtClean="0">
                <a:solidFill>
                  <a:srgbClr val="0000FF"/>
                </a:solidFill>
              </a:rPr>
              <a:t>     to “resolution”</a:t>
            </a:r>
            <a:endParaRPr kumimoji="1" lang="ja-JP" altLang="en-US" sz="1100" b="1" dirty="0" smtClean="0">
              <a:solidFill>
                <a:srgbClr val="0000FF"/>
              </a:solidFill>
            </a:endParaRPr>
          </a:p>
        </p:txBody>
      </p:sp>
      <p:grpSp>
        <p:nvGrpSpPr>
          <p:cNvPr id="19" name="グループ化 18"/>
          <p:cNvGrpSpPr/>
          <p:nvPr/>
        </p:nvGrpSpPr>
        <p:grpSpPr>
          <a:xfrm>
            <a:off x="2298792" y="4814527"/>
            <a:ext cx="2201080" cy="1081298"/>
            <a:chOff x="2298792" y="4814527"/>
            <a:chExt cx="2201080" cy="1081298"/>
          </a:xfrm>
        </p:grpSpPr>
        <p:grpSp>
          <p:nvGrpSpPr>
            <p:cNvPr id="2" name="グループ化 1"/>
            <p:cNvGrpSpPr/>
            <p:nvPr/>
          </p:nvGrpSpPr>
          <p:grpSpPr>
            <a:xfrm>
              <a:off x="3419872" y="4814527"/>
              <a:ext cx="1080000" cy="1080000"/>
              <a:chOff x="3281722" y="4814527"/>
              <a:chExt cx="1080000" cy="1080000"/>
            </a:xfrm>
          </p:grpSpPr>
          <p:grpSp>
            <p:nvGrpSpPr>
              <p:cNvPr id="55" name="グループ化 54"/>
              <p:cNvGrpSpPr/>
              <p:nvPr/>
            </p:nvGrpSpPr>
            <p:grpSpPr>
              <a:xfrm>
                <a:off x="3281722" y="4814527"/>
                <a:ext cx="1080000" cy="1080000"/>
                <a:chOff x="298702" y="3048486"/>
                <a:chExt cx="1584325" cy="1584325"/>
              </a:xfrm>
            </p:grpSpPr>
            <p:sp>
              <p:nvSpPr>
                <p:cNvPr id="62" name="Oval 17"/>
                <p:cNvSpPr>
                  <a:spLocks noChangeArrowheads="1"/>
                </p:cNvSpPr>
                <p:nvPr/>
              </p:nvSpPr>
              <p:spPr bwMode="auto">
                <a:xfrm>
                  <a:off x="298702" y="3048486"/>
                  <a:ext cx="1584325" cy="158432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6600"/>
                    </a:gs>
                    <a:gs pos="100000">
                      <a:schemeClr val="bg1">
                        <a:alpha val="10999"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/>
                <a:p>
                  <a:endParaRPr lang="ja-JP" altLang="en-US"/>
                </a:p>
              </p:txBody>
            </p:sp>
            <p:sp>
              <p:nvSpPr>
                <p:cNvPr id="63" name="Oval 18"/>
                <p:cNvSpPr>
                  <a:spLocks noChangeArrowheads="1"/>
                </p:cNvSpPr>
                <p:nvPr/>
              </p:nvSpPr>
              <p:spPr bwMode="auto">
                <a:xfrm>
                  <a:off x="707407" y="3462048"/>
                  <a:ext cx="739352" cy="739352"/>
                </a:xfrm>
                <a:prstGeom prst="ellipse">
                  <a:avLst/>
                </a:prstGeom>
                <a:gradFill flip="none" rotWithShape="1">
                  <a:gsLst>
                    <a:gs pos="20000">
                      <a:schemeClr val="bg1"/>
                    </a:gs>
                    <a:gs pos="83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/>
                <a:p>
                  <a:endParaRPr lang="ja-JP" altLang="en-US"/>
                </a:p>
              </p:txBody>
            </p:sp>
          </p:grpSp>
          <p:sp>
            <p:nvSpPr>
              <p:cNvPr id="64" name="円/楕円 63"/>
              <p:cNvSpPr/>
              <p:nvPr/>
            </p:nvSpPr>
            <p:spPr>
              <a:xfrm>
                <a:off x="3761722" y="5169056"/>
                <a:ext cx="120000" cy="120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8000"/>
                  </a:gs>
                  <a:gs pos="33000">
                    <a:srgbClr val="00CC00"/>
                  </a:gs>
                  <a:gs pos="0">
                    <a:schemeClr val="bg1"/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5" name="円/楕円 64"/>
              <p:cNvSpPr/>
              <p:nvPr/>
            </p:nvSpPr>
            <p:spPr>
              <a:xfrm>
                <a:off x="3659516" y="5354527"/>
                <a:ext cx="120000" cy="120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0000FF"/>
                  </a:gs>
                  <a:gs pos="33000">
                    <a:schemeClr val="tx2">
                      <a:lumMod val="60000"/>
                      <a:lumOff val="40000"/>
                    </a:schemeClr>
                  </a:gs>
                  <a:gs pos="0">
                    <a:schemeClr val="bg1"/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6" name="円/楕円 65"/>
              <p:cNvSpPr/>
              <p:nvPr/>
            </p:nvSpPr>
            <p:spPr>
              <a:xfrm>
                <a:off x="3884759" y="5354527"/>
                <a:ext cx="120000" cy="120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33000">
                    <a:srgbClr val="FF3300"/>
                  </a:gs>
                  <a:gs pos="0">
                    <a:schemeClr val="bg1"/>
                  </a:gs>
                </a:gsLst>
                <a:path path="circle">
                  <a:fillToRect l="50000" t="50000" r="50000" b="50000"/>
                </a:path>
                <a:tileRect/>
              </a:gra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0" name="右矢印 9"/>
            <p:cNvSpPr/>
            <p:nvPr/>
          </p:nvSpPr>
          <p:spPr>
            <a:xfrm>
              <a:off x="2506268" y="5190918"/>
              <a:ext cx="792088" cy="360040"/>
            </a:xfrm>
            <a:prstGeom prst="rightArrow">
              <a:avLst>
                <a:gd name="adj1" fmla="val 32684"/>
                <a:gd name="adj2" fmla="val 64430"/>
              </a:avLst>
            </a:prstGeom>
            <a:solidFill>
              <a:srgbClr val="FF6600"/>
            </a:solidFill>
            <a:ln w="3492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0000FF"/>
                </a:buClr>
                <a:buFont typeface="Wingdings" panose="05000000000000000000" pitchFamily="2" charset="2"/>
                <a:buChar char="Ø"/>
              </a:pPr>
              <a:endParaRPr kumimoji="1" lang="ja-JP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2298792" y="5588048"/>
              <a:ext cx="1266693" cy="307777"/>
            </a:xfrm>
            <a:prstGeom prst="rect">
              <a:avLst/>
            </a:prstGeom>
            <a:noFill/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sz="1400" b="1" dirty="0" smtClean="0">
                  <a:solidFill>
                    <a:srgbClr val="0000FF"/>
                  </a:solidFill>
                </a:rPr>
                <a:t>Q</a:t>
              </a:r>
              <a:r>
                <a:rPr kumimoji="1" lang="en-US" altLang="ja-JP" sz="1400" b="1" baseline="30000" dirty="0" smtClean="0">
                  <a:solidFill>
                    <a:srgbClr val="0000FF"/>
                  </a:solidFill>
                </a:rPr>
                <a:t>2</a:t>
              </a:r>
              <a:r>
                <a:rPr kumimoji="1" lang="en-US" altLang="ja-JP" sz="1400" b="1" dirty="0" smtClean="0">
                  <a:solidFill>
                    <a:srgbClr val="0000FF"/>
                  </a:solidFill>
                </a:rPr>
                <a:t> </a:t>
              </a:r>
              <a:r>
                <a:rPr lang="en-US" altLang="ja-JP" sz="1400" b="1" dirty="0" smtClean="0">
                  <a:solidFill>
                    <a:srgbClr val="0000FF"/>
                  </a:solidFill>
                </a:rPr>
                <a:t>increases</a:t>
              </a:r>
              <a:endParaRPr kumimoji="1" lang="ja-JP" altLang="en-US" sz="1400" b="1" dirty="0" smtClean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4301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正方形/長方形 50"/>
          <p:cNvSpPr/>
          <p:nvPr/>
        </p:nvSpPr>
        <p:spPr>
          <a:xfrm>
            <a:off x="107504" y="836713"/>
            <a:ext cx="8856984" cy="59046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sp>
        <p:nvSpPr>
          <p:cNvPr id="1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6713"/>
          </a:xfrm>
        </p:spPr>
        <p:txBody>
          <a:bodyPr>
            <a:noAutofit/>
          </a:bodyPr>
          <a:lstStyle/>
          <a:p>
            <a:r>
              <a:rPr lang="en-US" altLang="ja-JP" sz="280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N* program at CLAS12:</a:t>
            </a:r>
            <a:br>
              <a:rPr lang="en-US" altLang="ja-JP" sz="280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</a:br>
            <a:r>
              <a:rPr lang="en-US" altLang="ja-JP" sz="280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Find evidence of “dressed quarks” inside N*</a:t>
            </a:r>
            <a:endParaRPr lang="ja-JP" altLang="en-US" sz="2800" dirty="0">
              <a:solidFill>
                <a:srgbClr val="0000FF"/>
              </a:solidFill>
              <a:latin typeface="Arial Black" pitchFamily="34" charset="0"/>
              <a:ea typeface="ＭＳ Ｐゴシック" charset="-128"/>
            </a:endParaRPr>
          </a:p>
        </p:txBody>
      </p:sp>
      <p:sp>
        <p:nvSpPr>
          <p:cNvPr id="55" name="左右矢印 54"/>
          <p:cNvSpPr/>
          <p:nvPr/>
        </p:nvSpPr>
        <p:spPr>
          <a:xfrm>
            <a:off x="954313" y="3069025"/>
            <a:ext cx="7218087" cy="504056"/>
          </a:xfrm>
          <a:prstGeom prst="leftRightArrow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35000">
                <a:schemeClr val="bg1"/>
              </a:gs>
              <a:gs pos="65000">
                <a:schemeClr val="bg1"/>
              </a:gs>
              <a:gs pos="100000">
                <a:srgbClr val="FF3300"/>
              </a:gs>
            </a:gsLst>
            <a:lin ang="0" scaled="1"/>
            <a:tileRect/>
          </a:gradFill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grpSp>
        <p:nvGrpSpPr>
          <p:cNvPr id="62" name="グループ化 61"/>
          <p:cNvGrpSpPr/>
          <p:nvPr/>
        </p:nvGrpSpPr>
        <p:grpSpPr>
          <a:xfrm>
            <a:off x="683688" y="1917017"/>
            <a:ext cx="1080000" cy="1080000"/>
            <a:chOff x="298702" y="3048486"/>
            <a:chExt cx="1584325" cy="1584325"/>
          </a:xfrm>
        </p:grpSpPr>
        <p:sp>
          <p:nvSpPr>
            <p:cNvPr id="63" name="Oval 17"/>
            <p:cNvSpPr>
              <a:spLocks noChangeArrowheads="1"/>
            </p:cNvSpPr>
            <p:nvPr/>
          </p:nvSpPr>
          <p:spPr bwMode="auto">
            <a:xfrm>
              <a:off x="298702" y="3048486"/>
              <a:ext cx="1584325" cy="1584325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chemeClr val="bg1">
                    <a:alpha val="10999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endParaRPr lang="ja-JP" altLang="en-US"/>
            </a:p>
          </p:txBody>
        </p:sp>
        <p:sp>
          <p:nvSpPr>
            <p:cNvPr id="64" name="Oval 18"/>
            <p:cNvSpPr>
              <a:spLocks noChangeArrowheads="1"/>
            </p:cNvSpPr>
            <p:nvPr/>
          </p:nvSpPr>
          <p:spPr bwMode="auto">
            <a:xfrm>
              <a:off x="1019427" y="3721586"/>
              <a:ext cx="184150" cy="192088"/>
            </a:xfrm>
            <a:prstGeom prst="ellipse">
              <a:avLst/>
            </a:prstGeom>
            <a:gradFill flip="none" rotWithShape="1">
              <a:gsLst>
                <a:gs pos="20000">
                  <a:schemeClr val="bg1"/>
                </a:gs>
                <a:gs pos="83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endParaRPr lang="ja-JP" altLang="en-US"/>
            </a:p>
          </p:txBody>
        </p:sp>
      </p:grpSp>
      <p:sp>
        <p:nvSpPr>
          <p:cNvPr id="7" name="テキスト ボックス 6"/>
          <p:cNvSpPr txBox="1"/>
          <p:nvPr/>
        </p:nvSpPr>
        <p:spPr>
          <a:xfrm>
            <a:off x="35496" y="1455167"/>
            <a:ext cx="2666114" cy="461665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altLang="ja-JP" sz="1200" b="1" dirty="0" smtClean="0">
                <a:solidFill>
                  <a:schemeClr val="tx1"/>
                </a:solidFill>
              </a:rPr>
              <a:t>“dressed”-quark </a:t>
            </a:r>
            <a:r>
              <a:rPr kumimoji="1" lang="en-US" altLang="ja-JP" sz="1200" b="1" dirty="0" smtClean="0">
                <a:solidFill>
                  <a:schemeClr val="tx1"/>
                </a:solidFill>
              </a:rPr>
              <a:t>core </a:t>
            </a:r>
          </a:p>
          <a:p>
            <a:pPr algn="ctr"/>
            <a:r>
              <a:rPr kumimoji="1" lang="en-US" altLang="ja-JP" sz="1200" b="1" dirty="0" smtClean="0">
                <a:solidFill>
                  <a:schemeClr val="tx1"/>
                </a:solidFill>
              </a:rPr>
              <a:t>obscured by dense </a:t>
            </a:r>
            <a:r>
              <a:rPr lang="en-US" altLang="ja-JP" sz="1200" b="1" dirty="0" smtClean="0">
                <a:solidFill>
                  <a:schemeClr val="tx1"/>
                </a:solidFill>
              </a:rPr>
              <a:t>meson clouds</a:t>
            </a:r>
            <a:endParaRPr kumimoji="1" lang="en-US" altLang="ja-JP" sz="1200" b="1" dirty="0" smtClean="0">
              <a:solidFill>
                <a:schemeClr val="tx1"/>
              </a:solidFill>
            </a:endParaRPr>
          </a:p>
        </p:txBody>
      </p:sp>
      <p:grpSp>
        <p:nvGrpSpPr>
          <p:cNvPr id="73" name="グループ化 72"/>
          <p:cNvGrpSpPr/>
          <p:nvPr/>
        </p:nvGrpSpPr>
        <p:grpSpPr>
          <a:xfrm>
            <a:off x="3923928" y="1966797"/>
            <a:ext cx="1080000" cy="1080000"/>
            <a:chOff x="298702" y="3048486"/>
            <a:chExt cx="1584325" cy="1584325"/>
          </a:xfrm>
        </p:grpSpPr>
        <p:sp>
          <p:nvSpPr>
            <p:cNvPr id="74" name="Oval 17"/>
            <p:cNvSpPr>
              <a:spLocks noChangeArrowheads="1"/>
            </p:cNvSpPr>
            <p:nvPr/>
          </p:nvSpPr>
          <p:spPr bwMode="auto">
            <a:xfrm>
              <a:off x="298702" y="3048486"/>
              <a:ext cx="1584325" cy="1584325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chemeClr val="bg1">
                    <a:alpha val="10999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endParaRPr lang="ja-JP" altLang="en-US"/>
            </a:p>
          </p:txBody>
        </p:sp>
        <p:sp>
          <p:nvSpPr>
            <p:cNvPr id="75" name="Oval 18"/>
            <p:cNvSpPr>
              <a:spLocks noChangeArrowheads="1"/>
            </p:cNvSpPr>
            <p:nvPr/>
          </p:nvSpPr>
          <p:spPr bwMode="auto">
            <a:xfrm>
              <a:off x="707407" y="3462048"/>
              <a:ext cx="739352" cy="739352"/>
            </a:xfrm>
            <a:prstGeom prst="ellipse">
              <a:avLst/>
            </a:prstGeom>
            <a:gradFill flip="none" rotWithShape="1">
              <a:gsLst>
                <a:gs pos="20000">
                  <a:schemeClr val="bg1"/>
                </a:gs>
                <a:gs pos="83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endParaRPr lang="ja-JP" altLang="en-US"/>
            </a:p>
          </p:txBody>
        </p:sp>
      </p:grpSp>
      <p:sp>
        <p:nvSpPr>
          <p:cNvPr id="76" name="円/楕円 75"/>
          <p:cNvSpPr/>
          <p:nvPr/>
        </p:nvSpPr>
        <p:spPr>
          <a:xfrm>
            <a:off x="4403928" y="2321326"/>
            <a:ext cx="120000" cy="120000"/>
          </a:xfrm>
          <a:prstGeom prst="ellipse">
            <a:avLst/>
          </a:prstGeom>
          <a:gradFill flip="none" rotWithShape="1">
            <a:gsLst>
              <a:gs pos="100000">
                <a:srgbClr val="008000"/>
              </a:gs>
              <a:gs pos="33000">
                <a:srgbClr val="00CC00"/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" name="円/楕円 76"/>
          <p:cNvSpPr/>
          <p:nvPr/>
        </p:nvSpPr>
        <p:spPr>
          <a:xfrm>
            <a:off x="4301722" y="2506797"/>
            <a:ext cx="120000" cy="120000"/>
          </a:xfrm>
          <a:prstGeom prst="ellipse">
            <a:avLst/>
          </a:prstGeom>
          <a:gradFill flip="none" rotWithShape="1">
            <a:gsLst>
              <a:gs pos="100000">
                <a:srgbClr val="0000FF"/>
              </a:gs>
              <a:gs pos="33000">
                <a:schemeClr val="tx2">
                  <a:lumMod val="60000"/>
                  <a:lumOff val="4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円/楕円 77"/>
          <p:cNvSpPr/>
          <p:nvPr/>
        </p:nvSpPr>
        <p:spPr>
          <a:xfrm>
            <a:off x="4526965" y="2506797"/>
            <a:ext cx="120000" cy="120000"/>
          </a:xfrm>
          <a:prstGeom prst="ellipse">
            <a:avLst/>
          </a:prstGeom>
          <a:gradFill flip="none" rotWithShape="1">
            <a:gsLst>
              <a:gs pos="100000">
                <a:srgbClr val="FF0000"/>
              </a:gs>
              <a:gs pos="33000">
                <a:srgbClr val="FF3300"/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9" name="図 7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834" y="2131668"/>
            <a:ext cx="889313" cy="835018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211" y="4355812"/>
            <a:ext cx="2881313" cy="225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テキスト ボックス 20"/>
          <p:cNvSpPr txBox="1"/>
          <p:nvPr/>
        </p:nvSpPr>
        <p:spPr>
          <a:xfrm>
            <a:off x="175251" y="3626440"/>
            <a:ext cx="213391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 smtClean="0">
                <a:solidFill>
                  <a:srgbClr val="0000FF"/>
                </a:solidFill>
              </a:rPr>
              <a:t>Q</a:t>
            </a:r>
            <a:r>
              <a:rPr kumimoji="1" lang="en-US" altLang="ja-JP" sz="2400" b="1" baseline="30000" dirty="0" smtClean="0">
                <a:solidFill>
                  <a:srgbClr val="0000FF"/>
                </a:solidFill>
              </a:rPr>
              <a:t>2</a:t>
            </a:r>
            <a:r>
              <a:rPr lang="ja-JP" altLang="en-US" sz="2400" b="1" dirty="0" smtClean="0">
                <a:solidFill>
                  <a:srgbClr val="0000FF"/>
                </a:solidFill>
              </a:rPr>
              <a:t>：</a:t>
            </a:r>
            <a:r>
              <a:rPr lang="en-US" altLang="ja-JP" sz="2400" b="1" dirty="0" smtClean="0">
                <a:solidFill>
                  <a:srgbClr val="0000FF"/>
                </a:solidFill>
              </a:rPr>
              <a:t>small</a:t>
            </a:r>
          </a:p>
          <a:p>
            <a:pPr algn="ctr"/>
            <a:r>
              <a:rPr kumimoji="1" lang="en-US" altLang="ja-JP" b="1" dirty="0" smtClean="0">
                <a:solidFill>
                  <a:srgbClr val="0000FF"/>
                </a:solidFill>
              </a:rPr>
              <a:t>(</a:t>
            </a:r>
            <a:r>
              <a:rPr lang="en-US" altLang="ja-JP" b="1" dirty="0" smtClean="0">
                <a:solidFill>
                  <a:srgbClr val="0000FF"/>
                </a:solidFill>
              </a:rPr>
              <a:t>low </a:t>
            </a:r>
            <a:r>
              <a:rPr kumimoji="1" lang="en-US" altLang="ja-JP" b="1" dirty="0" smtClean="0">
                <a:solidFill>
                  <a:srgbClr val="0000FF"/>
                </a:solidFill>
              </a:rPr>
              <a:t>“resolution”)</a:t>
            </a:r>
            <a:endParaRPr kumimoji="1" lang="ja-JP" altLang="en-US" b="1" dirty="0">
              <a:solidFill>
                <a:srgbClr val="0000FF"/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954002" y="3647926"/>
            <a:ext cx="20104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 smtClean="0">
                <a:solidFill>
                  <a:srgbClr val="FF3300"/>
                </a:solidFill>
              </a:rPr>
              <a:t>Q</a:t>
            </a:r>
            <a:r>
              <a:rPr kumimoji="1" lang="en-US" altLang="ja-JP" sz="2400" b="1" baseline="30000" dirty="0" smtClean="0">
                <a:solidFill>
                  <a:srgbClr val="FF3300"/>
                </a:solidFill>
              </a:rPr>
              <a:t>2</a:t>
            </a:r>
            <a:r>
              <a:rPr lang="ja-JP" altLang="en-US" sz="2400" b="1" dirty="0" smtClean="0">
                <a:solidFill>
                  <a:srgbClr val="FF3300"/>
                </a:solidFill>
              </a:rPr>
              <a:t>：</a:t>
            </a:r>
            <a:r>
              <a:rPr lang="en-US" altLang="ja-JP" sz="2400" b="1" dirty="0" smtClean="0">
                <a:solidFill>
                  <a:srgbClr val="FF3300"/>
                </a:solidFill>
              </a:rPr>
              <a:t>large</a:t>
            </a:r>
          </a:p>
          <a:p>
            <a:pPr algn="ctr"/>
            <a:r>
              <a:rPr lang="en-US" altLang="ja-JP" sz="1600" b="1" dirty="0" smtClean="0">
                <a:solidFill>
                  <a:srgbClr val="FF3300"/>
                </a:solidFill>
              </a:rPr>
              <a:t>(high “resolution”)</a:t>
            </a:r>
            <a:endParaRPr kumimoji="1" lang="ja-JP" altLang="en-US" sz="1600" b="1" dirty="0">
              <a:solidFill>
                <a:srgbClr val="FF3300"/>
              </a:solidFill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212321" y="1505132"/>
            <a:ext cx="2576346" cy="461665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altLang="ja-JP" sz="1200" b="1" dirty="0" smtClean="0">
                <a:solidFill>
                  <a:schemeClr val="tx1"/>
                </a:solidFill>
              </a:rPr>
              <a:t>Meson clouds </a:t>
            </a:r>
            <a:r>
              <a:rPr lang="en-US" altLang="ja-JP" sz="1200" b="1" dirty="0" smtClean="0">
                <a:solidFill>
                  <a:schemeClr val="tx1"/>
                </a:solidFill>
                <a:sym typeface="Wingdings" panose="05000000000000000000" pitchFamily="2" charset="2"/>
              </a:rPr>
              <a:t>become small;</a:t>
            </a:r>
            <a:endParaRPr lang="en-US" altLang="ja-JP" sz="1200" b="1" dirty="0" smtClean="0">
              <a:solidFill>
                <a:schemeClr val="tx1"/>
              </a:solidFill>
            </a:endParaRPr>
          </a:p>
          <a:p>
            <a:pPr algn="ctr"/>
            <a:r>
              <a:rPr lang="en-US" altLang="ja-JP" sz="1200" b="1" dirty="0" smtClean="0">
                <a:solidFill>
                  <a:schemeClr val="tx1"/>
                </a:solidFill>
              </a:rPr>
              <a:t>“dressed”-quark </a:t>
            </a:r>
            <a:r>
              <a:rPr kumimoji="1" lang="en-US" altLang="ja-JP" sz="1200" b="1" dirty="0" smtClean="0">
                <a:solidFill>
                  <a:schemeClr val="tx1"/>
                </a:solidFill>
              </a:rPr>
              <a:t>core </a:t>
            </a:r>
            <a:r>
              <a:rPr lang="en-US" altLang="ja-JP" sz="1200" b="1" dirty="0" smtClean="0">
                <a:solidFill>
                  <a:schemeClr val="tx1"/>
                </a:solidFill>
              </a:rPr>
              <a:t>dominates</a:t>
            </a:r>
            <a:endParaRPr kumimoji="1" lang="en-US" altLang="ja-JP" sz="1200" b="1" dirty="0" smtClean="0">
              <a:solidFill>
                <a:schemeClr val="tx1"/>
              </a:solidFill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095297" y="6043053"/>
            <a:ext cx="2310248" cy="400110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1000" b="1" dirty="0" smtClean="0">
                <a:solidFill>
                  <a:schemeClr val="tx1"/>
                </a:solidFill>
              </a:rPr>
              <a:t>e.g.) </a:t>
            </a:r>
            <a:r>
              <a:rPr kumimoji="1" lang="en-US" altLang="ja-JP" sz="1000" b="1" dirty="0" err="1" smtClean="0">
                <a:solidFill>
                  <a:schemeClr val="tx1"/>
                </a:solidFill>
              </a:rPr>
              <a:t>Cloet</a:t>
            </a:r>
            <a:r>
              <a:rPr kumimoji="1" lang="en-US" altLang="ja-JP" sz="1000" b="1" dirty="0" smtClean="0">
                <a:solidFill>
                  <a:schemeClr val="tx1"/>
                </a:solidFill>
              </a:rPr>
              <a:t>, Roberts, </a:t>
            </a:r>
          </a:p>
          <a:p>
            <a:r>
              <a:rPr lang="en-US" altLang="ja-JP" sz="1000" b="1" dirty="0">
                <a:solidFill>
                  <a:schemeClr val="tx1"/>
                </a:solidFill>
              </a:rPr>
              <a:t> </a:t>
            </a:r>
            <a:r>
              <a:rPr lang="en-US" altLang="ja-JP" sz="1000" b="1" dirty="0" smtClean="0">
                <a:solidFill>
                  <a:schemeClr val="tx1"/>
                </a:solidFill>
              </a:rPr>
              <a:t>       </a:t>
            </a:r>
            <a:r>
              <a:rPr kumimoji="1" lang="en-US" altLang="ja-JP" sz="1000" b="1" dirty="0" smtClean="0">
                <a:solidFill>
                  <a:schemeClr val="tx1"/>
                </a:solidFill>
              </a:rPr>
              <a:t>Prog.Part.Nucl.Phys.77(2014)1</a:t>
            </a:r>
            <a:endParaRPr kumimoji="1" lang="ja-JP" altLang="en-US" sz="1000" b="1" dirty="0" smtClean="0">
              <a:solidFill>
                <a:schemeClr val="tx1"/>
              </a:solidFill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7452320" y="1639833"/>
            <a:ext cx="9108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b="1" dirty="0" smtClean="0"/>
              <a:t>“</a:t>
            </a:r>
            <a:r>
              <a:rPr lang="en-US" altLang="ja-JP" sz="1200" b="1" dirty="0" err="1" smtClean="0"/>
              <a:t>Partons</a:t>
            </a:r>
            <a:r>
              <a:rPr lang="ja-JP" altLang="en-US" sz="1200" b="1" dirty="0" smtClean="0"/>
              <a:t>”</a:t>
            </a:r>
            <a:endParaRPr kumimoji="1" lang="ja-JP" altLang="en-US" sz="1200" b="1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320958" y="3794075"/>
            <a:ext cx="2339102" cy="276999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1200" b="1" dirty="0" smtClean="0">
                <a:solidFill>
                  <a:schemeClr val="tx1"/>
                </a:solidFill>
              </a:rPr>
              <a:t>Running dressed quark mass</a:t>
            </a:r>
            <a:endParaRPr kumimoji="1" lang="ja-JP" altLang="en-US" sz="1200" b="1" dirty="0" smtClean="0">
              <a:solidFill>
                <a:schemeClr val="tx1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339752" y="4088105"/>
            <a:ext cx="1630575" cy="276999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1200" b="1" dirty="0" smtClean="0">
                <a:solidFill>
                  <a:srgbClr val="0000FF"/>
                </a:solidFill>
              </a:rPr>
              <a:t>“constituent” </a:t>
            </a:r>
            <a:r>
              <a:rPr lang="en-US" altLang="ja-JP" sz="1200" b="1" dirty="0" smtClean="0">
                <a:solidFill>
                  <a:srgbClr val="0000FF"/>
                </a:solidFill>
              </a:rPr>
              <a:t>quark</a:t>
            </a:r>
            <a:endParaRPr kumimoji="1" lang="ja-JP" altLang="en-US" sz="1200" b="1" dirty="0" smtClean="0">
              <a:solidFill>
                <a:srgbClr val="0000FF"/>
              </a:solidFill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194919" y="4102005"/>
            <a:ext cx="1329210" cy="276999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1200" b="1" dirty="0" smtClean="0">
                <a:solidFill>
                  <a:srgbClr val="FF0000"/>
                </a:solidFill>
              </a:rPr>
              <a:t>“current” </a:t>
            </a:r>
            <a:r>
              <a:rPr lang="en-US" altLang="ja-JP" sz="1200" b="1" dirty="0" smtClean="0">
                <a:solidFill>
                  <a:srgbClr val="FF0000"/>
                </a:solidFill>
              </a:rPr>
              <a:t>quark</a:t>
            </a:r>
            <a:endParaRPr kumimoji="1" lang="ja-JP" altLang="en-US" sz="1200" b="1" dirty="0" smtClean="0">
              <a:solidFill>
                <a:srgbClr val="FF0000"/>
              </a:solidFill>
            </a:endParaRPr>
          </a:p>
        </p:txBody>
      </p:sp>
      <p:cxnSp>
        <p:nvCxnSpPr>
          <p:cNvPr id="10" name="直線コネクタ 9"/>
          <p:cNvCxnSpPr/>
          <p:nvPr/>
        </p:nvCxnSpPr>
        <p:spPr>
          <a:xfrm>
            <a:off x="4235896" y="4226604"/>
            <a:ext cx="696144" cy="0"/>
          </a:xfrm>
          <a:prstGeom prst="line">
            <a:avLst/>
          </a:prstGeom>
          <a:ln w="25400"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/>
          <p:cNvCxnSpPr/>
          <p:nvPr/>
        </p:nvCxnSpPr>
        <p:spPr>
          <a:xfrm flipH="1" flipV="1">
            <a:off x="4628561" y="2573518"/>
            <a:ext cx="375368" cy="17919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/>
        </p:nvSpPr>
        <p:spPr>
          <a:xfrm>
            <a:off x="5003837" y="2566797"/>
            <a:ext cx="1569660" cy="430887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1100" b="1" dirty="0" smtClean="0">
                <a:solidFill>
                  <a:srgbClr val="0000FF"/>
                </a:solidFill>
              </a:rPr>
              <a:t>“dressed”-quark</a:t>
            </a:r>
          </a:p>
          <a:p>
            <a:r>
              <a:rPr lang="en-US" altLang="ja-JP" sz="1100" b="1" dirty="0" smtClean="0">
                <a:solidFill>
                  <a:srgbClr val="0000FF"/>
                </a:solidFill>
              </a:rPr>
              <a:t>with “running” mass</a:t>
            </a:r>
            <a:endParaRPr kumimoji="1" lang="ja-JP" altLang="en-US" sz="1100" b="1" dirty="0" smtClean="0">
              <a:solidFill>
                <a:srgbClr val="0000FF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676643" y="836713"/>
            <a:ext cx="8287845" cy="430887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r"/>
            <a:r>
              <a:rPr lang="en-US" altLang="ja-JP" sz="1100" b="1" dirty="0" smtClean="0">
                <a:solidFill>
                  <a:srgbClr val="008000"/>
                </a:solidFill>
              </a:rPr>
              <a:t>See, e.g., INT workshop “Spectrum and Structure of Excited Nucleon from Exclusive Electroproduction”, Nov. </a:t>
            </a:r>
            <a:r>
              <a:rPr lang="en-US" altLang="ja-JP" sz="1100" b="1" smtClean="0">
                <a:solidFill>
                  <a:srgbClr val="008000"/>
                </a:solidFill>
              </a:rPr>
              <a:t>14-18, </a:t>
            </a:r>
            <a:r>
              <a:rPr lang="en-US" altLang="ja-JP" sz="1100" b="1" dirty="0" smtClean="0">
                <a:solidFill>
                  <a:srgbClr val="008000"/>
                </a:solidFill>
              </a:rPr>
              <a:t>2016</a:t>
            </a:r>
          </a:p>
          <a:p>
            <a:pPr algn="r"/>
            <a:r>
              <a:rPr lang="en-US" altLang="ja-JP" sz="1100" b="1" dirty="0">
                <a:solidFill>
                  <a:srgbClr val="008000"/>
                </a:solidFill>
              </a:rPr>
              <a:t>http://www.int.washington.edu/PROGRAMS/16-62w/</a:t>
            </a:r>
            <a:endParaRPr kumimoji="1" lang="ja-JP" altLang="en-US" sz="1100" b="1" dirty="0" smtClean="0">
              <a:solidFill>
                <a:srgbClr val="008000"/>
              </a:solidFill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6082393" y="5088946"/>
            <a:ext cx="2752677" cy="923330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1200" b="1" dirty="0" smtClean="0">
                <a:solidFill>
                  <a:schemeClr val="tx1"/>
                </a:solidFill>
              </a:rPr>
              <a:t>Curves: </a:t>
            </a:r>
            <a:r>
              <a:rPr kumimoji="1" lang="en-US" altLang="ja-JP" sz="1200" b="1" dirty="0" smtClean="0">
                <a:solidFill>
                  <a:schemeClr val="tx1"/>
                </a:solidFill>
              </a:rPr>
              <a:t>a model based on </a:t>
            </a:r>
          </a:p>
          <a:p>
            <a:r>
              <a:rPr kumimoji="1" lang="en-US" altLang="ja-JP" sz="1200" b="1" dirty="0" smtClean="0">
                <a:solidFill>
                  <a:schemeClr val="tx1"/>
                </a:solidFill>
              </a:rPr>
              <a:t>               Dyson-Schwinger </a:t>
            </a:r>
          </a:p>
          <a:p>
            <a:r>
              <a:rPr lang="en-US" altLang="ja-JP" sz="1200" b="1" dirty="0">
                <a:solidFill>
                  <a:schemeClr val="tx1"/>
                </a:solidFill>
              </a:rPr>
              <a:t> </a:t>
            </a:r>
            <a:r>
              <a:rPr lang="en-US" altLang="ja-JP" sz="1200" b="1" dirty="0" smtClean="0">
                <a:solidFill>
                  <a:schemeClr val="tx1"/>
                </a:solidFill>
              </a:rPr>
              <a:t>              equations (Landau gauge)</a:t>
            </a:r>
          </a:p>
          <a:p>
            <a:endParaRPr lang="en-US" altLang="ja-JP" sz="600" b="1" dirty="0" smtClean="0">
              <a:solidFill>
                <a:schemeClr val="tx1"/>
              </a:solidFill>
            </a:endParaRPr>
          </a:p>
          <a:p>
            <a:r>
              <a:rPr lang="en-US" altLang="ja-JP" sz="1200" b="1" dirty="0" smtClean="0">
                <a:solidFill>
                  <a:schemeClr val="tx1"/>
                </a:solidFill>
              </a:rPr>
              <a:t>Points: </a:t>
            </a:r>
            <a:r>
              <a:rPr kumimoji="1" lang="en-US" altLang="ja-JP" sz="1200" b="1" dirty="0" smtClean="0">
                <a:solidFill>
                  <a:schemeClr val="tx1"/>
                </a:solidFill>
              </a:rPr>
              <a:t>Lattice QCD</a:t>
            </a:r>
            <a:endParaRPr kumimoji="1" lang="ja-JP" altLang="en-US" sz="1200" b="1" dirty="0" smtClean="0">
              <a:solidFill>
                <a:schemeClr val="tx1"/>
              </a:solidFill>
            </a:endParaRPr>
          </a:p>
        </p:txBody>
      </p:sp>
      <p:grpSp>
        <p:nvGrpSpPr>
          <p:cNvPr id="20" name="グループ化 19"/>
          <p:cNvGrpSpPr/>
          <p:nvPr/>
        </p:nvGrpSpPr>
        <p:grpSpPr>
          <a:xfrm>
            <a:off x="629374" y="2829981"/>
            <a:ext cx="3719644" cy="3536244"/>
            <a:chOff x="629374" y="2829981"/>
            <a:chExt cx="3719644" cy="3536244"/>
          </a:xfrm>
        </p:grpSpPr>
        <p:grpSp>
          <p:nvGrpSpPr>
            <p:cNvPr id="9" name="グループ化 8"/>
            <p:cNvGrpSpPr/>
            <p:nvPr/>
          </p:nvGrpSpPr>
          <p:grpSpPr>
            <a:xfrm>
              <a:off x="629374" y="4581128"/>
              <a:ext cx="3672348" cy="1785097"/>
              <a:chOff x="629374" y="4581128"/>
              <a:chExt cx="3672348" cy="1785097"/>
            </a:xfrm>
          </p:grpSpPr>
          <p:sp>
            <p:nvSpPr>
              <p:cNvPr id="3" name="円/楕円 2"/>
              <p:cNvSpPr/>
              <p:nvPr/>
            </p:nvSpPr>
            <p:spPr>
              <a:xfrm>
                <a:off x="3563888" y="4581128"/>
                <a:ext cx="737834" cy="1661980"/>
              </a:xfrm>
              <a:prstGeom prst="ellipse">
                <a:avLst/>
              </a:prstGeom>
              <a:noFill/>
              <a:ln w="44450">
                <a:solidFill>
                  <a:srgbClr val="FF660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 algn="ctr">
                  <a:buClr>
                    <a:srgbClr val="0000FF"/>
                  </a:buClr>
                  <a:buFont typeface="Wingdings" panose="05000000000000000000" pitchFamily="2" charset="2"/>
                  <a:buChar char="Ø"/>
                </a:pPr>
                <a:endParaRPr kumimoji="1" lang="ja-JP" alt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テキスト ボックス 7"/>
              <p:cNvSpPr txBox="1"/>
              <p:nvPr/>
            </p:nvSpPr>
            <p:spPr>
              <a:xfrm>
                <a:off x="629374" y="5412118"/>
                <a:ext cx="2401619" cy="954107"/>
              </a:xfrm>
              <a:prstGeom prst="rect">
                <a:avLst/>
              </a:prstGeom>
              <a:noFill/>
              <a:ln w="31750"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kumimoji="1" lang="en-US" altLang="ja-JP" sz="1400" b="1" dirty="0" smtClean="0">
                    <a:solidFill>
                      <a:schemeClr val="tx1"/>
                    </a:solidFill>
                  </a:rPr>
                  <a:t>Will be studied as </a:t>
                </a:r>
                <a:endParaRPr lang="en-US" altLang="ja-JP" sz="1400" b="1" dirty="0">
                  <a:solidFill>
                    <a:schemeClr val="tx1"/>
                  </a:solidFill>
                </a:endParaRPr>
              </a:p>
              <a:p>
                <a:r>
                  <a:rPr kumimoji="1" lang="en-US" altLang="ja-JP" sz="1400" b="1" dirty="0" smtClean="0">
                    <a:solidFill>
                      <a:schemeClr val="tx1"/>
                    </a:solidFill>
                  </a:rPr>
                  <a:t>a main N* program at</a:t>
                </a:r>
              </a:p>
              <a:p>
                <a:r>
                  <a:rPr kumimoji="1" lang="en-US" altLang="ja-JP" sz="1400" b="1" dirty="0" smtClean="0">
                    <a:solidFill>
                      <a:srgbClr val="FF0000"/>
                    </a:solidFill>
                  </a:rPr>
                  <a:t>CLAS12@JLab</a:t>
                </a:r>
              </a:p>
              <a:p>
                <a:r>
                  <a:rPr lang="en-US" altLang="ja-JP" sz="1400" b="1" dirty="0" smtClean="0">
                    <a:solidFill>
                      <a:srgbClr val="0000FF"/>
                    </a:solidFill>
                  </a:rPr>
                  <a:t>(E12-09-003, E12-06-108A)</a:t>
                </a:r>
                <a:endParaRPr kumimoji="1" lang="ja-JP" altLang="en-US" sz="1400" b="1" dirty="0" smtClean="0">
                  <a:solidFill>
                    <a:srgbClr val="0000FF"/>
                  </a:solidFill>
                </a:endParaRPr>
              </a:p>
            </p:txBody>
          </p:sp>
          <p:cxnSp>
            <p:nvCxnSpPr>
              <p:cNvPr id="12" name="直線矢印コネクタ 11"/>
              <p:cNvCxnSpPr/>
              <p:nvPr/>
            </p:nvCxnSpPr>
            <p:spPr>
              <a:xfrm flipV="1">
                <a:off x="2843808" y="5652683"/>
                <a:ext cx="577678" cy="236488"/>
              </a:xfrm>
              <a:prstGeom prst="straightConnector1">
                <a:avLst/>
              </a:prstGeom>
              <a:ln w="508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5" name="直線矢印コネクタ 34"/>
            <p:cNvCxnSpPr/>
            <p:nvPr/>
          </p:nvCxnSpPr>
          <p:spPr>
            <a:xfrm flipH="1">
              <a:off x="3930977" y="2829981"/>
              <a:ext cx="418041" cy="1873994"/>
            </a:xfrm>
            <a:prstGeom prst="straightConnector1">
              <a:avLst/>
            </a:prstGeom>
            <a:ln w="66675">
              <a:solidFill>
                <a:srgbClr val="009900"/>
              </a:solidFill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55887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107504" y="836713"/>
            <a:ext cx="8856984" cy="59046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grpSp>
        <p:nvGrpSpPr>
          <p:cNvPr id="5" name="グループ化 4"/>
          <p:cNvGrpSpPr/>
          <p:nvPr/>
        </p:nvGrpSpPr>
        <p:grpSpPr>
          <a:xfrm>
            <a:off x="2538804" y="1206516"/>
            <a:ext cx="3825419" cy="1934452"/>
            <a:chOff x="394248" y="4504639"/>
            <a:chExt cx="2794261" cy="1427683"/>
          </a:xfrm>
        </p:grpSpPr>
        <p:grpSp>
          <p:nvGrpSpPr>
            <p:cNvPr id="57" name="グループ化 56"/>
            <p:cNvGrpSpPr/>
            <p:nvPr/>
          </p:nvGrpSpPr>
          <p:grpSpPr>
            <a:xfrm>
              <a:off x="394248" y="4504639"/>
              <a:ext cx="2794261" cy="1427683"/>
              <a:chOff x="1054251" y="1852166"/>
              <a:chExt cx="5908432" cy="3010383"/>
            </a:xfrm>
          </p:grpSpPr>
          <p:cxnSp>
            <p:nvCxnSpPr>
              <p:cNvPr id="58" name="直線コネクタ 57"/>
              <p:cNvCxnSpPr/>
              <p:nvPr/>
            </p:nvCxnSpPr>
            <p:spPr>
              <a:xfrm>
                <a:off x="4149301" y="3913387"/>
                <a:ext cx="1403604" cy="0"/>
              </a:xfrm>
              <a:prstGeom prst="line">
                <a:avLst/>
              </a:prstGeom>
              <a:ln w="63500" cmpd="sng">
                <a:solidFill>
                  <a:srgbClr val="FF66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Freeform 159"/>
              <p:cNvSpPr>
                <a:spLocks/>
              </p:cNvSpPr>
              <p:nvPr/>
            </p:nvSpPr>
            <p:spPr bwMode="auto">
              <a:xfrm rot="18900000">
                <a:off x="3018838" y="2563572"/>
                <a:ext cx="261043" cy="1473279"/>
              </a:xfrm>
              <a:custGeom>
                <a:avLst/>
                <a:gdLst>
                  <a:gd name="T0" fmla="*/ 2147483647 w 182"/>
                  <a:gd name="T1" fmla="*/ 0 h 1224"/>
                  <a:gd name="T2" fmla="*/ 0 w 182"/>
                  <a:gd name="T3" fmla="*/ 2147483647 h 1224"/>
                  <a:gd name="T4" fmla="*/ 2147483647 w 182"/>
                  <a:gd name="T5" fmla="*/ 2147483647 h 1224"/>
                  <a:gd name="T6" fmla="*/ 0 w 182"/>
                  <a:gd name="T7" fmla="*/ 2147483647 h 1224"/>
                  <a:gd name="T8" fmla="*/ 2147483647 w 182"/>
                  <a:gd name="T9" fmla="*/ 2147483647 h 1224"/>
                  <a:gd name="T10" fmla="*/ 0 w 182"/>
                  <a:gd name="T11" fmla="*/ 2147483647 h 1224"/>
                  <a:gd name="T12" fmla="*/ 2147483647 w 182"/>
                  <a:gd name="T13" fmla="*/ 2147483647 h 1224"/>
                  <a:gd name="T14" fmla="*/ 0 w 182"/>
                  <a:gd name="T15" fmla="*/ 2147483647 h 1224"/>
                  <a:gd name="T16" fmla="*/ 2147483647 w 182"/>
                  <a:gd name="T17" fmla="*/ 2147483647 h 1224"/>
                  <a:gd name="T18" fmla="*/ 0 w 182"/>
                  <a:gd name="T19" fmla="*/ 2147483647 h 122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82" h="1224">
                    <a:moveTo>
                      <a:pt x="182" y="0"/>
                    </a:moveTo>
                    <a:cubicBezTo>
                      <a:pt x="91" y="45"/>
                      <a:pt x="0" y="91"/>
                      <a:pt x="0" y="136"/>
                    </a:cubicBezTo>
                    <a:cubicBezTo>
                      <a:pt x="0" y="181"/>
                      <a:pt x="182" y="227"/>
                      <a:pt x="182" y="272"/>
                    </a:cubicBezTo>
                    <a:cubicBezTo>
                      <a:pt x="182" y="317"/>
                      <a:pt x="0" y="363"/>
                      <a:pt x="0" y="408"/>
                    </a:cubicBezTo>
                    <a:cubicBezTo>
                      <a:pt x="0" y="453"/>
                      <a:pt x="182" y="499"/>
                      <a:pt x="182" y="544"/>
                    </a:cubicBezTo>
                    <a:cubicBezTo>
                      <a:pt x="182" y="589"/>
                      <a:pt x="0" y="635"/>
                      <a:pt x="0" y="680"/>
                    </a:cubicBezTo>
                    <a:cubicBezTo>
                      <a:pt x="0" y="725"/>
                      <a:pt x="182" y="771"/>
                      <a:pt x="182" y="816"/>
                    </a:cubicBezTo>
                    <a:cubicBezTo>
                      <a:pt x="182" y="861"/>
                      <a:pt x="0" y="907"/>
                      <a:pt x="0" y="952"/>
                    </a:cubicBezTo>
                    <a:cubicBezTo>
                      <a:pt x="0" y="997"/>
                      <a:pt x="182" y="1043"/>
                      <a:pt x="182" y="1088"/>
                    </a:cubicBezTo>
                    <a:cubicBezTo>
                      <a:pt x="182" y="1133"/>
                      <a:pt x="91" y="1178"/>
                      <a:pt x="0" y="1224"/>
                    </a:cubicBezTo>
                  </a:path>
                </a:pathLst>
              </a:custGeom>
              <a:noFill/>
              <a:ln w="2540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ja-JP" altLang="en-US"/>
              </a:p>
            </p:txBody>
          </p:sp>
          <p:cxnSp>
            <p:nvCxnSpPr>
              <p:cNvPr id="60" name="直線コネクタ 59"/>
              <p:cNvCxnSpPr/>
              <p:nvPr/>
            </p:nvCxnSpPr>
            <p:spPr>
              <a:xfrm>
                <a:off x="2248437" y="3925540"/>
                <a:ext cx="1440000" cy="0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線コネクタ 60"/>
              <p:cNvCxnSpPr/>
              <p:nvPr/>
            </p:nvCxnSpPr>
            <p:spPr>
              <a:xfrm>
                <a:off x="5458468" y="3894961"/>
                <a:ext cx="1504215" cy="0"/>
              </a:xfrm>
              <a:prstGeom prst="line">
                <a:avLst/>
              </a:prstGeom>
              <a:ln w="317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テキスト ボックス 61"/>
              <p:cNvSpPr txBox="1"/>
              <p:nvPr/>
            </p:nvSpPr>
            <p:spPr>
              <a:xfrm>
                <a:off x="3271605" y="2784331"/>
                <a:ext cx="1877059" cy="648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400" b="1" dirty="0" smtClean="0"/>
                  <a:t>W</a:t>
                </a:r>
                <a:r>
                  <a:rPr kumimoji="1" lang="en-US" altLang="ja-JP" sz="1400" b="1" baseline="30000" dirty="0" smtClean="0"/>
                  <a:t>+</a:t>
                </a:r>
                <a:r>
                  <a:rPr kumimoji="1" lang="en-US" altLang="ja-JP" sz="1400" b="1" dirty="0" smtClean="0"/>
                  <a:t>, Z</a:t>
                </a:r>
                <a:r>
                  <a:rPr kumimoji="1" lang="en-US" altLang="ja-JP" sz="1400" b="1" baseline="30000" dirty="0" smtClean="0"/>
                  <a:t>0</a:t>
                </a:r>
                <a:endParaRPr kumimoji="1" lang="ja-JP" altLang="en-US" sz="1400" b="1" baseline="30000" dirty="0"/>
              </a:p>
            </p:txBody>
          </p:sp>
          <p:sp>
            <p:nvSpPr>
              <p:cNvPr id="63" name="テキスト ボックス 62"/>
              <p:cNvSpPr txBox="1"/>
              <p:nvPr/>
            </p:nvSpPr>
            <p:spPr>
              <a:xfrm>
                <a:off x="1647568" y="3568636"/>
                <a:ext cx="922825" cy="10932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000" b="1" dirty="0"/>
                  <a:t>N</a:t>
                </a:r>
                <a:endParaRPr kumimoji="1" lang="ja-JP" altLang="en-US" sz="2000" b="1" dirty="0"/>
              </a:p>
            </p:txBody>
          </p:sp>
          <p:cxnSp>
            <p:nvCxnSpPr>
              <p:cNvPr id="64" name="直線コネクタ 63"/>
              <p:cNvCxnSpPr/>
              <p:nvPr/>
            </p:nvCxnSpPr>
            <p:spPr>
              <a:xfrm flipV="1">
                <a:off x="5714713" y="2687036"/>
                <a:ext cx="953980" cy="1005539"/>
              </a:xfrm>
              <a:prstGeom prst="line">
                <a:avLst/>
              </a:prstGeom>
              <a:ln w="317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線コネクタ 64"/>
              <p:cNvCxnSpPr/>
              <p:nvPr/>
            </p:nvCxnSpPr>
            <p:spPr>
              <a:xfrm>
                <a:off x="1773773" y="2687922"/>
                <a:ext cx="94194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線コネクタ 65"/>
              <p:cNvCxnSpPr/>
              <p:nvPr/>
            </p:nvCxnSpPr>
            <p:spPr>
              <a:xfrm flipV="1">
                <a:off x="2715719" y="2262128"/>
                <a:ext cx="1177792" cy="42579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TextBox 37"/>
              <p:cNvSpPr txBox="1"/>
              <p:nvPr/>
            </p:nvSpPr>
            <p:spPr>
              <a:xfrm>
                <a:off x="1054251" y="2114405"/>
                <a:ext cx="864096" cy="843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2000" b="1" dirty="0"/>
                  <a:t>ν</a:t>
                </a:r>
                <a:endParaRPr lang="ja-JP" altLang="en-US" sz="2000" b="1" dirty="0"/>
              </a:p>
            </p:txBody>
          </p:sp>
          <p:sp>
            <p:nvSpPr>
              <p:cNvPr id="68" name="テキスト ボックス 67"/>
              <p:cNvSpPr txBox="1"/>
              <p:nvPr/>
            </p:nvSpPr>
            <p:spPr>
              <a:xfrm>
                <a:off x="4244804" y="4083783"/>
                <a:ext cx="1728118" cy="7787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b="1" dirty="0" smtClean="0">
                    <a:solidFill>
                      <a:srgbClr val="FF6600"/>
                    </a:solidFill>
                  </a:rPr>
                  <a:t>N*, </a:t>
                </a:r>
                <a:r>
                  <a:rPr lang="en-US" altLang="ja-JP" b="1" dirty="0">
                    <a:solidFill>
                      <a:srgbClr val="FF6600"/>
                    </a:solidFill>
                  </a:rPr>
                  <a:t>Δ</a:t>
                </a:r>
                <a:r>
                  <a:rPr lang="en-US" altLang="ja-JP" b="1" dirty="0" smtClean="0">
                    <a:solidFill>
                      <a:srgbClr val="FF6600"/>
                    </a:solidFill>
                  </a:rPr>
                  <a:t>*</a:t>
                </a:r>
                <a:endParaRPr kumimoji="1" lang="ja-JP" altLang="en-US" b="1" dirty="0">
                  <a:solidFill>
                    <a:srgbClr val="FF6600"/>
                  </a:solidFill>
                </a:endParaRPr>
              </a:p>
            </p:txBody>
          </p:sp>
          <p:sp>
            <p:nvSpPr>
              <p:cNvPr id="69" name="円/楕円 68"/>
              <p:cNvSpPr>
                <a:spLocks/>
              </p:cNvSpPr>
              <p:nvPr/>
            </p:nvSpPr>
            <p:spPr>
              <a:xfrm>
                <a:off x="5359014" y="3553387"/>
                <a:ext cx="720000" cy="720000"/>
              </a:xfrm>
              <a:prstGeom prst="ellipse">
                <a:avLst/>
              </a:prstGeom>
              <a:pattFill prst="dkUpDiag">
                <a:fgClr>
                  <a:schemeClr val="accent1"/>
                </a:fgClr>
                <a:bgClr>
                  <a:schemeClr val="bg1"/>
                </a:bgClr>
              </a:pattFill>
              <a:ln>
                <a:solidFill>
                  <a:srgbClr val="0000FF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 smtClean="0"/>
              </a:p>
            </p:txBody>
          </p:sp>
          <p:sp>
            <p:nvSpPr>
              <p:cNvPr id="70" name="TextBox 37"/>
              <p:cNvSpPr txBox="1"/>
              <p:nvPr/>
            </p:nvSpPr>
            <p:spPr>
              <a:xfrm>
                <a:off x="3010136" y="1852166"/>
                <a:ext cx="2562536" cy="713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1600" b="1" dirty="0" smtClean="0"/>
                  <a:t>l-, ν</a:t>
                </a:r>
                <a:endParaRPr lang="ja-JP" altLang="en-US" sz="1600" b="1" dirty="0"/>
              </a:p>
            </p:txBody>
          </p:sp>
          <p:sp>
            <p:nvSpPr>
              <p:cNvPr id="71" name="円/楕円 70"/>
              <p:cNvSpPr>
                <a:spLocks/>
              </p:cNvSpPr>
              <p:nvPr/>
            </p:nvSpPr>
            <p:spPr>
              <a:xfrm>
                <a:off x="3044124" y="3432614"/>
                <a:ext cx="1316537" cy="91837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 smtClean="0"/>
              </a:p>
            </p:txBody>
          </p:sp>
        </p:grpSp>
        <p:sp>
          <p:nvSpPr>
            <p:cNvPr id="3" name="テキスト ボックス 2"/>
            <p:cNvSpPr txBox="1"/>
            <p:nvPr/>
          </p:nvSpPr>
          <p:spPr>
            <a:xfrm>
              <a:off x="1400182" y="5339061"/>
              <a:ext cx="645113" cy="338554"/>
            </a:xfrm>
            <a:prstGeom prst="rect">
              <a:avLst/>
            </a:prstGeom>
            <a:noFill/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sz="1600" b="1" dirty="0" smtClean="0">
                  <a:solidFill>
                    <a:srgbClr val="FF0000"/>
                  </a:solidFill>
                </a:rPr>
                <a:t>V</a:t>
              </a:r>
              <a:r>
                <a:rPr kumimoji="1" lang="en-US" altLang="ja-JP" sz="1600" b="1" dirty="0" smtClean="0">
                  <a:solidFill>
                    <a:schemeClr val="tx1"/>
                  </a:solidFill>
                </a:rPr>
                <a:t> - A</a:t>
              </a:r>
              <a:endParaRPr kumimoji="1" lang="ja-JP" altLang="en-US" sz="1600" b="1" dirty="0" smtClean="0">
                <a:solidFill>
                  <a:schemeClr val="tx1"/>
                </a:solidFill>
              </a:endParaRPr>
            </a:p>
          </p:txBody>
        </p:sp>
      </p:grpSp>
      <p:sp>
        <p:nvSpPr>
          <p:cNvPr id="32853" name="Rectangle 102"/>
          <p:cNvSpPr>
            <a:spLocks noChangeArrowheads="1"/>
          </p:cNvSpPr>
          <p:nvPr/>
        </p:nvSpPr>
        <p:spPr bwMode="auto">
          <a:xfrm>
            <a:off x="0" y="0"/>
            <a:ext cx="9144000" cy="83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4" tIns="45711" rIns="91424" bIns="45711" anchor="ctr"/>
          <a:lstStyle/>
          <a:p>
            <a:pPr algn="ctr" eaLnBrk="1" hangingPunct="1"/>
            <a:r>
              <a:rPr lang="en-US" altLang="ja-JP" sz="2800" dirty="0" smtClean="0">
                <a:solidFill>
                  <a:srgbClr val="0000FF"/>
                </a:solidFill>
                <a:latin typeface="+mj-lt"/>
              </a:rPr>
              <a:t>E.M. transition form factors:</a:t>
            </a:r>
          </a:p>
          <a:p>
            <a:pPr algn="ctr" eaLnBrk="1" hangingPunct="1"/>
            <a:r>
              <a:rPr lang="en-US" altLang="ja-JP" sz="2800" dirty="0" smtClean="0">
                <a:solidFill>
                  <a:srgbClr val="0000FF"/>
                </a:solidFill>
                <a:latin typeface="+mj-lt"/>
              </a:rPr>
              <a:t>Critical input to </a:t>
            </a:r>
            <a:r>
              <a:rPr lang="en-US" altLang="ja-JP" sz="2800" b="0" dirty="0" smtClean="0">
                <a:solidFill>
                  <a:srgbClr val="0000FF"/>
                </a:solidFill>
                <a:latin typeface="+mj-lt"/>
              </a:rPr>
              <a:t>neutrino physics</a:t>
            </a:r>
            <a:endParaRPr lang="en-US" altLang="ja-JP" sz="2800" b="0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67544" y="5074112"/>
            <a:ext cx="8326510" cy="1495794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285750" indent="-285750">
              <a:lnSpc>
                <a:spcPct val="114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altLang="ja-JP" sz="2000" b="1" dirty="0" smtClean="0">
                <a:solidFill>
                  <a:schemeClr val="tx1"/>
                </a:solidFill>
              </a:rPr>
              <a:t>Key to precise </a:t>
            </a:r>
            <a:r>
              <a:rPr lang="en-US" altLang="ja-JP" sz="2000" b="1" dirty="0">
                <a:solidFill>
                  <a:schemeClr val="tx1"/>
                </a:solidFill>
              </a:rPr>
              <a:t>determination of </a:t>
            </a:r>
            <a:r>
              <a:rPr lang="en-US" altLang="ja-JP" sz="2000" b="1" dirty="0" err="1">
                <a:solidFill>
                  <a:srgbClr val="FF0000"/>
                </a:solidFill>
              </a:rPr>
              <a:t>leptonic</a:t>
            </a:r>
            <a:r>
              <a:rPr lang="en-US" altLang="ja-JP" sz="2000" b="1" dirty="0">
                <a:solidFill>
                  <a:srgbClr val="FF0000"/>
                </a:solidFill>
              </a:rPr>
              <a:t> CP </a:t>
            </a:r>
            <a:r>
              <a:rPr lang="en-US" altLang="ja-JP" sz="2000" b="1" dirty="0" smtClean="0">
                <a:solidFill>
                  <a:srgbClr val="FF0000"/>
                </a:solidFill>
              </a:rPr>
              <a:t>violation &amp; neutrino </a:t>
            </a:r>
          </a:p>
          <a:p>
            <a:pPr>
              <a:lnSpc>
                <a:spcPct val="114000"/>
              </a:lnSpc>
              <a:buClr>
                <a:srgbClr val="FF0000"/>
              </a:buClr>
            </a:pPr>
            <a:r>
              <a:rPr lang="en-US" altLang="ja-JP" sz="2000" b="1" dirty="0">
                <a:solidFill>
                  <a:srgbClr val="FF0000"/>
                </a:solidFill>
              </a:rPr>
              <a:t> </a:t>
            </a:r>
            <a:r>
              <a:rPr lang="en-US" altLang="ja-JP" sz="2000" b="1" dirty="0" smtClean="0">
                <a:solidFill>
                  <a:srgbClr val="FF0000"/>
                </a:solidFill>
              </a:rPr>
              <a:t>   mass hierarchy </a:t>
            </a:r>
            <a:r>
              <a:rPr lang="en-US" altLang="ja-JP" sz="2000" b="1" dirty="0">
                <a:solidFill>
                  <a:schemeClr val="tx1"/>
                </a:solidFill>
              </a:rPr>
              <a:t>from </a:t>
            </a:r>
            <a:r>
              <a:rPr lang="en-US" altLang="ja-JP" sz="2000" b="1" dirty="0" smtClean="0">
                <a:solidFill>
                  <a:srgbClr val="0000FF"/>
                </a:solidFill>
              </a:rPr>
              <a:t>next-generation neutrino-oscillation expt.</a:t>
            </a:r>
          </a:p>
          <a:p>
            <a:pPr>
              <a:lnSpc>
                <a:spcPct val="114000"/>
              </a:lnSpc>
              <a:buClr>
                <a:srgbClr val="FF0000"/>
              </a:buClr>
            </a:pPr>
            <a:r>
              <a:rPr lang="en-US" altLang="ja-JP" sz="2000" b="1" dirty="0">
                <a:solidFill>
                  <a:srgbClr val="0000FF"/>
                </a:solidFill>
              </a:rPr>
              <a:t> </a:t>
            </a:r>
            <a:r>
              <a:rPr lang="en-US" altLang="ja-JP" sz="2000" b="1" dirty="0" smtClean="0">
                <a:solidFill>
                  <a:srgbClr val="0000FF"/>
                </a:solidFill>
              </a:rPr>
              <a:t>   </a:t>
            </a:r>
            <a:r>
              <a:rPr lang="en-US" altLang="ja-JP" sz="2000" b="1" dirty="0" smtClean="0">
                <a:solidFill>
                  <a:schemeClr val="tx1"/>
                </a:solidFill>
              </a:rPr>
              <a:t>at</a:t>
            </a:r>
            <a:r>
              <a:rPr lang="en-US" altLang="ja-JP" sz="2000" b="1" dirty="0" smtClean="0">
                <a:solidFill>
                  <a:srgbClr val="0000FF"/>
                </a:solidFill>
              </a:rPr>
              <a:t> </a:t>
            </a:r>
            <a:r>
              <a:rPr lang="en-US" altLang="ja-JP" sz="2000" b="1" dirty="0" smtClean="0">
                <a:solidFill>
                  <a:srgbClr val="008000"/>
                </a:solidFill>
              </a:rPr>
              <a:t>T2K </a:t>
            </a:r>
            <a:r>
              <a:rPr lang="en-US" altLang="ja-JP" sz="2000" b="1" dirty="0">
                <a:solidFill>
                  <a:srgbClr val="008000"/>
                </a:solidFill>
              </a:rPr>
              <a:t>and </a:t>
            </a:r>
            <a:r>
              <a:rPr lang="en-US" altLang="ja-JP" sz="2000" b="1" dirty="0" smtClean="0">
                <a:solidFill>
                  <a:srgbClr val="008000"/>
                </a:solidFill>
              </a:rPr>
              <a:t>DUNE </a:t>
            </a:r>
            <a:r>
              <a:rPr lang="en-US" altLang="ja-JP" sz="2000" b="1" dirty="0">
                <a:solidFill>
                  <a:schemeClr val="tx1"/>
                </a:solidFill>
              </a:rPr>
              <a:t>etc</a:t>
            </a:r>
            <a:r>
              <a:rPr lang="en-US" altLang="ja-JP" sz="2000" b="1" dirty="0" smtClean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14000"/>
              </a:lnSpc>
              <a:buClr>
                <a:srgbClr val="FF0000"/>
              </a:buClr>
            </a:pPr>
            <a:r>
              <a:rPr lang="en-US" altLang="ja-JP" sz="2000" b="1" dirty="0" smtClean="0">
                <a:solidFill>
                  <a:schemeClr val="tx1"/>
                </a:solidFill>
              </a:rPr>
              <a:t>    </a:t>
            </a:r>
            <a:r>
              <a:rPr lang="en-US" altLang="ja-JP" sz="1600" b="1" dirty="0" smtClean="0">
                <a:solidFill>
                  <a:schemeClr val="tx1"/>
                </a:solidFill>
              </a:rPr>
              <a:t>[see. e.g., Alvarez-</a:t>
            </a:r>
            <a:r>
              <a:rPr lang="en-US" altLang="ja-JP" sz="1600" b="1" dirty="0" err="1" smtClean="0">
                <a:solidFill>
                  <a:schemeClr val="tx1"/>
                </a:solidFill>
              </a:rPr>
              <a:t>Ruso</a:t>
            </a:r>
            <a:r>
              <a:rPr lang="en-US" altLang="ja-JP" sz="1600" b="1" dirty="0" smtClean="0">
                <a:solidFill>
                  <a:schemeClr val="tx1"/>
                </a:solidFill>
              </a:rPr>
              <a:t> et al., New J. Phys. 16(2014)075015]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51520" y="930206"/>
            <a:ext cx="4942379" cy="338554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285750" indent="-28575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lang="en-US" altLang="ja-JP" sz="1600" b="1" dirty="0" smtClean="0">
                <a:solidFill>
                  <a:srgbClr val="FF0000"/>
                </a:solidFill>
              </a:rPr>
              <a:t>Neutrino-induced</a:t>
            </a:r>
            <a:r>
              <a:rPr lang="en-US" altLang="ja-JP" sz="1600" b="1" dirty="0" smtClean="0">
                <a:solidFill>
                  <a:srgbClr val="009900"/>
                </a:solidFill>
              </a:rPr>
              <a:t> </a:t>
            </a:r>
            <a:r>
              <a:rPr lang="en-US" altLang="ja-JP" sz="1600" b="1" dirty="0">
                <a:solidFill>
                  <a:schemeClr val="tx1"/>
                </a:solidFill>
              </a:rPr>
              <a:t>meson production </a:t>
            </a:r>
            <a:r>
              <a:rPr lang="en-US" altLang="ja-JP" sz="1600" b="1" dirty="0" smtClean="0">
                <a:solidFill>
                  <a:schemeClr val="tx1"/>
                </a:solidFill>
              </a:rPr>
              <a:t>reaction:</a:t>
            </a:r>
            <a:endParaRPr lang="ja-JP" altLang="en-US" sz="1600" b="1" dirty="0">
              <a:solidFill>
                <a:schemeClr val="tx1"/>
              </a:solidFill>
            </a:endParaRPr>
          </a:p>
        </p:txBody>
      </p:sp>
      <p:grpSp>
        <p:nvGrpSpPr>
          <p:cNvPr id="10" name="グループ化 9"/>
          <p:cNvGrpSpPr/>
          <p:nvPr/>
        </p:nvGrpSpPr>
        <p:grpSpPr>
          <a:xfrm>
            <a:off x="755575" y="3317889"/>
            <a:ext cx="7049819" cy="1479264"/>
            <a:chOff x="36501" y="2440158"/>
            <a:chExt cx="7049819" cy="1479264"/>
          </a:xfrm>
        </p:grpSpPr>
        <p:sp>
          <p:nvSpPr>
            <p:cNvPr id="8" name="角丸四角形吹き出し 7"/>
            <p:cNvSpPr/>
            <p:nvPr/>
          </p:nvSpPr>
          <p:spPr>
            <a:xfrm>
              <a:off x="36501" y="2440158"/>
              <a:ext cx="7049819" cy="1479264"/>
            </a:xfrm>
            <a:prstGeom prst="wedgeRoundRectCallout">
              <a:avLst>
                <a:gd name="adj1" fmla="val -4053"/>
                <a:gd name="adj2" fmla="val -96903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0000FF"/>
                </a:buClr>
                <a:buFont typeface="Wingdings" panose="05000000000000000000" pitchFamily="2" charset="2"/>
                <a:buChar char="Ø"/>
              </a:pPr>
              <a:endParaRPr kumimoji="1" lang="ja-JP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6" name="テキスト ボックス 5"/>
            <p:cNvSpPr txBox="1"/>
            <p:nvPr/>
          </p:nvSpPr>
          <p:spPr>
            <a:xfrm>
              <a:off x="156219" y="2537272"/>
              <a:ext cx="6721712" cy="1200329"/>
            </a:xfrm>
            <a:prstGeom prst="rect">
              <a:avLst/>
            </a:prstGeom>
            <a:noFill/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sz="1600" b="1" dirty="0" smtClean="0">
                  <a:solidFill>
                    <a:srgbClr val="0000FF"/>
                  </a:solidFill>
                </a:rPr>
                <a:t>Vector part of the weak current matrix elements </a:t>
              </a:r>
              <a:r>
                <a:rPr lang="en-US" altLang="ja-JP" sz="1600" b="1" dirty="0" smtClean="0">
                  <a:solidFill>
                    <a:schemeClr val="tx1"/>
                  </a:solidFill>
                </a:rPr>
                <a:t>can be precisely </a:t>
              </a:r>
            </a:p>
            <a:p>
              <a:r>
                <a:rPr lang="en-US" altLang="ja-JP" sz="1600" b="1" dirty="0" smtClean="0">
                  <a:solidFill>
                    <a:schemeClr val="tx1"/>
                  </a:solidFill>
                </a:rPr>
                <a:t>determined with exclusive electroproduction data !!</a:t>
              </a:r>
            </a:p>
            <a:p>
              <a:endParaRPr kumimoji="1" lang="en-US" altLang="ja-JP" sz="800" b="1" dirty="0">
                <a:solidFill>
                  <a:schemeClr val="tx1"/>
                </a:solidFill>
              </a:endParaRPr>
            </a:p>
            <a:p>
              <a:r>
                <a:rPr lang="en-US" altLang="ja-JP" sz="1600" b="1" dirty="0" smtClean="0">
                  <a:solidFill>
                    <a:schemeClr val="tx1"/>
                  </a:solidFill>
                  <a:sym typeface="Wingdings" panose="05000000000000000000" pitchFamily="2" charset="2"/>
                </a:rPr>
                <a:t>- </a:t>
              </a:r>
              <a:r>
                <a:rPr lang="en-US" altLang="ja-JP" sz="1600" b="1" dirty="0" smtClean="0">
                  <a:solidFill>
                    <a:schemeClr val="tx1"/>
                  </a:solidFill>
                </a:rPr>
                <a:t>Data for </a:t>
              </a:r>
              <a:r>
                <a:rPr lang="en-US" altLang="ja-JP" sz="1600" b="1" dirty="0" smtClean="0">
                  <a:solidFill>
                    <a:srgbClr val="FF0000"/>
                  </a:solidFill>
                </a:rPr>
                <a:t>BOTH</a:t>
              </a:r>
              <a:r>
                <a:rPr lang="en-US" altLang="ja-JP" sz="1600" b="1" dirty="0" smtClean="0">
                  <a:solidFill>
                    <a:schemeClr val="tx1"/>
                  </a:solidFill>
                </a:rPr>
                <a:t> </a:t>
              </a:r>
              <a:r>
                <a:rPr lang="en-US" altLang="ja-JP" sz="1600" b="1" dirty="0" smtClean="0">
                  <a:solidFill>
                    <a:srgbClr val="009900"/>
                  </a:solidFill>
                </a:rPr>
                <a:t>proton</a:t>
              </a:r>
              <a:r>
                <a:rPr lang="en-US" altLang="ja-JP" sz="1600" b="1" dirty="0" smtClean="0">
                  <a:solidFill>
                    <a:schemeClr val="tx1"/>
                  </a:solidFill>
                </a:rPr>
                <a:t> </a:t>
              </a:r>
              <a:r>
                <a:rPr lang="en-US" altLang="ja-JP" sz="1600" b="1" dirty="0" smtClean="0">
                  <a:solidFill>
                    <a:srgbClr val="FF0000"/>
                  </a:solidFill>
                </a:rPr>
                <a:t>&amp;</a:t>
              </a:r>
              <a:r>
                <a:rPr lang="en-US" altLang="ja-JP" sz="1600" b="1" dirty="0" smtClean="0">
                  <a:solidFill>
                    <a:schemeClr val="tx1"/>
                  </a:solidFill>
                </a:rPr>
                <a:t> </a:t>
              </a:r>
              <a:r>
                <a:rPr lang="en-US" altLang="ja-JP" sz="1600" b="1" dirty="0" smtClean="0">
                  <a:solidFill>
                    <a:srgbClr val="0000FF"/>
                  </a:solidFill>
                </a:rPr>
                <a:t>deuteron (“neutron”)</a:t>
              </a:r>
              <a:r>
                <a:rPr lang="en-US" altLang="ja-JP" sz="1600" b="1" dirty="0" smtClean="0">
                  <a:solidFill>
                    <a:schemeClr val="tx1"/>
                  </a:solidFill>
                </a:rPr>
                <a:t> </a:t>
              </a:r>
              <a:r>
                <a:rPr lang="en-US" altLang="ja-JP" sz="1600" b="1" dirty="0" smtClean="0">
                  <a:solidFill>
                    <a:srgbClr val="FF0000"/>
                  </a:solidFill>
                </a:rPr>
                <a:t>targets</a:t>
              </a:r>
              <a:r>
                <a:rPr lang="en-US" altLang="ja-JP" sz="1600" b="1" dirty="0" smtClean="0">
                  <a:solidFill>
                    <a:schemeClr val="tx1"/>
                  </a:solidFill>
                </a:rPr>
                <a:t> are required</a:t>
              </a:r>
            </a:p>
            <a:p>
              <a:r>
                <a:rPr lang="en-US" altLang="ja-JP" sz="1600" b="1" dirty="0" smtClean="0">
                  <a:solidFill>
                    <a:schemeClr val="tx1"/>
                  </a:solidFill>
                </a:rPr>
                <a:t>  to make isospin decomposition of vector current.</a:t>
              </a:r>
            </a:p>
          </p:txBody>
        </p:sp>
      </p:grpSp>
      <p:grpSp>
        <p:nvGrpSpPr>
          <p:cNvPr id="101" name="グループ化 100"/>
          <p:cNvGrpSpPr/>
          <p:nvPr/>
        </p:nvGrpSpPr>
        <p:grpSpPr>
          <a:xfrm>
            <a:off x="539552" y="2895835"/>
            <a:ext cx="7850287" cy="3701517"/>
            <a:chOff x="827584" y="3006752"/>
            <a:chExt cx="7850287" cy="3701517"/>
          </a:xfrm>
        </p:grpSpPr>
        <p:grpSp>
          <p:nvGrpSpPr>
            <p:cNvPr id="102" name="グループ化 101"/>
            <p:cNvGrpSpPr/>
            <p:nvPr/>
          </p:nvGrpSpPr>
          <p:grpSpPr>
            <a:xfrm>
              <a:off x="827584" y="3006752"/>
              <a:ext cx="7850287" cy="3701517"/>
              <a:chOff x="499922" y="3665437"/>
              <a:chExt cx="7850287" cy="3701517"/>
            </a:xfrm>
          </p:grpSpPr>
          <p:grpSp>
            <p:nvGrpSpPr>
              <p:cNvPr id="126" name="グループ化 125"/>
              <p:cNvGrpSpPr/>
              <p:nvPr/>
            </p:nvGrpSpPr>
            <p:grpSpPr>
              <a:xfrm>
                <a:off x="499922" y="3665437"/>
                <a:ext cx="7850287" cy="3629509"/>
                <a:chOff x="-4134" y="3753104"/>
                <a:chExt cx="7850287" cy="3629509"/>
              </a:xfrm>
            </p:grpSpPr>
            <p:sp>
              <p:nvSpPr>
                <p:cNvPr id="129" name="角丸四角形 128"/>
                <p:cNvSpPr/>
                <p:nvPr/>
              </p:nvSpPr>
              <p:spPr>
                <a:xfrm>
                  <a:off x="-4134" y="3753104"/>
                  <a:ext cx="7850287" cy="3629509"/>
                </a:xfrm>
                <a:prstGeom prst="roundRect">
                  <a:avLst/>
                </a:prstGeom>
                <a:solidFill>
                  <a:schemeClr val="bg1"/>
                </a:solidFill>
                <a:ln w="31750">
                  <a:solidFill>
                    <a:srgbClr val="FF6600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0" name="テキスト ボックス 129"/>
                <p:cNvSpPr txBox="1"/>
                <p:nvPr/>
              </p:nvSpPr>
              <p:spPr>
                <a:xfrm>
                  <a:off x="579413" y="3916938"/>
                  <a:ext cx="679625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ja-JP" b="1" dirty="0" smtClean="0">
                      <a:solidFill>
                        <a:srgbClr val="009900"/>
                      </a:solidFill>
                    </a:rPr>
                    <a:t>Neutrino </a:t>
                  </a:r>
                  <a:r>
                    <a:rPr lang="en-US" altLang="ja-JP" b="1" dirty="0" err="1" smtClean="0">
                      <a:solidFill>
                        <a:srgbClr val="009900"/>
                      </a:solidFill>
                    </a:rPr>
                    <a:t>c</a:t>
                  </a:r>
                  <a:r>
                    <a:rPr kumimoji="1" lang="en-US" altLang="ja-JP" b="1" dirty="0" err="1" smtClean="0">
                      <a:solidFill>
                        <a:srgbClr val="009900"/>
                      </a:solidFill>
                    </a:rPr>
                    <a:t>ollaboration</a:t>
                  </a:r>
                  <a:r>
                    <a:rPr lang="en-US" altLang="ja-JP" b="1" dirty="0" err="1" smtClean="0">
                      <a:solidFill>
                        <a:srgbClr val="009900"/>
                      </a:solidFill>
                    </a:rPr>
                    <a:t>@</a:t>
                  </a:r>
                  <a:r>
                    <a:rPr kumimoji="1" lang="en-US" altLang="ja-JP" b="1" dirty="0" err="1" smtClean="0">
                      <a:solidFill>
                        <a:srgbClr val="009900"/>
                      </a:solidFill>
                    </a:rPr>
                    <a:t>J-PARC</a:t>
                  </a:r>
                  <a:r>
                    <a:rPr kumimoji="1" lang="en-US" altLang="ja-JP" b="1" dirty="0" smtClean="0">
                      <a:solidFill>
                        <a:srgbClr val="009900"/>
                      </a:solidFill>
                    </a:rPr>
                    <a:t> Branch, KEK Theory Center</a:t>
                  </a:r>
                </a:p>
              </p:txBody>
            </p:sp>
          </p:grpSp>
          <p:sp>
            <p:nvSpPr>
              <p:cNvPr id="127" name="テキスト ボックス 126"/>
              <p:cNvSpPr txBox="1"/>
              <p:nvPr/>
            </p:nvSpPr>
            <p:spPr>
              <a:xfrm>
                <a:off x="997096" y="4198602"/>
                <a:ext cx="2815194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altLang="ja-JP" sz="1400" b="1" dirty="0" smtClean="0">
                    <a:solidFill>
                      <a:srgbClr val="0000FF"/>
                    </a:solidFill>
                  </a:rPr>
                  <a:t>http://nuint.kek.jp/index_e.html</a:t>
                </a:r>
              </a:p>
            </p:txBody>
          </p:sp>
          <p:sp>
            <p:nvSpPr>
              <p:cNvPr id="128" name="テキスト ボックス 127"/>
              <p:cNvSpPr txBox="1"/>
              <p:nvPr/>
            </p:nvSpPr>
            <p:spPr>
              <a:xfrm>
                <a:off x="772684" y="5981959"/>
                <a:ext cx="3543662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200" b="1" dirty="0" smtClean="0"/>
                  <a:t>A review article for the neutrino </a:t>
                </a:r>
                <a:r>
                  <a:rPr lang="en-US" altLang="ja-JP" sz="1200" b="1" dirty="0" smtClean="0"/>
                  <a:t>collaboration </a:t>
                </a:r>
              </a:p>
              <a:p>
                <a:r>
                  <a:rPr lang="en-US" altLang="ja-JP" sz="1200" b="1" dirty="0" smtClean="0"/>
                  <a:t>(to </a:t>
                </a:r>
                <a:r>
                  <a:rPr kumimoji="1" lang="en-US" altLang="ja-JP" sz="1200" b="1" dirty="0" smtClean="0"/>
                  <a:t>be published </a:t>
                </a:r>
                <a:r>
                  <a:rPr lang="en-US" altLang="ja-JP" sz="1200" b="1" dirty="0" smtClean="0"/>
                  <a:t>in Rep. </a:t>
                </a:r>
                <a:r>
                  <a:rPr lang="en-US" altLang="ja-JP" sz="1200" b="1" dirty="0" err="1" smtClean="0"/>
                  <a:t>Prog</a:t>
                </a:r>
                <a:r>
                  <a:rPr lang="en-US" altLang="ja-JP" sz="1200" b="1" dirty="0" smtClean="0"/>
                  <a:t>. Phys.):</a:t>
                </a:r>
              </a:p>
              <a:p>
                <a:r>
                  <a:rPr lang="en-US" altLang="ja-JP" sz="1200" b="1" dirty="0" smtClean="0">
                    <a:solidFill>
                      <a:srgbClr val="FF0000"/>
                    </a:solidFill>
                  </a:rPr>
                  <a:t>Nakamura et al., arXiv:1610.01464</a:t>
                </a:r>
              </a:p>
              <a:p>
                <a:endParaRPr lang="en-US" altLang="ja-JP" sz="1200" b="1" dirty="0" smtClean="0">
                  <a:solidFill>
                    <a:srgbClr val="FF0000"/>
                  </a:solidFill>
                </a:endParaRPr>
              </a:p>
              <a:p>
                <a:r>
                  <a:rPr lang="en-US" altLang="ja-JP" sz="1200" b="1" dirty="0"/>
                  <a:t>DCC model for neutrino-nucleon reactions:</a:t>
                </a:r>
              </a:p>
              <a:p>
                <a:r>
                  <a:rPr lang="en-US" altLang="ja-JP" sz="1200" b="1" dirty="0">
                    <a:solidFill>
                      <a:srgbClr val="FF0000"/>
                    </a:solidFill>
                  </a:rPr>
                  <a:t>Nakamura, HK, Sato, PRC92(2015)025205</a:t>
                </a:r>
              </a:p>
              <a:p>
                <a:endParaRPr kumimoji="1" lang="ja-JP" altLang="en-US" sz="1200" b="1" dirty="0" smtClean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03" name="正方形/長方形 102"/>
            <p:cNvSpPr/>
            <p:nvPr/>
          </p:nvSpPr>
          <p:spPr>
            <a:xfrm>
              <a:off x="1085325" y="3899957"/>
              <a:ext cx="3667402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1600" b="1" dirty="0"/>
                <a:t>GOAL:</a:t>
              </a:r>
              <a:r>
                <a:rPr lang="en-US" altLang="ja-JP" sz="1600" b="1" dirty="0">
                  <a:solidFill>
                    <a:srgbClr val="0000FF"/>
                  </a:solidFill>
                </a:rPr>
                <a:t>  </a:t>
              </a:r>
              <a:endParaRPr lang="en-US" altLang="ja-JP" sz="1600" b="1" dirty="0" smtClean="0">
                <a:solidFill>
                  <a:srgbClr val="0000FF"/>
                </a:solidFill>
              </a:endParaRPr>
            </a:p>
            <a:p>
              <a:r>
                <a:rPr lang="en-US" altLang="ja-JP" sz="1600" b="1" dirty="0" smtClean="0"/>
                <a:t>Construct </a:t>
              </a:r>
              <a:r>
                <a:rPr lang="en-US" altLang="ja-JP" sz="1600" b="1" dirty="0"/>
                <a:t>a unified </a:t>
              </a:r>
              <a:r>
                <a:rPr lang="en-US" altLang="ja-JP" sz="1600" b="1" dirty="0" smtClean="0"/>
                <a:t>model</a:t>
              </a:r>
            </a:p>
            <a:p>
              <a:r>
                <a:rPr lang="en-US" altLang="ja-JP" sz="1600" b="1" dirty="0" smtClean="0"/>
                <a:t>comprehensively describing</a:t>
              </a:r>
            </a:p>
            <a:p>
              <a:r>
                <a:rPr lang="en-US" altLang="ja-JP" sz="1600" b="1" dirty="0" smtClean="0">
                  <a:solidFill>
                    <a:srgbClr val="FF0000"/>
                  </a:solidFill>
                </a:rPr>
                <a:t>neutrino-nucleon/nucleus </a:t>
              </a:r>
              <a:r>
                <a:rPr lang="en-US" altLang="ja-JP" sz="1600" b="1" dirty="0">
                  <a:solidFill>
                    <a:srgbClr val="FF0000"/>
                  </a:solidFill>
                </a:rPr>
                <a:t>reactions </a:t>
              </a:r>
              <a:endParaRPr lang="en-US" altLang="ja-JP" sz="1600" b="1" dirty="0" smtClean="0">
                <a:solidFill>
                  <a:srgbClr val="FF0000"/>
                </a:solidFill>
              </a:endParaRPr>
            </a:p>
            <a:p>
              <a:r>
                <a:rPr lang="en-US" altLang="ja-JP" sz="1600" b="1" dirty="0" smtClean="0"/>
                <a:t>over </a:t>
              </a:r>
              <a:r>
                <a:rPr lang="en-US" altLang="ja-JP" sz="1600" b="1" dirty="0" smtClean="0">
                  <a:solidFill>
                    <a:srgbClr val="009900"/>
                  </a:solidFill>
                </a:rPr>
                <a:t>QE</a:t>
              </a:r>
              <a:r>
                <a:rPr lang="en-US" altLang="ja-JP" sz="1600" b="1" dirty="0"/>
                <a:t>, </a:t>
              </a:r>
              <a:r>
                <a:rPr lang="en-US" altLang="ja-JP" sz="1600" b="1" dirty="0">
                  <a:solidFill>
                    <a:srgbClr val="FF6600"/>
                  </a:solidFill>
                </a:rPr>
                <a:t>RES</a:t>
              </a:r>
              <a:r>
                <a:rPr lang="en-US" altLang="ja-JP" sz="1600" b="1" dirty="0"/>
                <a:t>, and </a:t>
              </a:r>
              <a:r>
                <a:rPr lang="en-US" altLang="ja-JP" sz="1600" b="1" dirty="0" smtClean="0">
                  <a:solidFill>
                    <a:srgbClr val="0000FF"/>
                  </a:solidFill>
                </a:rPr>
                <a:t>DIS</a:t>
              </a:r>
              <a:r>
                <a:rPr lang="en-US" altLang="ja-JP" sz="1600" b="1" dirty="0"/>
                <a:t> </a:t>
              </a:r>
              <a:r>
                <a:rPr lang="en-US" altLang="ja-JP" sz="1600" b="1" dirty="0" smtClean="0"/>
                <a:t>regions </a:t>
              </a:r>
              <a:r>
                <a:rPr lang="en-US" altLang="ja-JP" sz="1600" b="1" dirty="0"/>
                <a:t>!!</a:t>
              </a:r>
              <a:endParaRPr lang="ja-JP" altLang="en-US" sz="1600" b="1" dirty="0"/>
            </a:p>
          </p:txBody>
        </p:sp>
        <p:pic>
          <p:nvPicPr>
            <p:cNvPr id="104" name="図 10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6016" y="3698366"/>
              <a:ext cx="3505380" cy="2754970"/>
            </a:xfrm>
            <a:prstGeom prst="rect">
              <a:avLst/>
            </a:prstGeom>
            <a:effectLst/>
          </p:spPr>
        </p:pic>
        <p:cxnSp>
          <p:nvCxnSpPr>
            <p:cNvPr id="105" name="直線矢印コネクタ 104"/>
            <p:cNvCxnSpPr/>
            <p:nvPr/>
          </p:nvCxnSpPr>
          <p:spPr>
            <a:xfrm>
              <a:off x="5674216" y="4340315"/>
              <a:ext cx="157550" cy="481192"/>
            </a:xfrm>
            <a:prstGeom prst="straightConnector1">
              <a:avLst/>
            </a:prstGeom>
            <a:ln w="41275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線コネクタ 105"/>
            <p:cNvCxnSpPr/>
            <p:nvPr/>
          </p:nvCxnSpPr>
          <p:spPr>
            <a:xfrm flipH="1">
              <a:off x="6317066" y="5404866"/>
              <a:ext cx="1784392" cy="0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線コネクタ 106"/>
            <p:cNvCxnSpPr/>
            <p:nvPr/>
          </p:nvCxnSpPr>
          <p:spPr>
            <a:xfrm flipH="1">
              <a:off x="6316081" y="3844658"/>
              <a:ext cx="796343" cy="1568659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8" name="グループ化 107"/>
            <p:cNvGrpSpPr/>
            <p:nvPr/>
          </p:nvGrpSpPr>
          <p:grpSpPr>
            <a:xfrm>
              <a:off x="4981723" y="3714874"/>
              <a:ext cx="1014656" cy="660897"/>
              <a:chOff x="4981723" y="3714874"/>
              <a:chExt cx="1014656" cy="660897"/>
            </a:xfrm>
          </p:grpSpPr>
          <p:sp>
            <p:nvSpPr>
              <p:cNvPr id="123" name="Oval 5"/>
              <p:cNvSpPr>
                <a:spLocks noChangeAspect="1" noChangeArrowheads="1"/>
              </p:cNvSpPr>
              <p:nvPr/>
            </p:nvSpPr>
            <p:spPr bwMode="auto">
              <a:xfrm>
                <a:off x="4981723" y="3714874"/>
                <a:ext cx="1014656" cy="660897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B050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90000" tIns="46800" rIns="90000" bIns="46800" anchor="ctr"/>
              <a:lstStyle/>
              <a:p>
                <a:endParaRPr lang="ja-JP" altLang="en-US" sz="1000"/>
              </a:p>
            </p:txBody>
          </p:sp>
          <p:sp>
            <p:nvSpPr>
              <p:cNvPr id="124" name="テキスト ボックス 123"/>
              <p:cNvSpPr txBox="1"/>
              <p:nvPr/>
            </p:nvSpPr>
            <p:spPr>
              <a:xfrm>
                <a:off x="5003618" y="3929977"/>
                <a:ext cx="977279" cy="4083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ja-JP" sz="1000" b="1" dirty="0" smtClean="0"/>
                  <a:t>Quasi elastic</a:t>
                </a:r>
              </a:p>
              <a:p>
                <a:pPr algn="ctr"/>
                <a:r>
                  <a:rPr kumimoji="1" lang="en-US" altLang="ja-JP" sz="1000" b="1" dirty="0" smtClean="0"/>
                  <a:t>region</a:t>
                </a:r>
                <a:endParaRPr kumimoji="1" lang="ja-JP" altLang="en-US" sz="1000" b="1" dirty="0"/>
              </a:p>
            </p:txBody>
          </p:sp>
          <p:sp>
            <p:nvSpPr>
              <p:cNvPr id="125" name="テキスト ボックス 124"/>
              <p:cNvSpPr txBox="1"/>
              <p:nvPr/>
            </p:nvSpPr>
            <p:spPr>
              <a:xfrm>
                <a:off x="5309604" y="3725330"/>
                <a:ext cx="330925" cy="2400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400" b="1" dirty="0" smtClean="0">
                    <a:solidFill>
                      <a:srgbClr val="009900"/>
                    </a:solidFill>
                  </a:rPr>
                  <a:t>QE</a:t>
                </a:r>
                <a:endParaRPr kumimoji="1" lang="ja-JP" altLang="en-US" sz="1400" b="1" dirty="0">
                  <a:solidFill>
                    <a:srgbClr val="009900"/>
                  </a:solidFill>
                </a:endParaRPr>
              </a:p>
            </p:txBody>
          </p:sp>
        </p:grpSp>
        <p:sp>
          <p:nvSpPr>
            <p:cNvPr id="109" name="円/楕円 108"/>
            <p:cNvSpPr/>
            <p:nvPr/>
          </p:nvSpPr>
          <p:spPr bwMode="auto">
            <a:xfrm>
              <a:off x="6345023" y="3965339"/>
              <a:ext cx="1971394" cy="1911933"/>
            </a:xfrm>
            <a:prstGeom prst="ellipse">
              <a:avLst/>
            </a:prstGeom>
            <a:noFill/>
            <a:ln w="28575">
              <a:solidFill>
                <a:srgbClr val="0000CC"/>
              </a:solidFill>
              <a:prstDash val="dash"/>
            </a:ln>
            <a:effectLst/>
          </p:spPr>
          <p:txBody>
            <a:bodyPr wrap="none" lIns="91412" tIns="45708" rIns="91412" bIns="45708" rtlCol="0" anchor="ctr"/>
            <a:lstStyle/>
            <a:p>
              <a:pPr algn="ctr" defTabSz="4173475"/>
              <a:endParaRPr kumimoji="1" lang="ja-JP" altLang="en-US" sz="1200" dirty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grpSp>
          <p:nvGrpSpPr>
            <p:cNvPr id="110" name="グループ化 109"/>
            <p:cNvGrpSpPr/>
            <p:nvPr/>
          </p:nvGrpSpPr>
          <p:grpSpPr>
            <a:xfrm>
              <a:off x="7112423" y="3844677"/>
              <a:ext cx="1203993" cy="811657"/>
              <a:chOff x="7112423" y="3844677"/>
              <a:chExt cx="1203993" cy="811657"/>
            </a:xfrm>
          </p:grpSpPr>
          <p:grpSp>
            <p:nvGrpSpPr>
              <p:cNvPr id="119" name="グループ化 118"/>
              <p:cNvGrpSpPr/>
              <p:nvPr/>
            </p:nvGrpSpPr>
            <p:grpSpPr>
              <a:xfrm>
                <a:off x="7112423" y="3844677"/>
                <a:ext cx="1203993" cy="811657"/>
                <a:chOff x="7241030" y="8439582"/>
                <a:chExt cx="3423591" cy="2228867"/>
              </a:xfrm>
            </p:grpSpPr>
            <p:sp>
              <p:nvSpPr>
                <p:cNvPr id="121" name="Oval 5"/>
                <p:cNvSpPr>
                  <a:spLocks noChangeAspect="1" noChangeArrowheads="1"/>
                </p:cNvSpPr>
                <p:nvPr/>
              </p:nvSpPr>
              <p:spPr bwMode="auto">
                <a:xfrm>
                  <a:off x="7241030" y="8439582"/>
                  <a:ext cx="3423591" cy="2228867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lIns="90000" tIns="46800" rIns="90000" bIns="46800" anchor="ctr"/>
                <a:lstStyle/>
                <a:p>
                  <a:endParaRPr lang="ja-JP" altLang="en-US" sz="1200"/>
                </a:p>
              </p:txBody>
            </p:sp>
            <p:sp>
              <p:nvSpPr>
                <p:cNvPr id="122" name="テキスト ボックス 121"/>
                <p:cNvSpPr txBox="1"/>
                <p:nvPr/>
              </p:nvSpPr>
              <p:spPr>
                <a:xfrm>
                  <a:off x="7487358" y="8996781"/>
                  <a:ext cx="3093281" cy="156972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ja-JP" sz="1000" b="1" dirty="0" smtClean="0"/>
                    <a:t>Deep inelastic </a:t>
                  </a:r>
                </a:p>
                <a:p>
                  <a:pPr algn="ctr"/>
                  <a:r>
                    <a:rPr lang="en-US" altLang="ja-JP" sz="1000" b="1" dirty="0" smtClean="0"/>
                    <a:t>scattering</a:t>
                  </a:r>
                </a:p>
                <a:p>
                  <a:pPr algn="ctr"/>
                  <a:r>
                    <a:rPr kumimoji="1" lang="en-US" altLang="ja-JP" sz="1000" b="1" dirty="0" smtClean="0"/>
                    <a:t>region</a:t>
                  </a:r>
                  <a:endParaRPr kumimoji="1" lang="ja-JP" altLang="en-US" sz="1000" b="1" dirty="0"/>
                </a:p>
              </p:txBody>
            </p:sp>
          </p:grpSp>
          <p:sp>
            <p:nvSpPr>
              <p:cNvPr id="120" name="テキスト ボックス 119"/>
              <p:cNvSpPr txBox="1"/>
              <p:nvPr/>
            </p:nvSpPr>
            <p:spPr>
              <a:xfrm>
                <a:off x="7520786" y="3867074"/>
                <a:ext cx="360771" cy="2400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400" b="1" dirty="0">
                    <a:solidFill>
                      <a:srgbClr val="0000FF"/>
                    </a:solidFill>
                  </a:rPr>
                  <a:t>DIS</a:t>
                </a:r>
                <a:endParaRPr kumimoji="1" lang="ja-JP" altLang="en-US" sz="1400" dirty="0"/>
              </a:p>
            </p:txBody>
          </p:sp>
        </p:grpSp>
        <p:grpSp>
          <p:nvGrpSpPr>
            <p:cNvPr id="111" name="グループ化 110"/>
            <p:cNvGrpSpPr/>
            <p:nvPr/>
          </p:nvGrpSpPr>
          <p:grpSpPr>
            <a:xfrm>
              <a:off x="5909192" y="4406868"/>
              <a:ext cx="869169" cy="659119"/>
              <a:chOff x="5909192" y="4406868"/>
              <a:chExt cx="869169" cy="659119"/>
            </a:xfrm>
          </p:grpSpPr>
          <p:sp>
            <p:nvSpPr>
              <p:cNvPr id="116" name="Oval 5"/>
              <p:cNvSpPr>
                <a:spLocks noChangeAspect="1" noChangeArrowheads="1"/>
              </p:cNvSpPr>
              <p:nvPr/>
            </p:nvSpPr>
            <p:spPr bwMode="auto">
              <a:xfrm>
                <a:off x="5909192" y="4406868"/>
                <a:ext cx="869169" cy="65911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90000" tIns="46800" rIns="90000" bIns="46800" anchor="ctr"/>
              <a:lstStyle/>
              <a:p>
                <a:endParaRPr lang="ja-JP" altLang="en-US" sz="1200"/>
              </a:p>
            </p:txBody>
          </p:sp>
          <p:sp>
            <p:nvSpPr>
              <p:cNvPr id="117" name="テキスト ボックス 116"/>
              <p:cNvSpPr txBox="1"/>
              <p:nvPr/>
            </p:nvSpPr>
            <p:spPr>
              <a:xfrm>
                <a:off x="5912350" y="4643959"/>
                <a:ext cx="865345" cy="4083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ja-JP" sz="1000" b="1" dirty="0" smtClean="0"/>
                  <a:t>Resonance</a:t>
                </a:r>
              </a:p>
              <a:p>
                <a:pPr algn="ctr"/>
                <a:r>
                  <a:rPr kumimoji="1" lang="en-US" altLang="ja-JP" sz="1000" b="1" dirty="0" smtClean="0"/>
                  <a:t>region</a:t>
                </a:r>
                <a:endParaRPr kumimoji="1" lang="ja-JP" altLang="en-US" sz="1000" b="1" dirty="0"/>
              </a:p>
            </p:txBody>
          </p:sp>
          <p:sp>
            <p:nvSpPr>
              <p:cNvPr id="118" name="テキスト ボックス 117"/>
              <p:cNvSpPr txBox="1"/>
              <p:nvPr/>
            </p:nvSpPr>
            <p:spPr>
              <a:xfrm>
                <a:off x="6084168" y="4430142"/>
                <a:ext cx="413298" cy="2400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400" b="1" dirty="0">
                    <a:solidFill>
                      <a:srgbClr val="FF6600"/>
                    </a:solidFill>
                  </a:rPr>
                  <a:t>RES</a:t>
                </a:r>
                <a:endParaRPr kumimoji="1" lang="ja-JP" altLang="en-US" sz="1400" dirty="0"/>
              </a:p>
            </p:txBody>
          </p:sp>
        </p:grpSp>
        <p:sp>
          <p:nvSpPr>
            <p:cNvPr id="112" name="テキスト ボックス 111"/>
            <p:cNvSpPr txBox="1"/>
            <p:nvPr/>
          </p:nvSpPr>
          <p:spPr>
            <a:xfrm>
              <a:off x="7066393" y="5190753"/>
              <a:ext cx="1538055" cy="553998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kumimoji="1" lang="en-US" altLang="ja-JP" sz="1000" b="1" dirty="0" smtClean="0">
                  <a:solidFill>
                    <a:srgbClr val="0000FF"/>
                  </a:solidFill>
                </a:rPr>
                <a:t>CP phase &amp; mass </a:t>
              </a:r>
            </a:p>
            <a:p>
              <a:r>
                <a:rPr kumimoji="1" lang="en-US" altLang="ja-JP" sz="1000" b="1" dirty="0" smtClean="0">
                  <a:solidFill>
                    <a:srgbClr val="0000FF"/>
                  </a:solidFill>
                </a:rPr>
                <a:t>hierarchy studies </a:t>
              </a:r>
            </a:p>
            <a:p>
              <a:r>
                <a:rPr kumimoji="1" lang="en-US" altLang="ja-JP" sz="1000" b="1" dirty="0" smtClean="0">
                  <a:solidFill>
                    <a:srgbClr val="0000FF"/>
                  </a:solidFill>
                </a:rPr>
                <a:t>with </a:t>
              </a:r>
              <a:r>
                <a:rPr lang="en-US" altLang="ja-JP" sz="1000" b="1" dirty="0" smtClean="0">
                  <a:solidFill>
                    <a:srgbClr val="0000FF"/>
                  </a:solidFill>
                </a:rPr>
                <a:t>a</a:t>
              </a:r>
              <a:r>
                <a:rPr kumimoji="1" lang="en-US" altLang="ja-JP" sz="1000" b="1" dirty="0" smtClean="0">
                  <a:solidFill>
                    <a:srgbClr val="0000FF"/>
                  </a:solidFill>
                </a:rPr>
                <a:t>tmospheric exp.</a:t>
              </a:r>
            </a:p>
          </p:txBody>
        </p:sp>
        <p:sp>
          <p:nvSpPr>
            <p:cNvPr id="113" name="円/楕円 112"/>
            <p:cNvSpPr/>
            <p:nvPr/>
          </p:nvSpPr>
          <p:spPr bwMode="auto">
            <a:xfrm rot="1698328">
              <a:off x="5366830" y="5017889"/>
              <a:ext cx="787050" cy="1004679"/>
            </a:xfrm>
            <a:prstGeom prst="ellipse">
              <a:avLst/>
            </a:prstGeom>
            <a:noFill/>
            <a:ln w="28575">
              <a:solidFill>
                <a:srgbClr val="0000CC"/>
              </a:solidFill>
              <a:prstDash val="dash"/>
            </a:ln>
            <a:effectLst/>
          </p:spPr>
          <p:txBody>
            <a:bodyPr wrap="none" lIns="91412" tIns="45708" rIns="91412" bIns="45708" rtlCol="0" anchor="ctr"/>
            <a:lstStyle/>
            <a:p>
              <a:pPr algn="ctr" defTabSz="4173475"/>
              <a:endParaRPr kumimoji="1" lang="ja-JP" altLang="en-US" sz="1200" dirty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cxnSp>
          <p:nvCxnSpPr>
            <p:cNvPr id="114" name="直線矢印コネクタ 113"/>
            <p:cNvCxnSpPr/>
            <p:nvPr/>
          </p:nvCxnSpPr>
          <p:spPr>
            <a:xfrm flipV="1">
              <a:off x="5475066" y="5957926"/>
              <a:ext cx="17191" cy="279386"/>
            </a:xfrm>
            <a:prstGeom prst="straightConnector1">
              <a:avLst/>
            </a:prstGeom>
            <a:ln w="3810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テキスト ボックス 114"/>
            <p:cNvSpPr txBox="1"/>
            <p:nvPr/>
          </p:nvSpPr>
          <p:spPr>
            <a:xfrm>
              <a:off x="4674299" y="6237312"/>
              <a:ext cx="169790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b="1" dirty="0" smtClean="0">
                  <a:solidFill>
                    <a:srgbClr val="0000FF"/>
                  </a:solidFill>
                </a:rPr>
                <a:t> T2K (long-baseline exp.)</a:t>
              </a:r>
              <a:endParaRPr kumimoji="1" lang="ja-JP" altLang="en-US" sz="1000" b="1" dirty="0">
                <a:solidFill>
                  <a:srgbClr val="0000FF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90997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正方形/長方形 32"/>
          <p:cNvSpPr/>
          <p:nvPr/>
        </p:nvSpPr>
        <p:spPr>
          <a:xfrm>
            <a:off x="88490" y="836711"/>
            <a:ext cx="8948006" cy="583264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sp>
        <p:nvSpPr>
          <p:cNvPr id="1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50474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ja-JP" sz="240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Analysis of electroproduction reactions:</a:t>
            </a:r>
            <a:br>
              <a:rPr lang="en-US" altLang="ja-JP" sz="240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</a:br>
            <a:r>
              <a:rPr lang="en-US" altLang="ja-JP" sz="240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Determining N-N* </a:t>
            </a:r>
            <a:r>
              <a:rPr lang="en-US" altLang="ja-JP" sz="2400" dirty="0" err="1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e.m</a:t>
            </a:r>
            <a:r>
              <a:rPr lang="en-US" altLang="ja-JP" sz="240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. transition form factors</a:t>
            </a:r>
            <a:endParaRPr lang="ja-JP" altLang="en-US" sz="2400" dirty="0" smtClean="0">
              <a:solidFill>
                <a:srgbClr val="0000FF"/>
              </a:solidFill>
              <a:latin typeface="Arial Black" pitchFamily="34" charset="0"/>
              <a:ea typeface="ＭＳ Ｐゴシック" charset="-128"/>
            </a:endParaRPr>
          </a:p>
        </p:txBody>
      </p:sp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0313" y="3665779"/>
            <a:ext cx="4222734" cy="298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テキスト ボックス 69"/>
          <p:cNvSpPr txBox="1"/>
          <p:nvPr/>
        </p:nvSpPr>
        <p:spPr>
          <a:xfrm>
            <a:off x="3091211" y="3068960"/>
            <a:ext cx="3887603" cy="523220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altLang="ja-JP" sz="1400" b="1" dirty="0" smtClean="0">
                <a:solidFill>
                  <a:srgbClr val="009900"/>
                </a:solidFill>
              </a:rPr>
              <a:t>Dat</a:t>
            </a:r>
            <a:r>
              <a:rPr kumimoji="1" lang="en-US" altLang="ja-JP" sz="1400" b="1" dirty="0" smtClean="0">
                <a:solidFill>
                  <a:srgbClr val="009900"/>
                </a:solidFill>
              </a:rPr>
              <a:t>abase for 1π electroproduction@CLAS6</a:t>
            </a:r>
            <a:endParaRPr lang="en-US" altLang="ja-JP" sz="1400" b="1" dirty="0">
              <a:solidFill>
                <a:srgbClr val="009900"/>
              </a:solidFill>
            </a:endParaRPr>
          </a:p>
          <a:p>
            <a:pPr algn="ctr"/>
            <a:r>
              <a:rPr kumimoji="1" lang="en-US" altLang="ja-JP" sz="1400" b="1" dirty="0" smtClean="0">
                <a:solidFill>
                  <a:srgbClr val="009900"/>
                </a:solidFill>
              </a:rPr>
              <a:t>(Q</a:t>
            </a:r>
            <a:r>
              <a:rPr kumimoji="1" lang="en-US" altLang="ja-JP" sz="1400" b="1" baseline="30000" dirty="0" smtClean="0">
                <a:solidFill>
                  <a:srgbClr val="009900"/>
                </a:solidFill>
              </a:rPr>
              <a:t>2</a:t>
            </a:r>
            <a:r>
              <a:rPr kumimoji="1" lang="en-US" altLang="ja-JP" sz="1400" b="1" dirty="0" smtClean="0">
                <a:solidFill>
                  <a:srgbClr val="009900"/>
                </a:solidFill>
              </a:rPr>
              <a:t> &lt; 6 GeV</a:t>
            </a:r>
            <a:r>
              <a:rPr kumimoji="1" lang="en-US" altLang="ja-JP" sz="1400" b="1" baseline="30000" dirty="0" smtClean="0">
                <a:solidFill>
                  <a:srgbClr val="009900"/>
                </a:solidFill>
              </a:rPr>
              <a:t>2</a:t>
            </a:r>
            <a:r>
              <a:rPr kumimoji="1" lang="en-US" altLang="ja-JP" sz="1400" b="1" dirty="0" smtClean="0">
                <a:solidFill>
                  <a:srgbClr val="009900"/>
                </a:solidFill>
              </a:rPr>
              <a:t>)</a:t>
            </a:r>
            <a:endParaRPr kumimoji="1" lang="ja-JP" altLang="en-US" sz="1400" b="1" dirty="0" smtClean="0">
              <a:solidFill>
                <a:srgbClr val="009900"/>
              </a:solidFill>
            </a:endParaRPr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7092743" y="4423793"/>
            <a:ext cx="1544012" cy="1323439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1600" b="1" i="1" dirty="0" smtClean="0">
                <a:solidFill>
                  <a:srgbClr val="0000FF"/>
                </a:solidFill>
              </a:rPr>
              <a:t>+</a:t>
            </a:r>
            <a:r>
              <a:rPr lang="en-US" altLang="ja-JP" sz="1600" b="1" i="1" dirty="0" smtClean="0">
                <a:solidFill>
                  <a:srgbClr val="0000FF"/>
                </a:solidFill>
              </a:rPr>
              <a:t>  </a:t>
            </a:r>
            <a:r>
              <a:rPr kumimoji="1" lang="en-US" altLang="ja-JP" sz="1600" b="1" i="1" dirty="0" smtClean="0">
                <a:solidFill>
                  <a:srgbClr val="0000FF"/>
                </a:solidFill>
              </a:rPr>
              <a:t>K</a:t>
            </a:r>
            <a:r>
              <a:rPr kumimoji="1" lang="en-US" altLang="ja-JP" sz="1600" b="1" i="1" baseline="30000" dirty="0" smtClean="0">
                <a:solidFill>
                  <a:srgbClr val="0000FF"/>
                </a:solidFill>
              </a:rPr>
              <a:t>+</a:t>
            </a:r>
            <a:r>
              <a:rPr kumimoji="1" lang="en-US" altLang="ja-JP" sz="1600" b="1" i="1" dirty="0" smtClean="0">
                <a:solidFill>
                  <a:srgbClr val="0000FF"/>
                </a:solidFill>
              </a:rPr>
              <a:t>Λ, K</a:t>
            </a:r>
            <a:r>
              <a:rPr kumimoji="1" lang="en-US" altLang="ja-JP" sz="1600" b="1" i="1" baseline="30000" dirty="0" smtClean="0">
                <a:solidFill>
                  <a:srgbClr val="0000FF"/>
                </a:solidFill>
              </a:rPr>
              <a:t>+ </a:t>
            </a:r>
            <a:r>
              <a:rPr lang="en-US" altLang="ja-JP" sz="1600" b="1" i="1" dirty="0" smtClean="0">
                <a:solidFill>
                  <a:srgbClr val="0000FF"/>
                </a:solidFill>
              </a:rPr>
              <a:t>Σ</a:t>
            </a:r>
            <a:r>
              <a:rPr lang="en-US" altLang="ja-JP" sz="1600" b="1" i="1" baseline="30000" dirty="0" smtClean="0">
                <a:solidFill>
                  <a:srgbClr val="0000FF"/>
                </a:solidFill>
              </a:rPr>
              <a:t>0</a:t>
            </a:r>
            <a:r>
              <a:rPr lang="en-US" altLang="ja-JP" sz="1600" b="1" i="1" dirty="0" smtClean="0">
                <a:solidFill>
                  <a:srgbClr val="0000FF"/>
                </a:solidFill>
              </a:rPr>
              <a:t>,</a:t>
            </a:r>
          </a:p>
          <a:p>
            <a:r>
              <a:rPr lang="en-US" altLang="ja-JP" sz="1600" b="1" i="1" dirty="0">
                <a:solidFill>
                  <a:srgbClr val="0000FF"/>
                </a:solidFill>
              </a:rPr>
              <a:t> </a:t>
            </a:r>
            <a:r>
              <a:rPr lang="en-US" altLang="ja-JP" sz="1600" b="1" i="1" dirty="0" smtClean="0">
                <a:solidFill>
                  <a:srgbClr val="0000FF"/>
                </a:solidFill>
              </a:rPr>
              <a:t>   ππN</a:t>
            </a:r>
          </a:p>
          <a:p>
            <a:r>
              <a:rPr lang="en-US" altLang="ja-JP" sz="1600" b="1" i="1" dirty="0" smtClean="0">
                <a:solidFill>
                  <a:srgbClr val="0000FF"/>
                </a:solidFill>
              </a:rPr>
              <a:t>    electro-</a:t>
            </a:r>
          </a:p>
          <a:p>
            <a:r>
              <a:rPr lang="en-US" altLang="ja-JP" sz="1600" b="1" i="1" dirty="0">
                <a:solidFill>
                  <a:srgbClr val="0000FF"/>
                </a:solidFill>
              </a:rPr>
              <a:t> </a:t>
            </a:r>
            <a:r>
              <a:rPr lang="en-US" altLang="ja-JP" sz="1600" b="1" i="1" dirty="0" smtClean="0">
                <a:solidFill>
                  <a:srgbClr val="0000FF"/>
                </a:solidFill>
              </a:rPr>
              <a:t>   production </a:t>
            </a:r>
          </a:p>
          <a:p>
            <a:r>
              <a:rPr lang="en-US" altLang="ja-JP" sz="1600" b="1" i="1" dirty="0" smtClean="0">
                <a:solidFill>
                  <a:srgbClr val="0000FF"/>
                </a:solidFill>
              </a:rPr>
              <a:t>    data</a:t>
            </a:r>
            <a:endParaRPr kumimoji="1" lang="en-US" altLang="ja-JP" sz="1600" b="1" i="1" baseline="30000" dirty="0" smtClean="0">
              <a:solidFill>
                <a:srgbClr val="0000FF"/>
              </a:solidFill>
            </a:endParaRPr>
          </a:p>
        </p:txBody>
      </p:sp>
      <p:grpSp>
        <p:nvGrpSpPr>
          <p:cNvPr id="45" name="グループ化 44"/>
          <p:cNvGrpSpPr/>
          <p:nvPr/>
        </p:nvGrpSpPr>
        <p:grpSpPr>
          <a:xfrm>
            <a:off x="2731014" y="980728"/>
            <a:ext cx="3857210" cy="2088232"/>
            <a:chOff x="1054251" y="1645254"/>
            <a:chExt cx="5908432" cy="3145534"/>
          </a:xfrm>
        </p:grpSpPr>
        <p:cxnSp>
          <p:nvCxnSpPr>
            <p:cNvPr id="47" name="直線コネクタ 46"/>
            <p:cNvCxnSpPr/>
            <p:nvPr/>
          </p:nvCxnSpPr>
          <p:spPr>
            <a:xfrm>
              <a:off x="4149301" y="3913387"/>
              <a:ext cx="1403604" cy="0"/>
            </a:xfrm>
            <a:prstGeom prst="line">
              <a:avLst/>
            </a:prstGeom>
            <a:ln w="88900" cmpd="dbl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Freeform 159"/>
            <p:cNvSpPr>
              <a:spLocks/>
            </p:cNvSpPr>
            <p:nvPr/>
          </p:nvSpPr>
          <p:spPr bwMode="auto">
            <a:xfrm rot="18900000">
              <a:off x="3018838" y="2563572"/>
              <a:ext cx="261043" cy="1473279"/>
            </a:xfrm>
            <a:custGeom>
              <a:avLst/>
              <a:gdLst>
                <a:gd name="T0" fmla="*/ 2147483647 w 182"/>
                <a:gd name="T1" fmla="*/ 0 h 1224"/>
                <a:gd name="T2" fmla="*/ 0 w 182"/>
                <a:gd name="T3" fmla="*/ 2147483647 h 1224"/>
                <a:gd name="T4" fmla="*/ 2147483647 w 182"/>
                <a:gd name="T5" fmla="*/ 2147483647 h 1224"/>
                <a:gd name="T6" fmla="*/ 0 w 182"/>
                <a:gd name="T7" fmla="*/ 2147483647 h 1224"/>
                <a:gd name="T8" fmla="*/ 2147483647 w 182"/>
                <a:gd name="T9" fmla="*/ 2147483647 h 1224"/>
                <a:gd name="T10" fmla="*/ 0 w 182"/>
                <a:gd name="T11" fmla="*/ 2147483647 h 1224"/>
                <a:gd name="T12" fmla="*/ 2147483647 w 182"/>
                <a:gd name="T13" fmla="*/ 2147483647 h 1224"/>
                <a:gd name="T14" fmla="*/ 0 w 182"/>
                <a:gd name="T15" fmla="*/ 2147483647 h 1224"/>
                <a:gd name="T16" fmla="*/ 2147483647 w 182"/>
                <a:gd name="T17" fmla="*/ 2147483647 h 1224"/>
                <a:gd name="T18" fmla="*/ 0 w 182"/>
                <a:gd name="T19" fmla="*/ 2147483647 h 12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82" h="1224">
                  <a:moveTo>
                    <a:pt x="182" y="0"/>
                  </a:moveTo>
                  <a:cubicBezTo>
                    <a:pt x="91" y="45"/>
                    <a:pt x="0" y="91"/>
                    <a:pt x="0" y="136"/>
                  </a:cubicBezTo>
                  <a:cubicBezTo>
                    <a:pt x="0" y="181"/>
                    <a:pt x="182" y="227"/>
                    <a:pt x="182" y="272"/>
                  </a:cubicBezTo>
                  <a:cubicBezTo>
                    <a:pt x="182" y="317"/>
                    <a:pt x="0" y="363"/>
                    <a:pt x="0" y="408"/>
                  </a:cubicBezTo>
                  <a:cubicBezTo>
                    <a:pt x="0" y="453"/>
                    <a:pt x="182" y="499"/>
                    <a:pt x="182" y="544"/>
                  </a:cubicBezTo>
                  <a:cubicBezTo>
                    <a:pt x="182" y="589"/>
                    <a:pt x="0" y="635"/>
                    <a:pt x="0" y="680"/>
                  </a:cubicBezTo>
                  <a:cubicBezTo>
                    <a:pt x="0" y="725"/>
                    <a:pt x="182" y="771"/>
                    <a:pt x="182" y="816"/>
                  </a:cubicBezTo>
                  <a:cubicBezTo>
                    <a:pt x="182" y="861"/>
                    <a:pt x="0" y="907"/>
                    <a:pt x="0" y="952"/>
                  </a:cubicBezTo>
                  <a:cubicBezTo>
                    <a:pt x="0" y="997"/>
                    <a:pt x="182" y="1043"/>
                    <a:pt x="182" y="1088"/>
                  </a:cubicBezTo>
                  <a:cubicBezTo>
                    <a:pt x="182" y="1133"/>
                    <a:pt x="91" y="1178"/>
                    <a:pt x="0" y="1224"/>
                  </a:cubicBez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endParaRPr lang="ja-JP" altLang="en-US"/>
            </a:p>
          </p:txBody>
        </p:sp>
        <p:cxnSp>
          <p:nvCxnSpPr>
            <p:cNvPr id="68" name="直線コネクタ 67"/>
            <p:cNvCxnSpPr/>
            <p:nvPr/>
          </p:nvCxnSpPr>
          <p:spPr>
            <a:xfrm>
              <a:off x="2248437" y="3925540"/>
              <a:ext cx="144000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線コネクタ 71"/>
            <p:cNvCxnSpPr/>
            <p:nvPr/>
          </p:nvCxnSpPr>
          <p:spPr>
            <a:xfrm>
              <a:off x="5458468" y="3894961"/>
              <a:ext cx="1504215" cy="0"/>
            </a:xfrm>
            <a:prstGeom prst="line">
              <a:avLst/>
            </a:prstGeom>
            <a:ln w="317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テキスト ボックス 72"/>
            <p:cNvSpPr txBox="1"/>
            <p:nvPr/>
          </p:nvSpPr>
          <p:spPr>
            <a:xfrm>
              <a:off x="3271604" y="2784331"/>
              <a:ext cx="1173022" cy="10371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800" b="1" baseline="30000" dirty="0" smtClean="0"/>
                <a:t>γ*</a:t>
              </a:r>
              <a:endParaRPr kumimoji="1" lang="ja-JP" altLang="en-US" sz="2800" b="1" baseline="30000" dirty="0"/>
            </a:p>
          </p:txBody>
        </p:sp>
        <p:sp>
          <p:nvSpPr>
            <p:cNvPr id="74" name="テキスト ボックス 73"/>
            <p:cNvSpPr txBox="1"/>
            <p:nvPr/>
          </p:nvSpPr>
          <p:spPr>
            <a:xfrm>
              <a:off x="1647568" y="3568636"/>
              <a:ext cx="922825" cy="10932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000" b="1" dirty="0"/>
                <a:t>N</a:t>
              </a:r>
              <a:endParaRPr kumimoji="1" lang="ja-JP" altLang="en-US" sz="2000" b="1" dirty="0"/>
            </a:p>
          </p:txBody>
        </p:sp>
        <p:cxnSp>
          <p:nvCxnSpPr>
            <p:cNvPr id="75" name="直線コネクタ 74"/>
            <p:cNvCxnSpPr/>
            <p:nvPr/>
          </p:nvCxnSpPr>
          <p:spPr>
            <a:xfrm flipV="1">
              <a:off x="5714713" y="2687036"/>
              <a:ext cx="953980" cy="1005539"/>
            </a:xfrm>
            <a:prstGeom prst="line">
              <a:avLst/>
            </a:prstGeom>
            <a:ln w="317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線コネクタ 75"/>
            <p:cNvCxnSpPr/>
            <p:nvPr/>
          </p:nvCxnSpPr>
          <p:spPr>
            <a:xfrm>
              <a:off x="1773773" y="2687922"/>
              <a:ext cx="94194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線コネクタ 76"/>
            <p:cNvCxnSpPr/>
            <p:nvPr/>
          </p:nvCxnSpPr>
          <p:spPr>
            <a:xfrm flipV="1">
              <a:off x="2715719" y="2262128"/>
              <a:ext cx="1177792" cy="42579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37"/>
            <p:cNvSpPr txBox="1"/>
            <p:nvPr/>
          </p:nvSpPr>
          <p:spPr>
            <a:xfrm>
              <a:off x="1054251" y="2114404"/>
              <a:ext cx="864096" cy="1093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2000" b="1" dirty="0"/>
                <a:t>e</a:t>
              </a:r>
              <a:endParaRPr lang="ja-JP" altLang="en-US" sz="2000" b="1" dirty="0"/>
            </a:p>
          </p:txBody>
        </p:sp>
        <p:sp>
          <p:nvSpPr>
            <p:cNvPr id="79" name="テキスト ボックス 78"/>
            <p:cNvSpPr txBox="1"/>
            <p:nvPr/>
          </p:nvSpPr>
          <p:spPr>
            <a:xfrm>
              <a:off x="4271154" y="4012022"/>
              <a:ext cx="1728118" cy="7787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b="1" dirty="0" smtClean="0">
                  <a:solidFill>
                    <a:srgbClr val="FF0000"/>
                  </a:solidFill>
                </a:rPr>
                <a:t>N*, </a:t>
              </a:r>
              <a:r>
                <a:rPr lang="en-US" altLang="ja-JP" b="1" dirty="0">
                  <a:solidFill>
                    <a:srgbClr val="FF0000"/>
                  </a:solidFill>
                </a:rPr>
                <a:t>Δ</a:t>
              </a:r>
              <a:r>
                <a:rPr lang="en-US" altLang="ja-JP" b="1" dirty="0" smtClean="0">
                  <a:solidFill>
                    <a:srgbClr val="FF0000"/>
                  </a:solidFill>
                </a:rPr>
                <a:t>*</a:t>
              </a:r>
              <a:endParaRPr kumimoji="1" lang="ja-JP" alt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80" name="円/楕円 79"/>
            <p:cNvSpPr>
              <a:spLocks/>
            </p:cNvSpPr>
            <p:nvPr/>
          </p:nvSpPr>
          <p:spPr>
            <a:xfrm>
              <a:off x="5359014" y="3553387"/>
              <a:ext cx="720000" cy="720000"/>
            </a:xfrm>
            <a:prstGeom prst="ellipse">
              <a:avLst/>
            </a:prstGeom>
            <a:pattFill prst="dkUpDiag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rgbClr val="0000F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 smtClean="0"/>
            </a:p>
          </p:txBody>
        </p:sp>
        <p:sp>
          <p:nvSpPr>
            <p:cNvPr id="81" name="TextBox 37"/>
            <p:cNvSpPr txBox="1"/>
            <p:nvPr/>
          </p:nvSpPr>
          <p:spPr>
            <a:xfrm>
              <a:off x="3699957" y="1645254"/>
              <a:ext cx="1442332" cy="1093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2000" b="1" dirty="0" smtClean="0"/>
                <a:t>e’</a:t>
              </a:r>
              <a:endParaRPr lang="ja-JP" altLang="en-US" sz="2000" b="1" dirty="0"/>
            </a:p>
          </p:txBody>
        </p:sp>
        <p:sp>
          <p:nvSpPr>
            <p:cNvPr id="82" name="円/楕円 81"/>
            <p:cNvSpPr>
              <a:spLocks/>
            </p:cNvSpPr>
            <p:nvPr/>
          </p:nvSpPr>
          <p:spPr>
            <a:xfrm>
              <a:off x="3524171" y="3553387"/>
              <a:ext cx="720000" cy="720000"/>
            </a:xfrm>
            <a:prstGeom prst="ellipse">
              <a:avLst/>
            </a:prstGeom>
            <a:pattFill prst="wdUpDiag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 smtClean="0"/>
            </a:p>
          </p:txBody>
        </p:sp>
      </p:grpSp>
      <p:sp>
        <p:nvSpPr>
          <p:cNvPr id="4" name="テキスト ボックス 3"/>
          <p:cNvSpPr txBox="1"/>
          <p:nvPr/>
        </p:nvSpPr>
        <p:spPr>
          <a:xfrm>
            <a:off x="323528" y="930206"/>
            <a:ext cx="3106941" cy="338554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285750" indent="-285750">
              <a:buClr>
                <a:srgbClr val="0000FF"/>
              </a:buClr>
              <a:buFont typeface="Wingdings" panose="05000000000000000000" pitchFamily="2" charset="2"/>
              <a:buChar char="Ø"/>
            </a:pPr>
            <a:r>
              <a:rPr kumimoji="1" lang="en-US" altLang="ja-JP" sz="1600" b="1" dirty="0" smtClean="0">
                <a:solidFill>
                  <a:schemeClr val="tx1"/>
                </a:solidFill>
              </a:rPr>
              <a:t>Meson </a:t>
            </a:r>
            <a:r>
              <a:rPr kumimoji="1" lang="en-US" altLang="ja-JP" sz="1600" b="1" dirty="0" err="1" smtClean="0">
                <a:solidFill>
                  <a:srgbClr val="009900"/>
                </a:solidFill>
              </a:rPr>
              <a:t>electro</a:t>
            </a:r>
            <a:r>
              <a:rPr kumimoji="1" lang="en-US" altLang="ja-JP" sz="1600" b="1" dirty="0" err="1" smtClean="0">
                <a:solidFill>
                  <a:schemeClr val="tx1"/>
                </a:solidFill>
              </a:rPr>
              <a:t>productions</a:t>
            </a:r>
            <a:r>
              <a:rPr kumimoji="1" lang="en-US" altLang="ja-JP" sz="1600" b="1" dirty="0" smtClean="0">
                <a:solidFill>
                  <a:schemeClr val="tx1"/>
                </a:solidFill>
              </a:rPr>
              <a:t>:</a:t>
            </a:r>
            <a:endParaRPr kumimoji="1" lang="ja-JP" altLang="en-US" sz="1600" b="1" dirty="0" smtClean="0">
              <a:solidFill>
                <a:schemeClr val="tx1"/>
              </a:solidFill>
            </a:endParaRPr>
          </a:p>
        </p:txBody>
      </p:sp>
      <p:grpSp>
        <p:nvGrpSpPr>
          <p:cNvPr id="3" name="グループ化 2"/>
          <p:cNvGrpSpPr/>
          <p:nvPr/>
        </p:nvGrpSpPr>
        <p:grpSpPr>
          <a:xfrm>
            <a:off x="5272991" y="1048543"/>
            <a:ext cx="1531257" cy="436241"/>
            <a:chOff x="4860032" y="996801"/>
            <a:chExt cx="1531257" cy="436241"/>
          </a:xfrm>
        </p:grpSpPr>
        <p:sp>
          <p:nvSpPr>
            <p:cNvPr id="89" name="角丸四角形吹き出し 88"/>
            <p:cNvSpPr/>
            <p:nvPr/>
          </p:nvSpPr>
          <p:spPr bwMode="auto">
            <a:xfrm>
              <a:off x="4860032" y="1011063"/>
              <a:ext cx="1531257" cy="421979"/>
            </a:xfrm>
            <a:prstGeom prst="wedgeRoundRectCallout">
              <a:avLst>
                <a:gd name="adj1" fmla="val -78356"/>
                <a:gd name="adj2" fmla="val 220820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FF66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90000" tIns="46800" rIns="90000" bIns="46800" rtlCol="0" anchor="ctr"/>
            <a:lstStyle/>
            <a:p>
              <a:pPr algn="ctr"/>
              <a:endParaRPr kumimoji="1" lang="ja-JP" altLang="en-US" sz="1100"/>
            </a:p>
          </p:txBody>
        </p:sp>
        <p:sp>
          <p:nvSpPr>
            <p:cNvPr id="88" name="テキスト ボックス 87"/>
            <p:cNvSpPr txBox="1"/>
            <p:nvPr/>
          </p:nvSpPr>
          <p:spPr>
            <a:xfrm>
              <a:off x="4860032" y="996801"/>
              <a:ext cx="1527982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100" b="1" dirty="0" smtClean="0">
                  <a:solidFill>
                    <a:srgbClr val="0000FF"/>
                  </a:solidFill>
                </a:rPr>
                <a:t>N-N* </a:t>
              </a:r>
              <a:r>
                <a:rPr kumimoji="1" lang="en-US" altLang="ja-JP" sz="1100" b="1" dirty="0" err="1" smtClean="0">
                  <a:solidFill>
                    <a:srgbClr val="0000FF"/>
                  </a:solidFill>
                </a:rPr>
                <a:t>e.m</a:t>
              </a:r>
              <a:r>
                <a:rPr kumimoji="1" lang="en-US" altLang="ja-JP" sz="1100" b="1" dirty="0" smtClean="0">
                  <a:solidFill>
                    <a:srgbClr val="0000FF"/>
                  </a:solidFill>
                </a:rPr>
                <a:t>. transition </a:t>
              </a:r>
            </a:p>
            <a:p>
              <a:pPr algn="ctr"/>
              <a:r>
                <a:rPr lang="en-US" altLang="ja-JP" sz="1100" b="1" dirty="0" smtClean="0">
                  <a:solidFill>
                    <a:srgbClr val="0000FF"/>
                  </a:solidFill>
                </a:rPr>
                <a:t>form factor</a:t>
              </a:r>
              <a:endParaRPr kumimoji="1" lang="ja-JP" altLang="en-US" sz="1100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13" name="グループ化 12"/>
          <p:cNvGrpSpPr/>
          <p:nvPr/>
        </p:nvGrpSpPr>
        <p:grpSpPr>
          <a:xfrm>
            <a:off x="602251" y="3330570"/>
            <a:ext cx="4866152" cy="2962529"/>
            <a:chOff x="602251" y="3330570"/>
            <a:chExt cx="4866152" cy="2962529"/>
          </a:xfrm>
        </p:grpSpPr>
        <p:sp>
          <p:nvSpPr>
            <p:cNvPr id="5" name="正方形/長方形 4"/>
            <p:cNvSpPr/>
            <p:nvPr/>
          </p:nvSpPr>
          <p:spPr>
            <a:xfrm>
              <a:off x="3164147" y="3660071"/>
              <a:ext cx="2304256" cy="2633028"/>
            </a:xfrm>
            <a:prstGeom prst="rect">
              <a:avLst/>
            </a:prstGeom>
            <a:noFill/>
            <a:ln w="34925">
              <a:solidFill>
                <a:srgbClr val="FF66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0000FF"/>
                </a:buClr>
                <a:buFont typeface="Wingdings" panose="05000000000000000000" pitchFamily="2" charset="2"/>
                <a:buChar char="Ø"/>
              </a:pPr>
              <a:endParaRPr kumimoji="1" lang="ja-JP" altLang="en-US" b="1" dirty="0">
                <a:solidFill>
                  <a:schemeClr val="tx1"/>
                </a:solidFill>
              </a:endParaRPr>
            </a:p>
          </p:txBody>
        </p:sp>
        <p:grpSp>
          <p:nvGrpSpPr>
            <p:cNvPr id="90" name="グループ化 89"/>
            <p:cNvGrpSpPr/>
            <p:nvPr/>
          </p:nvGrpSpPr>
          <p:grpSpPr>
            <a:xfrm>
              <a:off x="602251" y="3330570"/>
              <a:ext cx="2108269" cy="805761"/>
              <a:chOff x="153153" y="3364217"/>
              <a:chExt cx="2108269" cy="805761"/>
            </a:xfrm>
          </p:grpSpPr>
          <p:sp>
            <p:nvSpPr>
              <p:cNvPr id="91" name="角丸四角形吹き出し 90"/>
              <p:cNvSpPr/>
              <p:nvPr/>
            </p:nvSpPr>
            <p:spPr bwMode="auto">
              <a:xfrm>
                <a:off x="175745" y="3364217"/>
                <a:ext cx="2063086" cy="805761"/>
              </a:xfrm>
              <a:prstGeom prst="wedgeRoundRectCallout">
                <a:avLst>
                  <a:gd name="adj1" fmla="val 79865"/>
                  <a:gd name="adj2" fmla="val 84487"/>
                  <a:gd name="adj3" fmla="val 16667"/>
                </a:avLst>
              </a:prstGeom>
              <a:solidFill>
                <a:schemeClr val="bg1"/>
              </a:solidFill>
              <a:ln w="31750">
                <a:solidFill>
                  <a:srgbClr val="FF6600"/>
                </a:solidFill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2" name="テキスト ボックス 91"/>
              <p:cNvSpPr txBox="1"/>
              <p:nvPr/>
            </p:nvSpPr>
            <p:spPr>
              <a:xfrm>
                <a:off x="153153" y="3443931"/>
                <a:ext cx="2108269" cy="646331"/>
              </a:xfrm>
              <a:prstGeom prst="rect">
                <a:avLst/>
              </a:prstGeom>
              <a:noFill/>
              <a:ln w="31750"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altLang="ja-JP" sz="1200" b="1" dirty="0" smtClean="0">
                    <a:solidFill>
                      <a:schemeClr val="tx1"/>
                    </a:solidFill>
                  </a:rPr>
                  <a:t>(W,Q</a:t>
                </a:r>
                <a:r>
                  <a:rPr lang="en-US" altLang="ja-JP" sz="1200" b="1" baseline="300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altLang="ja-JP" sz="1200" b="1" dirty="0" smtClean="0">
                    <a:solidFill>
                      <a:schemeClr val="tx1"/>
                    </a:solidFill>
                  </a:rPr>
                  <a:t>)</a:t>
                </a:r>
                <a:r>
                  <a:rPr kumimoji="1" lang="en-US" altLang="ja-JP" sz="1200" b="1" dirty="0" smtClean="0">
                    <a:solidFill>
                      <a:schemeClr val="tx1"/>
                    </a:solidFill>
                  </a:rPr>
                  <a:t> region </a:t>
                </a:r>
                <a:r>
                  <a:rPr lang="en-US" altLang="ja-JP" sz="1200" b="1" dirty="0" smtClean="0">
                    <a:solidFill>
                      <a:schemeClr val="tx1"/>
                    </a:solidFill>
                  </a:rPr>
                  <a:t>in </a:t>
                </a:r>
              </a:p>
              <a:p>
                <a:r>
                  <a:rPr lang="en-US" altLang="ja-JP" sz="1200" b="1" dirty="0" smtClean="0">
                    <a:solidFill>
                      <a:schemeClr val="tx1"/>
                    </a:solidFill>
                  </a:rPr>
                  <a:t>the current analysis</a:t>
                </a:r>
              </a:p>
              <a:p>
                <a:r>
                  <a:rPr lang="en-US" altLang="ja-JP" sz="1200" b="1" dirty="0" smtClean="0">
                    <a:solidFill>
                      <a:schemeClr val="tx1"/>
                    </a:solidFill>
                  </a:rPr>
                  <a:t>(</a:t>
                </a:r>
                <a:r>
                  <a:rPr lang="en-US" altLang="ja-JP" sz="1200" b="1" dirty="0" smtClean="0">
                    <a:solidFill>
                      <a:srgbClr val="0000FF"/>
                    </a:solidFill>
                  </a:rPr>
                  <a:t>Q</a:t>
                </a:r>
                <a:r>
                  <a:rPr lang="en-US" altLang="ja-JP" sz="1200" b="1" baseline="30000" dirty="0" smtClean="0">
                    <a:solidFill>
                      <a:srgbClr val="0000FF"/>
                    </a:solidFill>
                  </a:rPr>
                  <a:t>2</a:t>
                </a:r>
                <a:r>
                  <a:rPr lang="en-US" altLang="ja-JP" sz="1200" b="1" dirty="0" smtClean="0">
                    <a:solidFill>
                      <a:srgbClr val="0000FF"/>
                    </a:solidFill>
                  </a:rPr>
                  <a:t> &lt; 6 GeV</a:t>
                </a:r>
                <a:r>
                  <a:rPr lang="en-US" altLang="ja-JP" sz="1200" b="1" baseline="30000" dirty="0" smtClean="0">
                    <a:solidFill>
                      <a:srgbClr val="0000FF"/>
                    </a:solidFill>
                  </a:rPr>
                  <a:t>2</a:t>
                </a:r>
                <a:r>
                  <a:rPr lang="en-US" altLang="ja-JP" sz="1200" b="1" dirty="0" smtClean="0">
                    <a:solidFill>
                      <a:srgbClr val="0000FF"/>
                    </a:solidFill>
                  </a:rPr>
                  <a:t>, W &lt; 1.7 GeV</a:t>
                </a:r>
                <a:r>
                  <a:rPr lang="en-US" altLang="ja-JP" sz="1200" b="1" dirty="0" smtClean="0">
                    <a:solidFill>
                      <a:schemeClr val="tx1"/>
                    </a:solidFill>
                  </a:rPr>
                  <a:t>)</a:t>
                </a:r>
              </a:p>
            </p:txBody>
          </p:sp>
        </p:grpSp>
      </p:grpSp>
      <p:grpSp>
        <p:nvGrpSpPr>
          <p:cNvPr id="12" name="グループ化 11"/>
          <p:cNvGrpSpPr/>
          <p:nvPr/>
        </p:nvGrpSpPr>
        <p:grpSpPr>
          <a:xfrm>
            <a:off x="517657" y="5034802"/>
            <a:ext cx="4561581" cy="1256561"/>
            <a:chOff x="517657" y="5034802"/>
            <a:chExt cx="4561581" cy="1256561"/>
          </a:xfrm>
        </p:grpSpPr>
        <p:sp>
          <p:nvSpPr>
            <p:cNvPr id="59" name="正方形/長方形 58"/>
            <p:cNvSpPr/>
            <p:nvPr/>
          </p:nvSpPr>
          <p:spPr>
            <a:xfrm>
              <a:off x="3156890" y="5630963"/>
              <a:ext cx="1922348" cy="660400"/>
            </a:xfrm>
            <a:prstGeom prst="rect">
              <a:avLst/>
            </a:prstGeom>
            <a:noFill/>
            <a:ln w="34925">
              <a:solidFill>
                <a:srgbClr val="0000FF"/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0000FF"/>
                </a:buClr>
                <a:buFont typeface="Wingdings" panose="05000000000000000000" pitchFamily="2" charset="2"/>
                <a:buChar char="Ø"/>
              </a:pPr>
              <a:endParaRPr kumimoji="1" lang="ja-JP" altLang="en-US" b="1" dirty="0">
                <a:solidFill>
                  <a:schemeClr val="tx1"/>
                </a:solidFill>
              </a:endParaRPr>
            </a:p>
          </p:txBody>
        </p:sp>
        <p:grpSp>
          <p:nvGrpSpPr>
            <p:cNvPr id="60" name="グループ化 59"/>
            <p:cNvGrpSpPr/>
            <p:nvPr/>
          </p:nvGrpSpPr>
          <p:grpSpPr>
            <a:xfrm>
              <a:off x="517657" y="5034802"/>
              <a:ext cx="2254143" cy="842470"/>
              <a:chOff x="226038" y="3534655"/>
              <a:chExt cx="2254143" cy="842470"/>
            </a:xfrm>
          </p:grpSpPr>
          <p:sp>
            <p:nvSpPr>
              <p:cNvPr id="61" name="角丸四角形吹き出し 60"/>
              <p:cNvSpPr/>
              <p:nvPr/>
            </p:nvSpPr>
            <p:spPr bwMode="auto">
              <a:xfrm>
                <a:off x="250795" y="3534655"/>
                <a:ext cx="2227944" cy="842470"/>
              </a:xfrm>
              <a:prstGeom prst="wedgeRoundRectCallout">
                <a:avLst>
                  <a:gd name="adj1" fmla="val 75631"/>
                  <a:gd name="adj2" fmla="val 80179"/>
                  <a:gd name="adj3" fmla="val 16667"/>
                </a:avLst>
              </a:prstGeom>
              <a:solidFill>
                <a:schemeClr val="bg1"/>
              </a:solidFill>
              <a:ln w="31750">
                <a:solidFill>
                  <a:srgbClr val="0000FF"/>
                </a:solidFill>
                <a:prstDash val="dash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2" name="テキスト ボックス 61"/>
              <p:cNvSpPr txBox="1"/>
              <p:nvPr/>
            </p:nvSpPr>
            <p:spPr>
              <a:xfrm>
                <a:off x="226038" y="3575338"/>
                <a:ext cx="2254143" cy="769441"/>
              </a:xfrm>
              <a:prstGeom prst="rect">
                <a:avLst/>
              </a:prstGeom>
              <a:noFill/>
              <a:ln w="31750"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altLang="ja-JP" sz="1200" b="1" dirty="0" smtClean="0">
                    <a:solidFill>
                      <a:schemeClr val="tx1"/>
                    </a:solidFill>
                  </a:rPr>
                  <a:t>(W,Q</a:t>
                </a:r>
                <a:r>
                  <a:rPr lang="en-US" altLang="ja-JP" sz="1200" b="1" baseline="300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altLang="ja-JP" sz="1200" b="1" dirty="0" smtClean="0">
                    <a:solidFill>
                      <a:schemeClr val="tx1"/>
                    </a:solidFill>
                  </a:rPr>
                  <a:t>)</a:t>
                </a:r>
                <a:r>
                  <a:rPr kumimoji="1" lang="en-US" altLang="ja-JP" sz="1200" b="1" dirty="0" smtClean="0">
                    <a:solidFill>
                      <a:schemeClr val="tx1"/>
                    </a:solidFill>
                  </a:rPr>
                  <a:t> region </a:t>
                </a:r>
                <a:r>
                  <a:rPr lang="en-US" altLang="ja-JP" sz="1200" b="1" dirty="0" smtClean="0">
                    <a:solidFill>
                      <a:schemeClr val="tx1"/>
                    </a:solidFill>
                  </a:rPr>
                  <a:t>in the early </a:t>
                </a:r>
              </a:p>
              <a:p>
                <a:r>
                  <a:rPr lang="en-US" altLang="ja-JP" sz="1200" b="1" dirty="0" smtClean="0">
                    <a:solidFill>
                      <a:schemeClr val="tx1"/>
                    </a:solidFill>
                  </a:rPr>
                  <a:t>analysis:</a:t>
                </a:r>
              </a:p>
              <a:p>
                <a:r>
                  <a:rPr lang="en-US" altLang="ja-JP" sz="1000" b="1" dirty="0" smtClean="0">
                    <a:solidFill>
                      <a:srgbClr val="FF0000"/>
                    </a:solidFill>
                  </a:rPr>
                  <a:t>Julia-Diaz, HK, Lee, Matsuyama, </a:t>
                </a:r>
              </a:p>
              <a:p>
                <a:r>
                  <a:rPr lang="en-US" altLang="ja-JP" sz="1000" b="1" dirty="0" smtClean="0">
                    <a:solidFill>
                      <a:srgbClr val="FF0000"/>
                    </a:solidFill>
                  </a:rPr>
                  <a:t>Sato, Suzuki, </a:t>
                </a:r>
                <a:r>
                  <a:rPr kumimoji="1" lang="en-US" altLang="ja-JP" sz="1000" b="1" dirty="0" smtClean="0">
                    <a:solidFill>
                      <a:srgbClr val="FF0000"/>
                    </a:solidFill>
                  </a:rPr>
                  <a:t>PRC80(2009)025207</a:t>
                </a:r>
                <a:endParaRPr kumimoji="1" lang="ja-JP" altLang="en-US" sz="1000" b="1" dirty="0" smtClean="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36" name="グループ化 35"/>
          <p:cNvGrpSpPr/>
          <p:nvPr/>
        </p:nvGrpSpPr>
        <p:grpSpPr>
          <a:xfrm>
            <a:off x="207253" y="2983382"/>
            <a:ext cx="8429502" cy="3109913"/>
            <a:chOff x="207253" y="2983382"/>
            <a:chExt cx="8429502" cy="3109913"/>
          </a:xfrm>
        </p:grpSpPr>
        <p:sp>
          <p:nvSpPr>
            <p:cNvPr id="37" name="角丸四角形吹き出し 36"/>
            <p:cNvSpPr/>
            <p:nvPr/>
          </p:nvSpPr>
          <p:spPr>
            <a:xfrm>
              <a:off x="207253" y="2983382"/>
              <a:ext cx="8429502" cy="3109913"/>
            </a:xfrm>
            <a:prstGeom prst="wedgeRoundRectCallout">
              <a:avLst>
                <a:gd name="adj1" fmla="val -333"/>
                <a:gd name="adj2" fmla="val -64145"/>
                <a:gd name="adj3" fmla="val 16667"/>
              </a:avLst>
            </a:prstGeom>
            <a:solidFill>
              <a:schemeClr val="bg1"/>
            </a:solidFill>
            <a:ln w="34925">
              <a:solidFill>
                <a:srgbClr val="FF66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0000FF"/>
                </a:buClr>
                <a:buFont typeface="Wingdings" panose="05000000000000000000" pitchFamily="2" charset="2"/>
                <a:buChar char="Ø"/>
              </a:pPr>
              <a:endParaRPr kumimoji="1" lang="ja-JP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8" name="テキスト ボックス 37"/>
            <p:cNvSpPr txBox="1"/>
            <p:nvPr/>
          </p:nvSpPr>
          <p:spPr>
            <a:xfrm>
              <a:off x="347573" y="3145904"/>
              <a:ext cx="31213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b="1" dirty="0" err="1" smtClean="0">
                  <a:solidFill>
                    <a:srgbClr val="0000FF"/>
                  </a:solidFill>
                </a:rPr>
                <a:t>e.m</a:t>
              </a:r>
              <a:r>
                <a:rPr kumimoji="1" lang="en-US" altLang="ja-JP" b="1" dirty="0" smtClean="0">
                  <a:solidFill>
                    <a:srgbClr val="0000FF"/>
                  </a:solidFill>
                </a:rPr>
                <a:t>. transition </a:t>
              </a:r>
              <a:r>
                <a:rPr lang="en-US" altLang="ja-JP" b="1" dirty="0" smtClean="0">
                  <a:solidFill>
                    <a:srgbClr val="0000FF"/>
                  </a:solidFill>
                </a:rPr>
                <a:t>form factor:</a:t>
              </a:r>
              <a:endParaRPr kumimoji="1" lang="ja-JP" altLang="en-US" b="1" dirty="0">
                <a:solidFill>
                  <a:srgbClr val="0000FF"/>
                </a:solidFill>
              </a:endParaRPr>
            </a:p>
          </p:txBody>
        </p:sp>
        <p:grpSp>
          <p:nvGrpSpPr>
            <p:cNvPr id="39" name="グループ化 38"/>
            <p:cNvGrpSpPr/>
            <p:nvPr/>
          </p:nvGrpSpPr>
          <p:grpSpPr>
            <a:xfrm>
              <a:off x="539552" y="4783078"/>
              <a:ext cx="7604839" cy="1078585"/>
              <a:chOff x="539552" y="4783078"/>
              <a:chExt cx="7604839" cy="1078585"/>
            </a:xfrm>
          </p:grpSpPr>
          <p:sp>
            <p:nvSpPr>
              <p:cNvPr id="95" name="テキスト ボックス 94"/>
              <p:cNvSpPr txBox="1"/>
              <p:nvPr/>
            </p:nvSpPr>
            <p:spPr>
              <a:xfrm>
                <a:off x="539552" y="5227643"/>
                <a:ext cx="7604839" cy="634020"/>
              </a:xfrm>
              <a:prstGeom prst="rect">
                <a:avLst/>
              </a:prstGeom>
              <a:noFill/>
              <a:ln w="31750"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>
                  <a:lnSpc>
                    <a:spcPct val="110000"/>
                  </a:lnSpc>
                  <a:buClr>
                    <a:srgbClr val="0000FF"/>
                  </a:buClr>
                </a:pPr>
                <a:r>
                  <a:rPr lang="en-US" altLang="ja-JP" sz="1600" b="1" dirty="0" smtClean="0">
                    <a:solidFill>
                      <a:schemeClr val="tx1"/>
                    </a:solidFill>
                  </a:rPr>
                  <a:t>Varies </a:t>
                </a:r>
                <a:r>
                  <a:rPr lang="en-US" altLang="ja-JP" sz="1600" b="1" dirty="0">
                    <a:solidFill>
                      <a:schemeClr val="tx1"/>
                    </a:solidFill>
                  </a:rPr>
                  <a:t>model parameters included only in the </a:t>
                </a:r>
                <a:r>
                  <a:rPr lang="en-US" altLang="ja-JP" sz="1600" b="1" dirty="0">
                    <a:solidFill>
                      <a:srgbClr val="FF0000"/>
                    </a:solidFill>
                  </a:rPr>
                  <a:t>“bare” </a:t>
                </a:r>
                <a:r>
                  <a:rPr lang="en-US" altLang="ja-JP" sz="1600" b="1" dirty="0">
                    <a:solidFill>
                      <a:schemeClr val="tx1"/>
                    </a:solidFill>
                  </a:rPr>
                  <a:t>transition form factors.</a:t>
                </a:r>
              </a:p>
              <a:p>
                <a:pPr>
                  <a:lnSpc>
                    <a:spcPct val="110000"/>
                  </a:lnSpc>
                  <a:buClr>
                    <a:srgbClr val="0000FF"/>
                  </a:buClr>
                </a:pPr>
                <a:r>
                  <a:rPr lang="en-US" altLang="ja-JP" sz="1600" b="1" dirty="0">
                    <a:solidFill>
                      <a:schemeClr val="tx1"/>
                    </a:solidFill>
                  </a:rPr>
                  <a:t>(</a:t>
                </a:r>
                <a:r>
                  <a:rPr lang="en-US" altLang="ja-JP" sz="1600" b="1" dirty="0" smtClean="0">
                    <a:solidFill>
                      <a:schemeClr val="tx1"/>
                    </a:solidFill>
                  </a:rPr>
                  <a:t>Other parameters </a:t>
                </a:r>
                <a:r>
                  <a:rPr lang="en-US" altLang="ja-JP" sz="1600" b="1" dirty="0">
                    <a:solidFill>
                      <a:schemeClr val="tx1"/>
                    </a:solidFill>
                  </a:rPr>
                  <a:t>are fixed with the values obtained in πN &amp; </a:t>
                </a:r>
                <a:r>
                  <a:rPr lang="en-US" altLang="ja-JP" sz="1600" b="1" dirty="0" err="1">
                    <a:solidFill>
                      <a:schemeClr val="tx1"/>
                    </a:solidFill>
                  </a:rPr>
                  <a:t>γN</a:t>
                </a:r>
                <a:r>
                  <a:rPr lang="en-US" altLang="ja-JP" sz="1600" b="1" dirty="0">
                    <a:solidFill>
                      <a:schemeClr val="tx1"/>
                    </a:solidFill>
                  </a:rPr>
                  <a:t> analysis</a:t>
                </a:r>
                <a:r>
                  <a:rPr lang="en-US" altLang="ja-JP" sz="1600" b="1" dirty="0" smtClean="0">
                    <a:solidFill>
                      <a:schemeClr val="tx1"/>
                    </a:solidFill>
                  </a:rPr>
                  <a:t>.)</a:t>
                </a:r>
                <a:endParaRPr lang="ja-JP" altLang="en-US" sz="1600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96" name="直線矢印コネクタ 95"/>
              <p:cNvCxnSpPr/>
              <p:nvPr/>
            </p:nvCxnSpPr>
            <p:spPr>
              <a:xfrm flipH="1" flipV="1">
                <a:off x="4880878" y="4783078"/>
                <a:ext cx="328840" cy="444565"/>
              </a:xfrm>
              <a:prstGeom prst="straightConnector1">
                <a:avLst/>
              </a:prstGeom>
              <a:ln w="50800">
                <a:solidFill>
                  <a:srgbClr val="0099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グループ化 39"/>
            <p:cNvGrpSpPr/>
            <p:nvPr/>
          </p:nvGrpSpPr>
          <p:grpSpPr>
            <a:xfrm>
              <a:off x="648948" y="3410285"/>
              <a:ext cx="7440088" cy="1632092"/>
              <a:chOff x="648948" y="3410285"/>
              <a:chExt cx="7440088" cy="1632092"/>
            </a:xfrm>
          </p:grpSpPr>
          <p:grpSp>
            <p:nvGrpSpPr>
              <p:cNvPr id="41" name="グループ化 40"/>
              <p:cNvGrpSpPr/>
              <p:nvPr/>
            </p:nvGrpSpPr>
            <p:grpSpPr>
              <a:xfrm>
                <a:off x="648948" y="3645024"/>
                <a:ext cx="2436071" cy="1211424"/>
                <a:chOff x="562656" y="828461"/>
                <a:chExt cx="2436071" cy="1211424"/>
              </a:xfrm>
            </p:grpSpPr>
            <p:sp>
              <p:nvSpPr>
                <p:cNvPr id="83" name="Freeform 159"/>
                <p:cNvSpPr>
                  <a:spLocks/>
                </p:cNvSpPr>
                <p:nvPr/>
              </p:nvSpPr>
              <p:spPr bwMode="auto">
                <a:xfrm rot="18900000" flipH="1">
                  <a:off x="1333551" y="908046"/>
                  <a:ext cx="119931" cy="775960"/>
                </a:xfrm>
                <a:custGeom>
                  <a:avLst/>
                  <a:gdLst>
                    <a:gd name="T0" fmla="*/ 2147483647 w 182"/>
                    <a:gd name="T1" fmla="*/ 0 h 1224"/>
                    <a:gd name="T2" fmla="*/ 0 w 182"/>
                    <a:gd name="T3" fmla="*/ 2147483647 h 1224"/>
                    <a:gd name="T4" fmla="*/ 2147483647 w 182"/>
                    <a:gd name="T5" fmla="*/ 2147483647 h 1224"/>
                    <a:gd name="T6" fmla="*/ 0 w 182"/>
                    <a:gd name="T7" fmla="*/ 2147483647 h 1224"/>
                    <a:gd name="T8" fmla="*/ 2147483647 w 182"/>
                    <a:gd name="T9" fmla="*/ 2147483647 h 1224"/>
                    <a:gd name="T10" fmla="*/ 0 w 182"/>
                    <a:gd name="T11" fmla="*/ 2147483647 h 1224"/>
                    <a:gd name="T12" fmla="*/ 2147483647 w 182"/>
                    <a:gd name="T13" fmla="*/ 2147483647 h 1224"/>
                    <a:gd name="T14" fmla="*/ 0 w 182"/>
                    <a:gd name="T15" fmla="*/ 2147483647 h 1224"/>
                    <a:gd name="T16" fmla="*/ 2147483647 w 182"/>
                    <a:gd name="T17" fmla="*/ 2147483647 h 1224"/>
                    <a:gd name="T18" fmla="*/ 0 w 182"/>
                    <a:gd name="T19" fmla="*/ 2147483647 h 122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82" h="1224">
                      <a:moveTo>
                        <a:pt x="182" y="0"/>
                      </a:moveTo>
                      <a:cubicBezTo>
                        <a:pt x="91" y="45"/>
                        <a:pt x="0" y="91"/>
                        <a:pt x="0" y="136"/>
                      </a:cubicBezTo>
                      <a:cubicBezTo>
                        <a:pt x="0" y="181"/>
                        <a:pt x="182" y="227"/>
                        <a:pt x="182" y="272"/>
                      </a:cubicBezTo>
                      <a:cubicBezTo>
                        <a:pt x="182" y="317"/>
                        <a:pt x="0" y="363"/>
                        <a:pt x="0" y="408"/>
                      </a:cubicBezTo>
                      <a:cubicBezTo>
                        <a:pt x="0" y="453"/>
                        <a:pt x="182" y="499"/>
                        <a:pt x="182" y="544"/>
                      </a:cubicBezTo>
                      <a:cubicBezTo>
                        <a:pt x="182" y="589"/>
                        <a:pt x="0" y="635"/>
                        <a:pt x="0" y="680"/>
                      </a:cubicBezTo>
                      <a:cubicBezTo>
                        <a:pt x="0" y="725"/>
                        <a:pt x="182" y="771"/>
                        <a:pt x="182" y="816"/>
                      </a:cubicBezTo>
                      <a:cubicBezTo>
                        <a:pt x="182" y="861"/>
                        <a:pt x="0" y="907"/>
                        <a:pt x="0" y="952"/>
                      </a:cubicBezTo>
                      <a:cubicBezTo>
                        <a:pt x="0" y="997"/>
                        <a:pt x="182" y="1043"/>
                        <a:pt x="182" y="1088"/>
                      </a:cubicBezTo>
                      <a:cubicBezTo>
                        <a:pt x="182" y="1133"/>
                        <a:pt x="91" y="1178"/>
                        <a:pt x="0" y="1224"/>
                      </a:cubicBezTo>
                    </a:path>
                  </a:pathLst>
                </a:custGeom>
                <a:noFill/>
                <a:ln w="2540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/>
                <a:lstStyle/>
                <a:p>
                  <a:endParaRPr lang="ja-JP" altLang="en-US"/>
                </a:p>
              </p:txBody>
            </p:sp>
            <p:cxnSp>
              <p:nvCxnSpPr>
                <p:cNvPr id="84" name="直線コネクタ 83"/>
                <p:cNvCxnSpPr/>
                <p:nvPr/>
              </p:nvCxnSpPr>
              <p:spPr>
                <a:xfrm>
                  <a:off x="1057894" y="1649365"/>
                  <a:ext cx="576238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直線コネクタ 84"/>
                <p:cNvCxnSpPr/>
                <p:nvPr/>
              </p:nvCxnSpPr>
              <p:spPr>
                <a:xfrm>
                  <a:off x="1931800" y="1649365"/>
                  <a:ext cx="576238" cy="0"/>
                </a:xfrm>
                <a:prstGeom prst="line">
                  <a:avLst/>
                </a:prstGeom>
                <a:ln w="76200" cmpd="dbl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6" name="円/楕円 85"/>
                <p:cNvSpPr/>
                <p:nvPr/>
              </p:nvSpPr>
              <p:spPr>
                <a:xfrm>
                  <a:off x="1505556" y="1374169"/>
                  <a:ext cx="468000" cy="468000"/>
                </a:xfrm>
                <a:prstGeom prst="ellipse">
                  <a:avLst/>
                </a:prstGeom>
                <a:pattFill prst="wdUpDiag">
                  <a:fgClr>
                    <a:schemeClr val="tx1"/>
                  </a:fgClr>
                  <a:bgClr>
                    <a:schemeClr val="bg1"/>
                  </a:bgClr>
                </a:patt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 smtClean="0"/>
                </a:p>
              </p:txBody>
            </p:sp>
            <p:sp>
              <p:nvSpPr>
                <p:cNvPr id="87" name="テキスト ボックス 86"/>
                <p:cNvSpPr txBox="1"/>
                <p:nvPr/>
              </p:nvSpPr>
              <p:spPr>
                <a:xfrm>
                  <a:off x="2181452" y="1670553"/>
                  <a:ext cx="81727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b="1" dirty="0" smtClean="0"/>
                    <a:t>N*, Δ*</a:t>
                  </a:r>
                  <a:endParaRPr kumimoji="1" lang="ja-JP" altLang="en-US" b="1" dirty="0"/>
                </a:p>
              </p:txBody>
            </p:sp>
            <p:sp>
              <p:nvSpPr>
                <p:cNvPr id="93" name="テキスト ボックス 92"/>
                <p:cNvSpPr txBox="1"/>
                <p:nvPr/>
              </p:nvSpPr>
              <p:spPr>
                <a:xfrm>
                  <a:off x="904867" y="1670553"/>
                  <a:ext cx="35137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b="1" dirty="0" smtClean="0"/>
                    <a:t>N</a:t>
                  </a:r>
                  <a:endParaRPr kumimoji="1" lang="ja-JP" altLang="en-US" b="1" dirty="0"/>
                </a:p>
              </p:txBody>
            </p:sp>
            <p:sp>
              <p:nvSpPr>
                <p:cNvPr id="94" name="テキスト ボックス 93"/>
                <p:cNvSpPr txBox="1"/>
                <p:nvPr/>
              </p:nvSpPr>
              <p:spPr>
                <a:xfrm>
                  <a:off x="562656" y="828461"/>
                  <a:ext cx="39466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b="1" dirty="0" smtClean="0">
                      <a:latin typeface="Symbol" pitchFamily="18" charset="2"/>
                    </a:rPr>
                    <a:t>g*</a:t>
                  </a:r>
                  <a:endParaRPr kumimoji="1" lang="ja-JP" altLang="en-US" b="1" dirty="0">
                    <a:latin typeface="Symbol" pitchFamily="18" charset="2"/>
                  </a:endParaRPr>
                </a:p>
              </p:txBody>
            </p:sp>
          </p:grpSp>
          <p:sp>
            <p:nvSpPr>
              <p:cNvPr id="42" name="テキスト ボックス 41"/>
              <p:cNvSpPr txBox="1"/>
              <p:nvPr/>
            </p:nvSpPr>
            <p:spPr>
              <a:xfrm rot="16200000">
                <a:off x="2943327" y="4261452"/>
                <a:ext cx="738664" cy="361637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kumimoji="1" lang="en-US" altLang="ja-JP" sz="3600" b="1" dirty="0" smtClean="0"/>
                  <a:t>=</a:t>
                </a:r>
                <a:endParaRPr kumimoji="1" lang="ja-JP" altLang="en-US" sz="3600" b="1" dirty="0"/>
              </a:p>
            </p:txBody>
          </p:sp>
          <p:grpSp>
            <p:nvGrpSpPr>
              <p:cNvPr id="43" name="グループ化 42"/>
              <p:cNvGrpSpPr/>
              <p:nvPr/>
            </p:nvGrpSpPr>
            <p:grpSpPr>
              <a:xfrm>
                <a:off x="3779912" y="3721640"/>
                <a:ext cx="1450144" cy="1259239"/>
                <a:chOff x="1026071" y="3249881"/>
                <a:chExt cx="1450144" cy="1259239"/>
              </a:xfrm>
            </p:grpSpPr>
            <p:grpSp>
              <p:nvGrpSpPr>
                <p:cNvPr id="58" name="グループ化 57"/>
                <p:cNvGrpSpPr/>
                <p:nvPr/>
              </p:nvGrpSpPr>
              <p:grpSpPr>
                <a:xfrm>
                  <a:off x="1026071" y="3249881"/>
                  <a:ext cx="1450144" cy="851495"/>
                  <a:chOff x="1057894" y="908046"/>
                  <a:chExt cx="1450144" cy="851495"/>
                </a:xfrm>
              </p:grpSpPr>
              <p:sp>
                <p:nvSpPr>
                  <p:cNvPr id="64" name="Freeform 159"/>
                  <p:cNvSpPr>
                    <a:spLocks/>
                  </p:cNvSpPr>
                  <p:nvPr/>
                </p:nvSpPr>
                <p:spPr bwMode="auto">
                  <a:xfrm rot="18900000" flipH="1">
                    <a:off x="1333551" y="908046"/>
                    <a:ext cx="119931" cy="775960"/>
                  </a:xfrm>
                  <a:custGeom>
                    <a:avLst/>
                    <a:gdLst>
                      <a:gd name="T0" fmla="*/ 2147483647 w 182"/>
                      <a:gd name="T1" fmla="*/ 0 h 1224"/>
                      <a:gd name="T2" fmla="*/ 0 w 182"/>
                      <a:gd name="T3" fmla="*/ 2147483647 h 1224"/>
                      <a:gd name="T4" fmla="*/ 2147483647 w 182"/>
                      <a:gd name="T5" fmla="*/ 2147483647 h 1224"/>
                      <a:gd name="T6" fmla="*/ 0 w 182"/>
                      <a:gd name="T7" fmla="*/ 2147483647 h 1224"/>
                      <a:gd name="T8" fmla="*/ 2147483647 w 182"/>
                      <a:gd name="T9" fmla="*/ 2147483647 h 1224"/>
                      <a:gd name="T10" fmla="*/ 0 w 182"/>
                      <a:gd name="T11" fmla="*/ 2147483647 h 1224"/>
                      <a:gd name="T12" fmla="*/ 2147483647 w 182"/>
                      <a:gd name="T13" fmla="*/ 2147483647 h 1224"/>
                      <a:gd name="T14" fmla="*/ 0 w 182"/>
                      <a:gd name="T15" fmla="*/ 2147483647 h 1224"/>
                      <a:gd name="T16" fmla="*/ 2147483647 w 182"/>
                      <a:gd name="T17" fmla="*/ 2147483647 h 1224"/>
                      <a:gd name="T18" fmla="*/ 0 w 182"/>
                      <a:gd name="T19" fmla="*/ 2147483647 h 1224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182" h="1224">
                        <a:moveTo>
                          <a:pt x="182" y="0"/>
                        </a:moveTo>
                        <a:cubicBezTo>
                          <a:pt x="91" y="45"/>
                          <a:pt x="0" y="91"/>
                          <a:pt x="0" y="136"/>
                        </a:cubicBezTo>
                        <a:cubicBezTo>
                          <a:pt x="0" y="181"/>
                          <a:pt x="182" y="227"/>
                          <a:pt x="182" y="272"/>
                        </a:cubicBezTo>
                        <a:cubicBezTo>
                          <a:pt x="182" y="317"/>
                          <a:pt x="0" y="363"/>
                          <a:pt x="0" y="408"/>
                        </a:cubicBezTo>
                        <a:cubicBezTo>
                          <a:pt x="0" y="453"/>
                          <a:pt x="182" y="499"/>
                          <a:pt x="182" y="544"/>
                        </a:cubicBezTo>
                        <a:cubicBezTo>
                          <a:pt x="182" y="589"/>
                          <a:pt x="0" y="635"/>
                          <a:pt x="0" y="680"/>
                        </a:cubicBezTo>
                        <a:cubicBezTo>
                          <a:pt x="0" y="725"/>
                          <a:pt x="182" y="771"/>
                          <a:pt x="182" y="816"/>
                        </a:cubicBezTo>
                        <a:cubicBezTo>
                          <a:pt x="182" y="861"/>
                          <a:pt x="0" y="907"/>
                          <a:pt x="0" y="952"/>
                        </a:cubicBezTo>
                        <a:cubicBezTo>
                          <a:pt x="0" y="997"/>
                          <a:pt x="182" y="1043"/>
                          <a:pt x="182" y="1088"/>
                        </a:cubicBezTo>
                        <a:cubicBezTo>
                          <a:pt x="182" y="1133"/>
                          <a:pt x="91" y="1178"/>
                          <a:pt x="0" y="1224"/>
                        </a:cubicBezTo>
                      </a:path>
                    </a:pathLst>
                  </a:custGeom>
                  <a:noFill/>
                  <a:ln w="25400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0000" tIns="46800" rIns="90000" bIns="46800" anchor="ctr"/>
                  <a:lstStyle/>
                  <a:p>
                    <a:endParaRPr lang="ja-JP" altLang="en-US"/>
                  </a:p>
                </p:txBody>
              </p:sp>
              <p:cxnSp>
                <p:nvCxnSpPr>
                  <p:cNvPr id="65" name="直線コネクタ 64"/>
                  <p:cNvCxnSpPr/>
                  <p:nvPr/>
                </p:nvCxnSpPr>
                <p:spPr>
                  <a:xfrm>
                    <a:off x="1057894" y="1649365"/>
                    <a:ext cx="576238" cy="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直線コネクタ 65"/>
                  <p:cNvCxnSpPr/>
                  <p:nvPr/>
                </p:nvCxnSpPr>
                <p:spPr>
                  <a:xfrm>
                    <a:off x="1931800" y="1649365"/>
                    <a:ext cx="576238" cy="0"/>
                  </a:xfrm>
                  <a:prstGeom prst="line">
                    <a:avLst/>
                  </a:prstGeom>
                  <a:ln w="76200" cmpd="dbl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7" name="円/楕円 66"/>
                  <p:cNvSpPr>
                    <a:spLocks noChangeAspect="1"/>
                  </p:cNvSpPr>
                  <p:nvPr/>
                </p:nvSpPr>
                <p:spPr>
                  <a:xfrm>
                    <a:off x="1643800" y="1471541"/>
                    <a:ext cx="288000" cy="288000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 smtClean="0"/>
                  </a:p>
                </p:txBody>
              </p:sp>
            </p:grpSp>
            <p:sp>
              <p:nvSpPr>
                <p:cNvPr id="63" name="テキスト ボックス 62"/>
                <p:cNvSpPr txBox="1"/>
                <p:nvPr/>
              </p:nvSpPr>
              <p:spPr>
                <a:xfrm>
                  <a:off x="1403648" y="4170566"/>
                  <a:ext cx="723389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sz="1600" b="1" dirty="0" smtClean="0">
                      <a:solidFill>
                        <a:srgbClr val="FF0000"/>
                      </a:solidFill>
                    </a:rPr>
                    <a:t>Bare</a:t>
                  </a:r>
                  <a:endParaRPr kumimoji="1" lang="ja-JP" altLang="en-US" sz="1600" b="1" dirty="0">
                    <a:solidFill>
                      <a:srgbClr val="FF0000"/>
                    </a:solidFill>
                  </a:endParaRPr>
                </a:p>
              </p:txBody>
            </p:sp>
          </p:grpSp>
          <p:grpSp>
            <p:nvGrpSpPr>
              <p:cNvPr id="44" name="グループ化 43"/>
              <p:cNvGrpSpPr/>
              <p:nvPr/>
            </p:nvGrpSpPr>
            <p:grpSpPr>
              <a:xfrm>
                <a:off x="6156176" y="3748969"/>
                <a:ext cx="1932860" cy="1261644"/>
                <a:chOff x="783829" y="5119684"/>
                <a:chExt cx="1932860" cy="1261644"/>
              </a:xfrm>
            </p:grpSpPr>
            <p:grpSp>
              <p:nvGrpSpPr>
                <p:cNvPr id="50" name="グループ化 49"/>
                <p:cNvGrpSpPr/>
                <p:nvPr/>
              </p:nvGrpSpPr>
              <p:grpSpPr>
                <a:xfrm>
                  <a:off x="783829" y="5119684"/>
                  <a:ext cx="1932860" cy="1020359"/>
                  <a:chOff x="783829" y="4914941"/>
                  <a:chExt cx="1932860" cy="1020359"/>
                </a:xfrm>
              </p:grpSpPr>
              <p:sp>
                <p:nvSpPr>
                  <p:cNvPr id="52" name="Freeform 159"/>
                  <p:cNvSpPr>
                    <a:spLocks/>
                  </p:cNvSpPr>
                  <p:nvPr/>
                </p:nvSpPr>
                <p:spPr bwMode="auto">
                  <a:xfrm rot="18900000" flipH="1">
                    <a:off x="1012356" y="4914941"/>
                    <a:ext cx="119931" cy="775960"/>
                  </a:xfrm>
                  <a:custGeom>
                    <a:avLst/>
                    <a:gdLst>
                      <a:gd name="T0" fmla="*/ 2147483647 w 182"/>
                      <a:gd name="T1" fmla="*/ 0 h 1224"/>
                      <a:gd name="T2" fmla="*/ 0 w 182"/>
                      <a:gd name="T3" fmla="*/ 2147483647 h 1224"/>
                      <a:gd name="T4" fmla="*/ 2147483647 w 182"/>
                      <a:gd name="T5" fmla="*/ 2147483647 h 1224"/>
                      <a:gd name="T6" fmla="*/ 0 w 182"/>
                      <a:gd name="T7" fmla="*/ 2147483647 h 1224"/>
                      <a:gd name="T8" fmla="*/ 2147483647 w 182"/>
                      <a:gd name="T9" fmla="*/ 2147483647 h 1224"/>
                      <a:gd name="T10" fmla="*/ 0 w 182"/>
                      <a:gd name="T11" fmla="*/ 2147483647 h 1224"/>
                      <a:gd name="T12" fmla="*/ 2147483647 w 182"/>
                      <a:gd name="T13" fmla="*/ 2147483647 h 1224"/>
                      <a:gd name="T14" fmla="*/ 0 w 182"/>
                      <a:gd name="T15" fmla="*/ 2147483647 h 1224"/>
                      <a:gd name="T16" fmla="*/ 2147483647 w 182"/>
                      <a:gd name="T17" fmla="*/ 2147483647 h 1224"/>
                      <a:gd name="T18" fmla="*/ 0 w 182"/>
                      <a:gd name="T19" fmla="*/ 2147483647 h 1224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182" h="1224">
                        <a:moveTo>
                          <a:pt x="182" y="0"/>
                        </a:moveTo>
                        <a:cubicBezTo>
                          <a:pt x="91" y="45"/>
                          <a:pt x="0" y="91"/>
                          <a:pt x="0" y="136"/>
                        </a:cubicBezTo>
                        <a:cubicBezTo>
                          <a:pt x="0" y="181"/>
                          <a:pt x="182" y="227"/>
                          <a:pt x="182" y="272"/>
                        </a:cubicBezTo>
                        <a:cubicBezTo>
                          <a:pt x="182" y="317"/>
                          <a:pt x="0" y="363"/>
                          <a:pt x="0" y="408"/>
                        </a:cubicBezTo>
                        <a:cubicBezTo>
                          <a:pt x="0" y="453"/>
                          <a:pt x="182" y="499"/>
                          <a:pt x="182" y="544"/>
                        </a:cubicBezTo>
                        <a:cubicBezTo>
                          <a:pt x="182" y="589"/>
                          <a:pt x="0" y="635"/>
                          <a:pt x="0" y="680"/>
                        </a:cubicBezTo>
                        <a:cubicBezTo>
                          <a:pt x="0" y="725"/>
                          <a:pt x="182" y="771"/>
                          <a:pt x="182" y="816"/>
                        </a:cubicBezTo>
                        <a:cubicBezTo>
                          <a:pt x="182" y="861"/>
                          <a:pt x="0" y="907"/>
                          <a:pt x="0" y="952"/>
                        </a:cubicBezTo>
                        <a:cubicBezTo>
                          <a:pt x="0" y="997"/>
                          <a:pt x="182" y="1043"/>
                          <a:pt x="182" y="1088"/>
                        </a:cubicBezTo>
                        <a:cubicBezTo>
                          <a:pt x="182" y="1133"/>
                          <a:pt x="91" y="1178"/>
                          <a:pt x="0" y="1224"/>
                        </a:cubicBezTo>
                      </a:path>
                    </a:pathLst>
                  </a:custGeom>
                  <a:noFill/>
                  <a:ln w="25400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0000" tIns="46800" rIns="90000" bIns="46800" anchor="ctr"/>
                  <a:lstStyle/>
                  <a:p>
                    <a:endParaRPr lang="ja-JP" altLang="en-US"/>
                  </a:p>
                </p:txBody>
              </p:sp>
              <p:cxnSp>
                <p:nvCxnSpPr>
                  <p:cNvPr id="53" name="直線コネクタ 52"/>
                  <p:cNvCxnSpPr/>
                  <p:nvPr/>
                </p:nvCxnSpPr>
                <p:spPr>
                  <a:xfrm>
                    <a:off x="783829" y="5624672"/>
                    <a:ext cx="1219497" cy="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直線コネクタ 53"/>
                  <p:cNvCxnSpPr/>
                  <p:nvPr/>
                </p:nvCxnSpPr>
                <p:spPr>
                  <a:xfrm>
                    <a:off x="2140451" y="5619667"/>
                    <a:ext cx="576238" cy="0"/>
                  </a:xfrm>
                  <a:prstGeom prst="line">
                    <a:avLst/>
                  </a:prstGeom>
                  <a:ln w="76200" cmpd="dbl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5" name="円弧 54"/>
                  <p:cNvSpPr/>
                  <p:nvPr/>
                </p:nvSpPr>
                <p:spPr>
                  <a:xfrm>
                    <a:off x="1411195" y="5136295"/>
                    <a:ext cx="720080" cy="799005"/>
                  </a:xfrm>
                  <a:prstGeom prst="arc">
                    <a:avLst>
                      <a:gd name="adj1" fmla="val 10572787"/>
                      <a:gd name="adj2" fmla="val 0"/>
                    </a:avLst>
                  </a:prstGeom>
                  <a:ln w="19050">
                    <a:solidFill>
                      <a:schemeClr val="tx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56" name="円/楕円 55"/>
                  <p:cNvSpPr>
                    <a:spLocks noChangeAspect="1"/>
                  </p:cNvSpPr>
                  <p:nvPr/>
                </p:nvSpPr>
                <p:spPr>
                  <a:xfrm>
                    <a:off x="1322605" y="5517232"/>
                    <a:ext cx="165705" cy="16570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 smtClean="0"/>
                  </a:p>
                </p:txBody>
              </p:sp>
              <p:sp>
                <p:nvSpPr>
                  <p:cNvPr id="57" name="正方形/長方形 56"/>
                  <p:cNvSpPr/>
                  <p:nvPr/>
                </p:nvSpPr>
                <p:spPr>
                  <a:xfrm>
                    <a:off x="2008804" y="5451131"/>
                    <a:ext cx="288000" cy="288000"/>
                  </a:xfrm>
                  <a:prstGeom prst="rect">
                    <a:avLst/>
                  </a:prstGeom>
                  <a:pattFill prst="wdUpDiag">
                    <a:fgClr>
                      <a:schemeClr val="tx1"/>
                    </a:fgClr>
                    <a:bgClr>
                      <a:schemeClr val="bg1"/>
                    </a:bgClr>
                  </a:pattFill>
                  <a:ln>
                    <a:solidFill>
                      <a:schemeClr val="tx1"/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 smtClean="0"/>
                  </a:p>
                </p:txBody>
              </p:sp>
            </p:grpSp>
            <p:sp>
              <p:nvSpPr>
                <p:cNvPr id="51" name="テキスト ボックス 50"/>
                <p:cNvSpPr txBox="1"/>
                <p:nvPr/>
              </p:nvSpPr>
              <p:spPr>
                <a:xfrm>
                  <a:off x="1036201" y="6042774"/>
                  <a:ext cx="1470067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sz="1600" b="1" dirty="0" smtClean="0">
                      <a:solidFill>
                        <a:srgbClr val="0000FF"/>
                      </a:solidFill>
                    </a:rPr>
                    <a:t>Meson cloud</a:t>
                  </a:r>
                  <a:endParaRPr kumimoji="1" lang="ja-JP" altLang="en-US" sz="1600" b="1" dirty="0">
                    <a:solidFill>
                      <a:srgbClr val="0000FF"/>
                    </a:solidFill>
                  </a:endParaRPr>
                </a:p>
              </p:txBody>
            </p:sp>
          </p:grpSp>
          <p:sp>
            <p:nvSpPr>
              <p:cNvPr id="46" name="テキスト ボックス 45"/>
              <p:cNvSpPr txBox="1"/>
              <p:nvPr/>
            </p:nvSpPr>
            <p:spPr>
              <a:xfrm>
                <a:off x="5436096" y="4075192"/>
                <a:ext cx="484428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4000" b="1" dirty="0" smtClean="0"/>
                  <a:t>+</a:t>
                </a:r>
                <a:endParaRPr kumimoji="1" lang="ja-JP" altLang="en-US" sz="4000" b="1" dirty="0"/>
              </a:p>
            </p:txBody>
          </p:sp>
          <p:sp>
            <p:nvSpPr>
              <p:cNvPr id="49" name="円/楕円 48"/>
              <p:cNvSpPr/>
              <p:nvPr/>
            </p:nvSpPr>
            <p:spPr>
              <a:xfrm>
                <a:off x="3510616" y="3410285"/>
                <a:ext cx="1884578" cy="1632092"/>
              </a:xfrm>
              <a:prstGeom prst="ellipse">
                <a:avLst/>
              </a:prstGeom>
              <a:noFill/>
              <a:ln w="34925">
                <a:solidFill>
                  <a:srgbClr val="009900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 algn="ctr">
                  <a:buClr>
                    <a:srgbClr val="0000FF"/>
                  </a:buClr>
                  <a:buFont typeface="Wingdings" panose="05000000000000000000" pitchFamily="2" charset="2"/>
                  <a:buChar char="Ø"/>
                </a:pPr>
                <a:endParaRPr kumimoji="1" lang="ja-JP" altLang="en-US" b="1" dirty="0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3643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正方形/長方形 25"/>
          <p:cNvSpPr/>
          <p:nvPr/>
        </p:nvSpPr>
        <p:spPr>
          <a:xfrm>
            <a:off x="88490" y="836711"/>
            <a:ext cx="8948006" cy="583264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sp>
        <p:nvSpPr>
          <p:cNvPr id="1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50474"/>
          </a:xfrm>
        </p:spPr>
        <p:txBody>
          <a:bodyPr>
            <a:noAutofit/>
          </a:bodyPr>
          <a:lstStyle/>
          <a:p>
            <a:r>
              <a:rPr lang="en-US" altLang="ja-JP" sz="2400" dirty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Analysis of electroproduction reactions:</a:t>
            </a:r>
            <a:br>
              <a:rPr lang="en-US" altLang="ja-JP" sz="2400" dirty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</a:br>
            <a:r>
              <a:rPr lang="en-US" altLang="ja-JP" sz="2400" dirty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Determining N-N* </a:t>
            </a:r>
            <a:r>
              <a:rPr lang="en-US" altLang="ja-JP" sz="2400" dirty="0" err="1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e.m</a:t>
            </a:r>
            <a:r>
              <a:rPr lang="en-US" altLang="ja-JP" sz="2400" dirty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. transition form factors</a:t>
            </a:r>
            <a:endParaRPr lang="ja-JP" altLang="en-US" sz="2400" dirty="0" smtClean="0">
              <a:solidFill>
                <a:srgbClr val="0000FF"/>
              </a:solidFill>
              <a:latin typeface="Arial Black" pitchFamily="34" charset="0"/>
              <a:ea typeface="ＭＳ Ｐゴシック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036660" y="1992529"/>
            <a:ext cx="2446504" cy="253916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1050" b="1" dirty="0" smtClean="0">
                <a:solidFill>
                  <a:srgbClr val="009900"/>
                </a:solidFill>
                <a:sym typeface="Wingdings" panose="05000000000000000000" pitchFamily="2" charset="2"/>
              </a:rPr>
              <a:t>Q</a:t>
            </a:r>
            <a:r>
              <a:rPr lang="en-US" altLang="ja-JP" sz="1050" b="1" baseline="30000" dirty="0" smtClean="0">
                <a:solidFill>
                  <a:srgbClr val="009900"/>
                </a:solidFill>
                <a:sym typeface="Wingdings" panose="05000000000000000000" pitchFamily="2" charset="2"/>
              </a:rPr>
              <a:t>2</a:t>
            </a:r>
            <a:r>
              <a:rPr lang="en-US" altLang="ja-JP" sz="1050" b="1" dirty="0" smtClean="0">
                <a:solidFill>
                  <a:srgbClr val="009900"/>
                </a:solidFill>
                <a:sym typeface="Wingdings" panose="05000000000000000000" pitchFamily="2" charset="2"/>
              </a:rPr>
              <a:t> = 1.15 GeV</a:t>
            </a:r>
            <a:r>
              <a:rPr lang="en-US" altLang="ja-JP" sz="1050" b="1" baseline="30000" dirty="0" smtClean="0">
                <a:solidFill>
                  <a:srgbClr val="009900"/>
                </a:solidFill>
                <a:sym typeface="Wingdings" panose="05000000000000000000" pitchFamily="2" charset="2"/>
              </a:rPr>
              <a:t>2</a:t>
            </a:r>
            <a:r>
              <a:rPr lang="en-US" altLang="ja-JP" sz="1050" b="1" dirty="0" smtClean="0">
                <a:solidFill>
                  <a:srgbClr val="009900"/>
                </a:solidFill>
                <a:sym typeface="Wingdings" panose="05000000000000000000" pitchFamily="2" charset="2"/>
              </a:rPr>
              <a:t>, </a:t>
            </a:r>
            <a:r>
              <a:rPr lang="en-US" altLang="ja-JP" sz="105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1.10 &lt; W &lt; 1.69 GeV</a:t>
            </a:r>
            <a:endParaRPr kumimoji="1" lang="ja-JP" altLang="en-US" sz="1050" b="1" dirty="0" smtClean="0">
              <a:solidFill>
                <a:srgbClr val="FF0000"/>
              </a:solidFill>
            </a:endParaRPr>
          </a:p>
        </p:txBody>
      </p:sp>
      <p:grpSp>
        <p:nvGrpSpPr>
          <p:cNvPr id="18" name="グループ化 17"/>
          <p:cNvGrpSpPr/>
          <p:nvPr/>
        </p:nvGrpSpPr>
        <p:grpSpPr>
          <a:xfrm>
            <a:off x="173943" y="1556792"/>
            <a:ext cx="2085969" cy="366730"/>
            <a:chOff x="-1295978" y="2784185"/>
            <a:chExt cx="2085969" cy="366730"/>
          </a:xfrm>
        </p:grpSpPr>
        <p:sp>
          <p:nvSpPr>
            <p:cNvPr id="19" name="角丸四角形 18"/>
            <p:cNvSpPr/>
            <p:nvPr/>
          </p:nvSpPr>
          <p:spPr bwMode="auto">
            <a:xfrm>
              <a:off x="-1295978" y="2784185"/>
              <a:ext cx="2085969" cy="366730"/>
            </a:xfrm>
            <a:prstGeom prst="roundRect">
              <a:avLst/>
            </a:prstGeom>
            <a:solidFill>
              <a:schemeClr val="bg1"/>
            </a:solidFill>
            <a:ln w="31750">
              <a:solidFill>
                <a:srgbClr val="0000FF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90000" tIns="46800" rIns="90000" bIns="46800"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テキスト ボックス 19"/>
            <p:cNvSpPr txBox="1"/>
            <p:nvPr/>
          </p:nvSpPr>
          <p:spPr>
            <a:xfrm>
              <a:off x="-1243964" y="2813661"/>
              <a:ext cx="2033955" cy="307777"/>
            </a:xfrm>
            <a:prstGeom prst="rect">
              <a:avLst/>
            </a:prstGeom>
            <a:noFill/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altLang="ja-JP" sz="1400" b="1" dirty="0" err="1" smtClean="0">
                  <a:solidFill>
                    <a:schemeClr val="tx1"/>
                  </a:solidFill>
                </a:rPr>
                <a:t>σ</a:t>
              </a:r>
              <a:r>
                <a:rPr lang="en-US" altLang="ja-JP" sz="1400" b="1" baseline="-25000" dirty="0" err="1" smtClean="0">
                  <a:solidFill>
                    <a:schemeClr val="tx1"/>
                  </a:solidFill>
                </a:rPr>
                <a:t>T</a:t>
              </a:r>
              <a:r>
                <a:rPr lang="en-US" altLang="ja-JP" sz="1400" b="1" dirty="0" err="1" smtClean="0">
                  <a:solidFill>
                    <a:schemeClr val="tx1"/>
                  </a:solidFill>
                </a:rPr>
                <a:t>+εσ</a:t>
              </a:r>
              <a:r>
                <a:rPr lang="en-US" altLang="ja-JP" sz="1400" b="1" baseline="-25000" dirty="0" err="1" smtClean="0">
                  <a:solidFill>
                    <a:schemeClr val="tx1"/>
                  </a:solidFill>
                </a:rPr>
                <a:t>L</a:t>
              </a:r>
              <a:r>
                <a:rPr lang="ja-JP" altLang="en-US" sz="1400" b="1" dirty="0" smtClean="0">
                  <a:solidFill>
                    <a:schemeClr val="tx1"/>
                  </a:solidFill>
                </a:rPr>
                <a:t> </a:t>
              </a:r>
              <a:r>
                <a:rPr lang="en-US" altLang="ja-JP" sz="1400" b="1" dirty="0" smtClean="0">
                  <a:solidFill>
                    <a:schemeClr val="tx1"/>
                  </a:solidFill>
                </a:rPr>
                <a:t>for ep </a:t>
              </a:r>
              <a:r>
                <a:rPr lang="en-US" altLang="ja-JP" sz="1400" b="1" dirty="0" smtClean="0">
                  <a:solidFill>
                    <a:schemeClr val="tx1"/>
                  </a:solidFill>
                  <a:sym typeface="Wingdings" panose="05000000000000000000" pitchFamily="2" charset="2"/>
                </a:rPr>
                <a:t> eπ</a:t>
              </a:r>
              <a:r>
                <a:rPr lang="en-US" altLang="ja-JP" sz="1400" b="1" baseline="30000" dirty="0" smtClean="0">
                  <a:solidFill>
                    <a:schemeClr val="tx1"/>
                  </a:solidFill>
                  <a:sym typeface="Wingdings" panose="05000000000000000000" pitchFamily="2" charset="2"/>
                </a:rPr>
                <a:t>0</a:t>
              </a:r>
              <a:r>
                <a:rPr lang="en-US" altLang="ja-JP" sz="1400" b="1" dirty="0" smtClean="0">
                  <a:solidFill>
                    <a:schemeClr val="tx1"/>
                  </a:solidFill>
                  <a:sym typeface="Wingdings" panose="05000000000000000000" pitchFamily="2" charset="2"/>
                </a:rPr>
                <a:t>p</a:t>
              </a:r>
              <a:endParaRPr lang="en-US" altLang="ja-JP" sz="1400" b="1" baseline="30000" dirty="0" smtClean="0">
                <a:solidFill>
                  <a:schemeClr val="tx1"/>
                </a:solidFill>
              </a:endParaRPr>
            </a:p>
          </p:txBody>
        </p:sp>
      </p:grpSp>
      <p:sp>
        <p:nvSpPr>
          <p:cNvPr id="2" name="テキスト ボックス 1"/>
          <p:cNvSpPr txBox="1"/>
          <p:nvPr/>
        </p:nvSpPr>
        <p:spPr>
          <a:xfrm>
            <a:off x="3022343" y="1483966"/>
            <a:ext cx="3169457" cy="461665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1200" b="1" dirty="0" smtClean="0">
                <a:solidFill>
                  <a:srgbClr val="009900"/>
                </a:solidFill>
              </a:rPr>
              <a:t>Data for structure functions are </a:t>
            </a:r>
            <a:r>
              <a:rPr lang="en-US" altLang="ja-JP" sz="1200" b="1" dirty="0" smtClean="0">
                <a:solidFill>
                  <a:srgbClr val="009900"/>
                </a:solidFill>
              </a:rPr>
              <a:t>obtained</a:t>
            </a:r>
            <a:endParaRPr kumimoji="1" lang="en-US" altLang="ja-JP" sz="1200" b="1" dirty="0" smtClean="0">
              <a:solidFill>
                <a:srgbClr val="009900"/>
              </a:solidFill>
            </a:endParaRPr>
          </a:p>
          <a:p>
            <a:r>
              <a:rPr lang="en-US" altLang="ja-JP" sz="1200" b="1" dirty="0" smtClean="0">
                <a:solidFill>
                  <a:srgbClr val="009900"/>
                </a:solidFill>
              </a:rPr>
              <a:t>with the help of K. </a:t>
            </a:r>
            <a:r>
              <a:rPr lang="en-US" altLang="ja-JP" sz="1200" b="1" dirty="0" err="1" smtClean="0">
                <a:solidFill>
                  <a:srgbClr val="009900"/>
                </a:solidFill>
              </a:rPr>
              <a:t>Joo</a:t>
            </a:r>
            <a:r>
              <a:rPr lang="en-US" altLang="ja-JP" sz="1200" b="1" dirty="0" smtClean="0">
                <a:solidFill>
                  <a:srgbClr val="009900"/>
                </a:solidFill>
              </a:rPr>
              <a:t> and L. C. Smith.</a:t>
            </a:r>
            <a:endParaRPr kumimoji="1" lang="ja-JP" altLang="en-US" sz="1200" b="1" dirty="0" smtClean="0">
              <a:solidFill>
                <a:srgbClr val="009900"/>
              </a:solidFill>
            </a:endParaRPr>
          </a:p>
        </p:txBody>
      </p:sp>
      <p:pic>
        <p:nvPicPr>
          <p:cNvPr id="1026" name="Picture 2" descr="C:\Users\kamano\Desktop\115.PNG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09" y="2204864"/>
            <a:ext cx="3600000" cy="20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kamano\Desktop\300.PNG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47" y="4437336"/>
            <a:ext cx="3600000" cy="20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C:\Users\kamano\Desktop\500.PNG"/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7" y="2246445"/>
            <a:ext cx="3600000" cy="20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5" descr="C:\Users\kamano\Desktop\600.PNG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292" y="4531592"/>
            <a:ext cx="3420000" cy="1868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テキスト ボックス 44"/>
          <p:cNvSpPr txBox="1"/>
          <p:nvPr/>
        </p:nvSpPr>
        <p:spPr>
          <a:xfrm>
            <a:off x="1088172" y="4232740"/>
            <a:ext cx="2371162" cy="253916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1050" b="1" dirty="0" smtClean="0">
                <a:solidFill>
                  <a:srgbClr val="009900"/>
                </a:solidFill>
                <a:sym typeface="Wingdings" panose="05000000000000000000" pitchFamily="2" charset="2"/>
              </a:rPr>
              <a:t>Q</a:t>
            </a:r>
            <a:r>
              <a:rPr lang="en-US" altLang="ja-JP" sz="1050" b="1" baseline="30000" dirty="0" smtClean="0">
                <a:solidFill>
                  <a:srgbClr val="009900"/>
                </a:solidFill>
                <a:sym typeface="Wingdings" panose="05000000000000000000" pitchFamily="2" charset="2"/>
              </a:rPr>
              <a:t>2</a:t>
            </a:r>
            <a:r>
              <a:rPr lang="en-US" altLang="ja-JP" sz="1050" b="1" dirty="0" smtClean="0">
                <a:solidFill>
                  <a:srgbClr val="009900"/>
                </a:solidFill>
                <a:sym typeface="Wingdings" panose="05000000000000000000" pitchFamily="2" charset="2"/>
              </a:rPr>
              <a:t> = 3.0 GeV</a:t>
            </a:r>
            <a:r>
              <a:rPr lang="en-US" altLang="ja-JP" sz="1050" b="1" baseline="30000" dirty="0" smtClean="0">
                <a:solidFill>
                  <a:srgbClr val="009900"/>
                </a:solidFill>
                <a:sym typeface="Wingdings" panose="05000000000000000000" pitchFamily="2" charset="2"/>
              </a:rPr>
              <a:t>2</a:t>
            </a:r>
            <a:r>
              <a:rPr lang="en-US" altLang="ja-JP" sz="1050" b="1" dirty="0" smtClean="0">
                <a:solidFill>
                  <a:srgbClr val="009900"/>
                </a:solidFill>
                <a:sym typeface="Wingdings" panose="05000000000000000000" pitchFamily="2" charset="2"/>
              </a:rPr>
              <a:t>, </a:t>
            </a:r>
            <a:r>
              <a:rPr lang="en-US" altLang="ja-JP" sz="105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1.11 &lt; W &lt; 1.69 GeV</a:t>
            </a:r>
            <a:endParaRPr kumimoji="1" lang="ja-JP" altLang="en-US" sz="1050" b="1" dirty="0" smtClean="0">
              <a:solidFill>
                <a:srgbClr val="FF0000"/>
              </a:solidFill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5437864" y="1992529"/>
            <a:ext cx="2371162" cy="253916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1050" b="1" dirty="0" smtClean="0">
                <a:solidFill>
                  <a:srgbClr val="009900"/>
                </a:solidFill>
                <a:sym typeface="Wingdings" panose="05000000000000000000" pitchFamily="2" charset="2"/>
              </a:rPr>
              <a:t>Q</a:t>
            </a:r>
            <a:r>
              <a:rPr lang="en-US" altLang="ja-JP" sz="1050" b="1" baseline="30000" dirty="0" smtClean="0">
                <a:solidFill>
                  <a:srgbClr val="009900"/>
                </a:solidFill>
                <a:sym typeface="Wingdings" panose="05000000000000000000" pitchFamily="2" charset="2"/>
              </a:rPr>
              <a:t>2</a:t>
            </a:r>
            <a:r>
              <a:rPr lang="en-US" altLang="ja-JP" sz="1050" b="1" dirty="0" smtClean="0">
                <a:solidFill>
                  <a:srgbClr val="009900"/>
                </a:solidFill>
                <a:sym typeface="Wingdings" panose="05000000000000000000" pitchFamily="2" charset="2"/>
              </a:rPr>
              <a:t> = 5.0 GeV</a:t>
            </a:r>
            <a:r>
              <a:rPr lang="en-US" altLang="ja-JP" sz="1050" b="1" baseline="30000" dirty="0" smtClean="0">
                <a:solidFill>
                  <a:srgbClr val="009900"/>
                </a:solidFill>
                <a:sym typeface="Wingdings" panose="05000000000000000000" pitchFamily="2" charset="2"/>
              </a:rPr>
              <a:t>2</a:t>
            </a:r>
            <a:r>
              <a:rPr lang="en-US" altLang="ja-JP" sz="1050" b="1" dirty="0" smtClean="0">
                <a:solidFill>
                  <a:srgbClr val="009900"/>
                </a:solidFill>
                <a:sym typeface="Wingdings" panose="05000000000000000000" pitchFamily="2" charset="2"/>
              </a:rPr>
              <a:t>, </a:t>
            </a:r>
            <a:r>
              <a:rPr lang="en-US" altLang="ja-JP" sz="105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1.11 &lt; W &lt; 1.69 GeV</a:t>
            </a:r>
            <a:endParaRPr kumimoji="1" lang="ja-JP" altLang="en-US" sz="1050" b="1" dirty="0" smtClean="0">
              <a:solidFill>
                <a:srgbClr val="FF0000"/>
              </a:solidFill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5513206" y="4243560"/>
            <a:ext cx="2371162" cy="253916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1050" b="1" dirty="0" smtClean="0">
                <a:solidFill>
                  <a:srgbClr val="009900"/>
                </a:solidFill>
                <a:sym typeface="Wingdings" panose="05000000000000000000" pitchFamily="2" charset="2"/>
              </a:rPr>
              <a:t>Q</a:t>
            </a:r>
            <a:r>
              <a:rPr lang="en-US" altLang="ja-JP" sz="1050" b="1" baseline="30000" dirty="0" smtClean="0">
                <a:solidFill>
                  <a:srgbClr val="009900"/>
                </a:solidFill>
                <a:sym typeface="Wingdings" panose="05000000000000000000" pitchFamily="2" charset="2"/>
              </a:rPr>
              <a:t>2</a:t>
            </a:r>
            <a:r>
              <a:rPr lang="en-US" altLang="ja-JP" sz="1050" b="1" dirty="0" smtClean="0">
                <a:solidFill>
                  <a:srgbClr val="009900"/>
                </a:solidFill>
                <a:sym typeface="Wingdings" panose="05000000000000000000" pitchFamily="2" charset="2"/>
              </a:rPr>
              <a:t> = 6.0 GeV</a:t>
            </a:r>
            <a:r>
              <a:rPr lang="en-US" altLang="ja-JP" sz="1050" b="1" baseline="30000" dirty="0" smtClean="0">
                <a:solidFill>
                  <a:srgbClr val="009900"/>
                </a:solidFill>
                <a:sym typeface="Wingdings" panose="05000000000000000000" pitchFamily="2" charset="2"/>
              </a:rPr>
              <a:t>2</a:t>
            </a:r>
            <a:r>
              <a:rPr lang="en-US" altLang="ja-JP" sz="1050" b="1" dirty="0" smtClean="0">
                <a:solidFill>
                  <a:srgbClr val="009900"/>
                </a:solidFill>
                <a:sym typeface="Wingdings" panose="05000000000000000000" pitchFamily="2" charset="2"/>
              </a:rPr>
              <a:t>, </a:t>
            </a:r>
            <a:r>
              <a:rPr lang="en-US" altLang="ja-JP" sz="105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1.11 &lt; W &lt; 1.39 GeV</a:t>
            </a:r>
            <a:endParaRPr kumimoji="1" lang="ja-JP" altLang="en-US" sz="1050" b="1" dirty="0" smtClean="0">
              <a:solidFill>
                <a:srgbClr val="FF0000"/>
              </a:solidFill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 rot="2551633">
            <a:off x="1550462" y="3105296"/>
            <a:ext cx="1772024" cy="338554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solidFill>
                  <a:srgbClr val="0000FF">
                    <a:alpha val="40000"/>
                  </a:srgbClr>
                </a:solidFill>
                <a:latin typeface="+mj-lt"/>
              </a:rPr>
              <a:t>PRELIMINARY</a:t>
            </a:r>
            <a:endParaRPr kumimoji="1" lang="ja-JP" altLang="en-US" sz="1600" dirty="0" smtClean="0">
              <a:solidFill>
                <a:srgbClr val="0000FF">
                  <a:alpha val="40000"/>
                </a:srgbClr>
              </a:solidFill>
              <a:latin typeface="+mj-lt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 rot="2551633">
            <a:off x="1550462" y="5279733"/>
            <a:ext cx="1772024" cy="338554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solidFill>
                  <a:srgbClr val="0000FF">
                    <a:alpha val="40000"/>
                  </a:srgbClr>
                </a:solidFill>
                <a:latin typeface="+mj-lt"/>
              </a:rPr>
              <a:t>PRELIMINARY</a:t>
            </a:r>
            <a:endParaRPr kumimoji="1" lang="ja-JP" altLang="en-US" sz="1600" dirty="0" smtClean="0">
              <a:solidFill>
                <a:srgbClr val="0000FF">
                  <a:alpha val="40000"/>
                </a:srgbClr>
              </a:solidFill>
              <a:latin typeface="+mj-lt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 rot="2551633">
            <a:off x="6014958" y="5279733"/>
            <a:ext cx="1772024" cy="338554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solidFill>
                  <a:srgbClr val="0000FF">
                    <a:alpha val="40000"/>
                  </a:srgbClr>
                </a:solidFill>
                <a:latin typeface="+mj-lt"/>
              </a:rPr>
              <a:t>PRELIMINARY</a:t>
            </a:r>
            <a:endParaRPr kumimoji="1" lang="ja-JP" altLang="en-US" sz="1600" dirty="0" smtClean="0">
              <a:solidFill>
                <a:srgbClr val="0000FF">
                  <a:alpha val="40000"/>
                </a:srgbClr>
              </a:solidFill>
              <a:latin typeface="+mj-lt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 rot="2551633">
            <a:off x="5965530" y="3112145"/>
            <a:ext cx="1772024" cy="338554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solidFill>
                  <a:srgbClr val="0000FF">
                    <a:alpha val="40000"/>
                  </a:srgbClr>
                </a:solidFill>
                <a:latin typeface="+mj-lt"/>
              </a:rPr>
              <a:t>PRELIMINARY</a:t>
            </a:r>
            <a:endParaRPr kumimoji="1" lang="ja-JP" altLang="en-US" sz="1600" dirty="0" smtClean="0">
              <a:solidFill>
                <a:srgbClr val="0000FF">
                  <a:alpha val="40000"/>
                </a:srgbClr>
              </a:solidFill>
              <a:latin typeface="+mj-lt"/>
            </a:endParaRPr>
          </a:p>
        </p:txBody>
      </p:sp>
      <p:pic>
        <p:nvPicPr>
          <p:cNvPr id="23" name="Picture 12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43" y="980728"/>
            <a:ext cx="801211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6"/>
          <p:cNvGrpSpPr>
            <a:grpSpLocks/>
          </p:cNvGrpSpPr>
          <p:nvPr/>
        </p:nvGrpSpPr>
        <p:grpSpPr bwMode="auto">
          <a:xfrm>
            <a:off x="6902777" y="1460658"/>
            <a:ext cx="2160588" cy="433387"/>
            <a:chOff x="4059" y="748"/>
            <a:chExt cx="1361" cy="273"/>
          </a:xfrm>
        </p:grpSpPr>
        <p:sp>
          <p:nvSpPr>
            <p:cNvPr id="29" name="AutoShape 7"/>
            <p:cNvSpPr>
              <a:spLocks noChangeArrowheads="1"/>
            </p:cNvSpPr>
            <p:nvPr/>
          </p:nvSpPr>
          <p:spPr bwMode="auto">
            <a:xfrm>
              <a:off x="4059" y="748"/>
              <a:ext cx="1361" cy="273"/>
            </a:xfrm>
            <a:prstGeom prst="wedgeRoundRectCallout">
              <a:avLst>
                <a:gd name="adj1" fmla="val -83083"/>
                <a:gd name="adj2" fmla="val -54552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0000FF"/>
              </a:solidFill>
              <a:miter lim="800000"/>
              <a:headEnd/>
              <a:tailEnd/>
            </a:ln>
            <a:effectLst>
              <a:outerShdw blurRad="63500" dist="38099" dir="2700000" algn="ctr" rotWithShape="0">
                <a:schemeClr val="bg2">
                  <a:alpha val="74998"/>
                </a:schemeClr>
              </a:outerShdw>
            </a:effectLst>
          </p:spPr>
          <p:txBody>
            <a:bodyPr lIns="90000" tIns="46800" rIns="90000" bIns="46800"/>
            <a:lstStyle/>
            <a:p>
              <a:pPr algn="ctr">
                <a:defRPr/>
              </a:pPr>
              <a:endParaRPr lang="ja-JP" altLang="en-US">
                <a:ea typeface="ＭＳ Ｐゴシック" pitchFamily="50" charset="-128"/>
              </a:endParaRPr>
            </a:p>
          </p:txBody>
        </p:sp>
        <p:pic>
          <p:nvPicPr>
            <p:cNvPr id="30" name="Picture 8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50" y="805"/>
              <a:ext cx="1136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テキスト ボックス 3"/>
          <p:cNvSpPr txBox="1"/>
          <p:nvPr/>
        </p:nvSpPr>
        <p:spPr>
          <a:xfrm>
            <a:off x="2139296" y="6381328"/>
            <a:ext cx="590226" cy="307777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1400" b="1" dirty="0" err="1" smtClean="0">
                <a:solidFill>
                  <a:schemeClr val="tx1"/>
                </a:solidFill>
              </a:rPr>
              <a:t>cosθ</a:t>
            </a:r>
            <a:endParaRPr kumimoji="1" lang="ja-JP" altLang="en-US" sz="1400" b="1" dirty="0" smtClean="0">
              <a:solidFill>
                <a:schemeClr val="tx1"/>
              </a:solidFill>
            </a:endParaRP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6556429" y="6381328"/>
            <a:ext cx="590226" cy="307777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1400" b="1" dirty="0" err="1" smtClean="0">
                <a:solidFill>
                  <a:schemeClr val="tx1"/>
                </a:solidFill>
              </a:rPr>
              <a:t>cosθ</a:t>
            </a:r>
            <a:endParaRPr kumimoji="1" lang="ja-JP" altLang="en-US" sz="14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024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88490" y="836711"/>
            <a:ext cx="8948006" cy="583264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 dirty="0" smtClean="0"/>
          </a:p>
        </p:txBody>
      </p:sp>
      <p:pic>
        <p:nvPicPr>
          <p:cNvPr id="1026" name="Picture 2" descr="C:\Users\kamano\vmw-win\p33-hel-nopi.ep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055" y="1927510"/>
            <a:ext cx="3780000" cy="351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0"/>
            <a:ext cx="9144000" cy="8418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80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Extracted </a:t>
            </a:r>
            <a:r>
              <a:rPr lang="en-US" altLang="ja-JP" sz="2800" dirty="0" err="1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e.m</a:t>
            </a:r>
            <a:r>
              <a:rPr lang="en-US" altLang="ja-JP" sz="280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. transition form factors</a:t>
            </a:r>
            <a:endParaRPr lang="ja-JP" altLang="en-US" sz="2800" dirty="0" smtClean="0">
              <a:solidFill>
                <a:srgbClr val="0000FF"/>
              </a:solidFill>
              <a:latin typeface="Arial Black" pitchFamily="34" charset="0"/>
              <a:ea typeface="ＭＳ Ｐゴシック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36299" y="892856"/>
            <a:ext cx="5308889" cy="646331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kumimoji="1" lang="en-US" altLang="ja-JP" b="1" dirty="0" smtClean="0">
                <a:solidFill>
                  <a:schemeClr val="tx1"/>
                </a:solidFill>
              </a:rPr>
              <a:t>N </a:t>
            </a:r>
            <a:r>
              <a:rPr kumimoji="1" lang="en-US" altLang="ja-JP" b="1" dirty="0" smtClean="0">
                <a:solidFill>
                  <a:schemeClr val="tx1"/>
                </a:solidFill>
                <a:sym typeface="Wingdings" panose="05000000000000000000" pitchFamily="2" charset="2"/>
              </a:rPr>
              <a:t> Δ(1232)3/2</a:t>
            </a:r>
            <a:r>
              <a:rPr kumimoji="1" lang="en-US" altLang="ja-JP" b="1" baseline="30000" dirty="0" smtClean="0">
                <a:solidFill>
                  <a:schemeClr val="tx1"/>
                </a:solidFill>
                <a:sym typeface="Wingdings" panose="05000000000000000000" pitchFamily="2" charset="2"/>
              </a:rPr>
              <a:t>+</a:t>
            </a:r>
            <a:r>
              <a:rPr lang="en-US" altLang="ja-JP" b="1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kumimoji="1" lang="en-US" altLang="ja-JP" b="1" dirty="0" smtClean="0">
                <a:solidFill>
                  <a:schemeClr val="tx1"/>
                </a:solidFill>
                <a:sym typeface="Wingdings" panose="05000000000000000000" pitchFamily="2" charset="2"/>
              </a:rPr>
              <a:t>transition form factor </a:t>
            </a:r>
            <a:r>
              <a:rPr lang="ja-JP" altLang="en-US" b="1" dirty="0" smtClean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kumimoji="1" lang="en-US" altLang="ja-JP" b="1" dirty="0" smtClean="0">
                <a:solidFill>
                  <a:schemeClr val="tx1"/>
                </a:solidFill>
              </a:rPr>
              <a:t>A</a:t>
            </a:r>
            <a:r>
              <a:rPr kumimoji="1" lang="en-US" altLang="ja-JP" b="1" baseline="-25000" dirty="0" smtClean="0">
                <a:solidFill>
                  <a:schemeClr val="tx1"/>
                </a:solidFill>
              </a:rPr>
              <a:t>3/2</a:t>
            </a:r>
          </a:p>
          <a:p>
            <a:pPr>
              <a:buClr>
                <a:srgbClr val="FF0000"/>
              </a:buClr>
            </a:pPr>
            <a:r>
              <a:rPr lang="en-US" altLang="ja-JP" b="1" dirty="0">
                <a:solidFill>
                  <a:schemeClr val="tx1"/>
                </a:solidFill>
              </a:rPr>
              <a:t> </a:t>
            </a:r>
            <a:r>
              <a:rPr lang="en-US" altLang="ja-JP" b="1" dirty="0" smtClean="0">
                <a:solidFill>
                  <a:schemeClr val="tx1"/>
                </a:solidFill>
              </a:rPr>
              <a:t>    </a:t>
            </a:r>
            <a:r>
              <a:rPr lang="en-US" altLang="ja-JP" sz="1400" b="1" dirty="0" smtClean="0">
                <a:solidFill>
                  <a:schemeClr val="tx1"/>
                </a:solidFill>
              </a:rPr>
              <a:t>[evaluated at Δ pole mass: M</a:t>
            </a:r>
            <a:r>
              <a:rPr lang="en-US" altLang="ja-JP" sz="1400" b="1" baseline="-25000" dirty="0" smtClean="0">
                <a:solidFill>
                  <a:schemeClr val="tx1"/>
                </a:solidFill>
              </a:rPr>
              <a:t>R</a:t>
            </a:r>
            <a:r>
              <a:rPr lang="en-US" altLang="ja-JP" sz="1400" b="1" dirty="0" smtClean="0">
                <a:solidFill>
                  <a:schemeClr val="tx1"/>
                </a:solidFill>
              </a:rPr>
              <a:t> = 1210 –</a:t>
            </a:r>
            <a:r>
              <a:rPr lang="en-US" altLang="ja-JP" sz="1400" b="1" dirty="0" err="1" smtClean="0">
                <a:solidFill>
                  <a:schemeClr val="tx1"/>
                </a:solidFill>
              </a:rPr>
              <a:t>i</a:t>
            </a:r>
            <a:r>
              <a:rPr lang="en-US" altLang="ja-JP" sz="1400" b="1" dirty="0" smtClean="0">
                <a:solidFill>
                  <a:schemeClr val="tx1"/>
                </a:solidFill>
              </a:rPr>
              <a:t> 50 MeV]</a:t>
            </a:r>
            <a:endParaRPr kumimoji="1" lang="ja-JP" altLang="en-US" sz="1400" b="1" dirty="0" smtClean="0">
              <a:solidFill>
                <a:schemeClr val="tx1"/>
              </a:solidFill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483768" y="5653695"/>
            <a:ext cx="4315605" cy="1015663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1200" b="1" dirty="0" smtClean="0">
                <a:solidFill>
                  <a:srgbClr val="FF0000"/>
                </a:solidFill>
              </a:rPr>
              <a:t>Current</a:t>
            </a:r>
            <a:r>
              <a:rPr kumimoji="1" lang="en-US" altLang="ja-JP" sz="1200" b="1" dirty="0" smtClean="0">
                <a:solidFill>
                  <a:schemeClr val="tx1"/>
                </a:solidFill>
              </a:rPr>
              <a:t>	= </a:t>
            </a:r>
            <a:r>
              <a:rPr kumimoji="1" lang="en-US" altLang="ja-JP" sz="1200" b="1" dirty="0" smtClean="0">
                <a:solidFill>
                  <a:srgbClr val="660066"/>
                </a:solidFill>
              </a:rPr>
              <a:t>πN, ππN, </a:t>
            </a:r>
            <a:r>
              <a:rPr kumimoji="1" lang="en-US" altLang="ja-JP" sz="1200" b="1" dirty="0" err="1" smtClean="0">
                <a:solidFill>
                  <a:srgbClr val="660066"/>
                </a:solidFill>
              </a:rPr>
              <a:t>ηN</a:t>
            </a:r>
            <a:r>
              <a:rPr kumimoji="1" lang="en-US" altLang="ja-JP" sz="1200" b="1" dirty="0" smtClean="0">
                <a:solidFill>
                  <a:srgbClr val="660066"/>
                </a:solidFill>
              </a:rPr>
              <a:t>, KΛ, KΣ</a:t>
            </a:r>
            <a:r>
              <a:rPr kumimoji="1" lang="en-US" altLang="ja-JP" sz="1200" b="1" dirty="0" smtClean="0">
                <a:solidFill>
                  <a:schemeClr val="tx1"/>
                </a:solidFill>
              </a:rPr>
              <a:t>; </a:t>
            </a:r>
            <a:r>
              <a:rPr kumimoji="1" lang="en-US" altLang="ja-JP" sz="1200" b="1" dirty="0" smtClean="0">
                <a:solidFill>
                  <a:srgbClr val="FF6600"/>
                </a:solidFill>
              </a:rPr>
              <a:t>2</a:t>
            </a:r>
            <a:r>
              <a:rPr kumimoji="1" lang="en-US" altLang="ja-JP" sz="1200" b="1" dirty="0" smtClean="0">
                <a:solidFill>
                  <a:schemeClr val="tx1"/>
                </a:solidFill>
              </a:rPr>
              <a:t> bare states in P33</a:t>
            </a:r>
          </a:p>
          <a:p>
            <a:r>
              <a:rPr lang="en-US" altLang="ja-JP" sz="1200" b="1" dirty="0" smtClean="0">
                <a:solidFill>
                  <a:srgbClr val="009900"/>
                </a:solidFill>
              </a:rPr>
              <a:t>JLMS</a:t>
            </a:r>
            <a:r>
              <a:rPr lang="en-US" altLang="ja-JP" sz="1200" b="1" dirty="0" smtClean="0">
                <a:solidFill>
                  <a:schemeClr val="tx1"/>
                </a:solidFill>
              </a:rPr>
              <a:t>	= </a:t>
            </a:r>
            <a:r>
              <a:rPr lang="en-US" altLang="ja-JP" sz="1200" b="1" dirty="0" smtClean="0">
                <a:solidFill>
                  <a:srgbClr val="660066"/>
                </a:solidFill>
              </a:rPr>
              <a:t>πN, ππN, </a:t>
            </a:r>
            <a:r>
              <a:rPr lang="en-US" altLang="ja-JP" sz="1200" b="1" dirty="0" err="1" smtClean="0">
                <a:solidFill>
                  <a:srgbClr val="660066"/>
                </a:solidFill>
              </a:rPr>
              <a:t>ηN</a:t>
            </a:r>
            <a:r>
              <a:rPr lang="en-US" altLang="ja-JP" sz="1200" b="1" dirty="0" smtClean="0">
                <a:solidFill>
                  <a:schemeClr val="tx1"/>
                </a:solidFill>
              </a:rPr>
              <a:t>; </a:t>
            </a:r>
            <a:r>
              <a:rPr lang="en-US" altLang="ja-JP" sz="1200" b="1" dirty="0" smtClean="0">
                <a:solidFill>
                  <a:srgbClr val="FF6600"/>
                </a:solidFill>
              </a:rPr>
              <a:t>2</a:t>
            </a:r>
            <a:r>
              <a:rPr lang="en-US" altLang="ja-JP" sz="1200" b="1" dirty="0" smtClean="0">
                <a:solidFill>
                  <a:schemeClr val="tx1"/>
                </a:solidFill>
              </a:rPr>
              <a:t> bare states in P33</a:t>
            </a:r>
          </a:p>
          <a:p>
            <a:r>
              <a:rPr lang="en-US" altLang="ja-JP" sz="1200" b="1" dirty="0">
                <a:solidFill>
                  <a:schemeClr val="tx1"/>
                </a:solidFill>
              </a:rPr>
              <a:t>	</a:t>
            </a:r>
            <a:r>
              <a:rPr lang="en-US" altLang="ja-JP" sz="1200" b="1" dirty="0" smtClean="0">
                <a:solidFill>
                  <a:schemeClr val="tx1"/>
                </a:solidFill>
              </a:rPr>
              <a:t>   [PRC80(2009)025207;</a:t>
            </a:r>
            <a:r>
              <a:rPr lang="en-US" altLang="ja-JP" sz="1200" b="1" dirty="0">
                <a:solidFill>
                  <a:schemeClr val="tx1"/>
                </a:solidFill>
              </a:rPr>
              <a:t> </a:t>
            </a:r>
            <a:r>
              <a:rPr lang="en-US" altLang="ja-JP" sz="1200" b="1" dirty="0" smtClean="0">
                <a:solidFill>
                  <a:schemeClr val="tx1"/>
                </a:solidFill>
              </a:rPr>
              <a:t>82(2010)045206]</a:t>
            </a:r>
            <a:endParaRPr lang="ja-JP" altLang="en-US" sz="1200" b="1" dirty="0">
              <a:solidFill>
                <a:schemeClr val="tx1"/>
              </a:solidFill>
            </a:endParaRPr>
          </a:p>
          <a:p>
            <a:r>
              <a:rPr kumimoji="1" lang="en-US" altLang="ja-JP" sz="1200" b="1" dirty="0" smtClean="0">
                <a:solidFill>
                  <a:srgbClr val="0000FF"/>
                </a:solidFill>
              </a:rPr>
              <a:t>Sato-Lee</a:t>
            </a:r>
            <a:r>
              <a:rPr kumimoji="1" lang="en-US" altLang="ja-JP" sz="1200" b="1" dirty="0" smtClean="0">
                <a:solidFill>
                  <a:schemeClr val="tx1"/>
                </a:solidFill>
              </a:rPr>
              <a:t>	= </a:t>
            </a:r>
            <a:r>
              <a:rPr kumimoji="1" lang="en-US" altLang="ja-JP" sz="1200" b="1" dirty="0" smtClean="0">
                <a:solidFill>
                  <a:srgbClr val="660066"/>
                </a:solidFill>
              </a:rPr>
              <a:t>πN</a:t>
            </a:r>
            <a:r>
              <a:rPr kumimoji="1" lang="en-US" altLang="ja-JP" sz="1200" b="1" dirty="0" smtClean="0">
                <a:solidFill>
                  <a:schemeClr val="tx1"/>
                </a:solidFill>
              </a:rPr>
              <a:t>; </a:t>
            </a:r>
            <a:r>
              <a:rPr kumimoji="1" lang="en-US" altLang="ja-JP" sz="1200" b="1" dirty="0" smtClean="0">
                <a:solidFill>
                  <a:srgbClr val="FF6600"/>
                </a:solidFill>
              </a:rPr>
              <a:t>1</a:t>
            </a:r>
            <a:r>
              <a:rPr kumimoji="1" lang="en-US" altLang="ja-JP" sz="1200" b="1" dirty="0" smtClean="0">
                <a:solidFill>
                  <a:schemeClr val="tx1"/>
                </a:solidFill>
              </a:rPr>
              <a:t> bare state in P33</a:t>
            </a:r>
          </a:p>
          <a:p>
            <a:r>
              <a:rPr lang="en-US" altLang="ja-JP" sz="1200" b="1" dirty="0">
                <a:solidFill>
                  <a:schemeClr val="tx1"/>
                </a:solidFill>
              </a:rPr>
              <a:t>	</a:t>
            </a:r>
            <a:r>
              <a:rPr lang="en-US" altLang="ja-JP" sz="1200" b="1" dirty="0" smtClean="0">
                <a:solidFill>
                  <a:schemeClr val="tx1"/>
                </a:solidFill>
              </a:rPr>
              <a:t>   </a:t>
            </a:r>
            <a:r>
              <a:rPr lang="en-US" altLang="ja-JP" sz="1200" b="1" dirty="0">
                <a:solidFill>
                  <a:schemeClr val="tx1"/>
                </a:solidFill>
              </a:rPr>
              <a:t>[</a:t>
            </a:r>
            <a:r>
              <a:rPr lang="en-US" altLang="ja-JP" sz="1200" b="1" dirty="0" smtClean="0">
                <a:solidFill>
                  <a:schemeClr val="tx1"/>
                </a:solidFill>
              </a:rPr>
              <a:t>PRC63(2001)055201; 75(2007)015205]</a:t>
            </a:r>
            <a:endParaRPr lang="ja-JP" altLang="en-US" sz="1200" b="1" dirty="0">
              <a:solidFill>
                <a:schemeClr val="tx1"/>
              </a:solidFill>
            </a:endParaRPr>
          </a:p>
        </p:txBody>
      </p:sp>
      <p:pic>
        <p:nvPicPr>
          <p:cNvPr id="1027" name="Picture 3" descr="C:\Users\kamano\vmw-win\p33-hel.ep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6832"/>
            <a:ext cx="3780000" cy="351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テキスト ボックス 32"/>
          <p:cNvSpPr txBox="1"/>
          <p:nvPr/>
        </p:nvSpPr>
        <p:spPr>
          <a:xfrm rot="2551633">
            <a:off x="1394214" y="3184883"/>
            <a:ext cx="2561727" cy="461665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0000FF">
                    <a:alpha val="40000"/>
                  </a:srgbClr>
                </a:solidFill>
                <a:latin typeface="+mj-lt"/>
              </a:rPr>
              <a:t>PRELIMINARY</a:t>
            </a:r>
            <a:endParaRPr kumimoji="1" lang="ja-JP" altLang="en-US" sz="2400" dirty="0" smtClean="0">
              <a:solidFill>
                <a:srgbClr val="0000FF">
                  <a:alpha val="40000"/>
                </a:srgbClr>
              </a:solidFill>
              <a:latin typeface="+mj-lt"/>
            </a:endParaRPr>
          </a:p>
        </p:txBody>
      </p:sp>
      <p:grpSp>
        <p:nvGrpSpPr>
          <p:cNvPr id="2054" name="グループ化 2053"/>
          <p:cNvGrpSpPr/>
          <p:nvPr/>
        </p:nvGrpSpPr>
        <p:grpSpPr>
          <a:xfrm>
            <a:off x="6516216" y="3627419"/>
            <a:ext cx="2232248" cy="1097725"/>
            <a:chOff x="5530152" y="1559657"/>
            <a:chExt cx="2232248" cy="1097725"/>
          </a:xfrm>
        </p:grpSpPr>
        <p:sp>
          <p:nvSpPr>
            <p:cNvPr id="2053" name="角丸四角形吹き出し 2052"/>
            <p:cNvSpPr/>
            <p:nvPr/>
          </p:nvSpPr>
          <p:spPr>
            <a:xfrm>
              <a:off x="5530152" y="1559657"/>
              <a:ext cx="2232248" cy="1097725"/>
            </a:xfrm>
            <a:prstGeom prst="wedgeRoundRectCallout">
              <a:avLst>
                <a:gd name="adj1" fmla="val -44891"/>
                <a:gd name="adj2" fmla="val -95757"/>
                <a:gd name="adj3" fmla="val 16667"/>
              </a:avLst>
            </a:prstGeom>
            <a:solidFill>
              <a:schemeClr val="bg1"/>
            </a:solidFill>
            <a:ln w="34925">
              <a:solidFill>
                <a:srgbClr val="FF66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Clr>
                  <a:srgbClr val="0000FF"/>
                </a:buClr>
                <a:buFont typeface="Wingdings" panose="05000000000000000000" pitchFamily="2" charset="2"/>
                <a:buChar char="Ø"/>
              </a:pPr>
              <a:endParaRPr kumimoji="1" lang="ja-JP" altLang="en-US" b="1" dirty="0">
                <a:solidFill>
                  <a:schemeClr val="tx1"/>
                </a:solidFill>
              </a:endParaRPr>
            </a:p>
          </p:txBody>
        </p:sp>
        <p:grpSp>
          <p:nvGrpSpPr>
            <p:cNvPr id="2052" name="グループ化 2051"/>
            <p:cNvGrpSpPr/>
            <p:nvPr/>
          </p:nvGrpSpPr>
          <p:grpSpPr>
            <a:xfrm>
              <a:off x="5652120" y="1619582"/>
              <a:ext cx="1962836" cy="919370"/>
              <a:chOff x="2483768" y="1537047"/>
              <a:chExt cx="1962836" cy="919370"/>
            </a:xfrm>
          </p:grpSpPr>
          <p:sp>
            <p:nvSpPr>
              <p:cNvPr id="39" name="テキスト ボックス 38"/>
              <p:cNvSpPr txBox="1"/>
              <p:nvPr/>
            </p:nvSpPr>
            <p:spPr>
              <a:xfrm>
                <a:off x="3131840" y="1771490"/>
                <a:ext cx="364202" cy="307777"/>
              </a:xfrm>
              <a:prstGeom prst="rect">
                <a:avLst/>
              </a:prstGeom>
              <a:noFill/>
              <a:ln w="31750"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ja-JP" altLang="en-US" sz="1400" b="1" dirty="0">
                    <a:solidFill>
                      <a:schemeClr val="tx1"/>
                    </a:solidFill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－</a:t>
                </a:r>
                <a:endParaRPr kumimoji="1" lang="ja-JP" altLang="en-US" sz="1400" b="1" dirty="0" smtClean="0">
                  <a:solidFill>
                    <a:schemeClr val="tx1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</p:txBody>
          </p:sp>
          <p:grpSp>
            <p:nvGrpSpPr>
              <p:cNvPr id="2049" name="グループ化 2048"/>
              <p:cNvGrpSpPr/>
              <p:nvPr/>
            </p:nvGrpSpPr>
            <p:grpSpPr>
              <a:xfrm>
                <a:off x="2483768" y="1660027"/>
                <a:ext cx="670644" cy="796390"/>
                <a:chOff x="2483768" y="1660027"/>
                <a:chExt cx="670644" cy="796390"/>
              </a:xfrm>
            </p:grpSpPr>
            <p:grpSp>
              <p:nvGrpSpPr>
                <p:cNvPr id="9" name="グループ化 8"/>
                <p:cNvGrpSpPr>
                  <a:grpSpLocks noChangeAspect="1"/>
                </p:cNvGrpSpPr>
                <p:nvPr/>
              </p:nvGrpSpPr>
              <p:grpSpPr>
                <a:xfrm>
                  <a:off x="2483768" y="1660027"/>
                  <a:ext cx="670644" cy="432000"/>
                  <a:chOff x="1057894" y="908046"/>
                  <a:chExt cx="1450144" cy="934123"/>
                </a:xfrm>
              </p:grpSpPr>
              <p:sp>
                <p:nvSpPr>
                  <p:cNvPr id="10" name="Freeform 159"/>
                  <p:cNvSpPr>
                    <a:spLocks/>
                  </p:cNvSpPr>
                  <p:nvPr/>
                </p:nvSpPr>
                <p:spPr bwMode="auto">
                  <a:xfrm rot="18900000" flipH="1">
                    <a:off x="1333551" y="908046"/>
                    <a:ext cx="119931" cy="775960"/>
                  </a:xfrm>
                  <a:custGeom>
                    <a:avLst/>
                    <a:gdLst>
                      <a:gd name="T0" fmla="*/ 2147483647 w 182"/>
                      <a:gd name="T1" fmla="*/ 0 h 1224"/>
                      <a:gd name="T2" fmla="*/ 0 w 182"/>
                      <a:gd name="T3" fmla="*/ 2147483647 h 1224"/>
                      <a:gd name="T4" fmla="*/ 2147483647 w 182"/>
                      <a:gd name="T5" fmla="*/ 2147483647 h 1224"/>
                      <a:gd name="T6" fmla="*/ 0 w 182"/>
                      <a:gd name="T7" fmla="*/ 2147483647 h 1224"/>
                      <a:gd name="T8" fmla="*/ 2147483647 w 182"/>
                      <a:gd name="T9" fmla="*/ 2147483647 h 1224"/>
                      <a:gd name="T10" fmla="*/ 0 w 182"/>
                      <a:gd name="T11" fmla="*/ 2147483647 h 1224"/>
                      <a:gd name="T12" fmla="*/ 2147483647 w 182"/>
                      <a:gd name="T13" fmla="*/ 2147483647 h 1224"/>
                      <a:gd name="T14" fmla="*/ 0 w 182"/>
                      <a:gd name="T15" fmla="*/ 2147483647 h 1224"/>
                      <a:gd name="T16" fmla="*/ 2147483647 w 182"/>
                      <a:gd name="T17" fmla="*/ 2147483647 h 1224"/>
                      <a:gd name="T18" fmla="*/ 0 w 182"/>
                      <a:gd name="T19" fmla="*/ 2147483647 h 1224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0" t="0" r="r" b="b"/>
                    <a:pathLst>
                      <a:path w="182" h="1224">
                        <a:moveTo>
                          <a:pt x="182" y="0"/>
                        </a:moveTo>
                        <a:cubicBezTo>
                          <a:pt x="91" y="45"/>
                          <a:pt x="0" y="91"/>
                          <a:pt x="0" y="136"/>
                        </a:cubicBezTo>
                        <a:cubicBezTo>
                          <a:pt x="0" y="181"/>
                          <a:pt x="182" y="227"/>
                          <a:pt x="182" y="272"/>
                        </a:cubicBezTo>
                        <a:cubicBezTo>
                          <a:pt x="182" y="317"/>
                          <a:pt x="0" y="363"/>
                          <a:pt x="0" y="408"/>
                        </a:cubicBezTo>
                        <a:cubicBezTo>
                          <a:pt x="0" y="453"/>
                          <a:pt x="182" y="499"/>
                          <a:pt x="182" y="544"/>
                        </a:cubicBezTo>
                        <a:cubicBezTo>
                          <a:pt x="182" y="589"/>
                          <a:pt x="0" y="635"/>
                          <a:pt x="0" y="680"/>
                        </a:cubicBezTo>
                        <a:cubicBezTo>
                          <a:pt x="0" y="725"/>
                          <a:pt x="182" y="771"/>
                          <a:pt x="182" y="816"/>
                        </a:cubicBezTo>
                        <a:cubicBezTo>
                          <a:pt x="182" y="861"/>
                          <a:pt x="0" y="907"/>
                          <a:pt x="0" y="952"/>
                        </a:cubicBezTo>
                        <a:cubicBezTo>
                          <a:pt x="0" y="997"/>
                          <a:pt x="182" y="1043"/>
                          <a:pt x="182" y="1088"/>
                        </a:cubicBezTo>
                        <a:cubicBezTo>
                          <a:pt x="182" y="1133"/>
                          <a:pt x="91" y="1178"/>
                          <a:pt x="0" y="1224"/>
                        </a:cubicBezTo>
                      </a:path>
                    </a:pathLst>
                  </a:custGeom>
                  <a:noFill/>
                  <a:ln w="25400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bg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0000" tIns="46800" rIns="90000" bIns="46800" anchor="ctr"/>
                  <a:lstStyle/>
                  <a:p>
                    <a:endParaRPr lang="ja-JP" altLang="en-US"/>
                  </a:p>
                </p:txBody>
              </p:sp>
              <p:cxnSp>
                <p:nvCxnSpPr>
                  <p:cNvPr id="11" name="直線コネクタ 10"/>
                  <p:cNvCxnSpPr/>
                  <p:nvPr/>
                </p:nvCxnSpPr>
                <p:spPr>
                  <a:xfrm>
                    <a:off x="1057894" y="1649365"/>
                    <a:ext cx="576238" cy="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" name="直線コネクタ 11"/>
                  <p:cNvCxnSpPr/>
                  <p:nvPr/>
                </p:nvCxnSpPr>
                <p:spPr>
                  <a:xfrm>
                    <a:off x="1931800" y="1649365"/>
                    <a:ext cx="576238" cy="0"/>
                  </a:xfrm>
                  <a:prstGeom prst="line">
                    <a:avLst/>
                  </a:prstGeom>
                  <a:ln w="76200" cmpd="dbl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3" name="円/楕円 12"/>
                  <p:cNvSpPr/>
                  <p:nvPr/>
                </p:nvSpPr>
                <p:spPr>
                  <a:xfrm>
                    <a:off x="1505556" y="1374169"/>
                    <a:ext cx="468000" cy="468000"/>
                  </a:xfrm>
                  <a:prstGeom prst="ellipse">
                    <a:avLst/>
                  </a:prstGeom>
                  <a:pattFill prst="wdUpDiag">
                    <a:fgClr>
                      <a:schemeClr val="tx1"/>
                    </a:fgClr>
                    <a:bgClr>
                      <a:schemeClr val="bg1"/>
                    </a:bgClr>
                  </a:pattFill>
                  <a:ln>
                    <a:solidFill>
                      <a:schemeClr val="tx1"/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 smtClean="0"/>
                  </a:p>
                </p:txBody>
              </p:sp>
            </p:grpSp>
            <p:sp>
              <p:nvSpPr>
                <p:cNvPr id="6" name="テキスト ボックス 5"/>
                <p:cNvSpPr txBox="1"/>
                <p:nvPr/>
              </p:nvSpPr>
              <p:spPr>
                <a:xfrm>
                  <a:off x="2594128" y="2179418"/>
                  <a:ext cx="460382" cy="276999"/>
                </a:xfrm>
                <a:prstGeom prst="rect">
                  <a:avLst/>
                </a:prstGeom>
                <a:noFill/>
                <a:ln w="31750">
                  <a:noFill/>
                </a:ln>
                <a:effectLst/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1200" b="1" dirty="0" smtClean="0">
                      <a:solidFill>
                        <a:srgbClr val="0000FF"/>
                      </a:solidFill>
                    </a:rPr>
                    <a:t>Full</a:t>
                  </a:r>
                  <a:endParaRPr kumimoji="1" lang="ja-JP" altLang="en-US" sz="1200" b="1" dirty="0" smtClean="0">
                    <a:solidFill>
                      <a:srgbClr val="0000FF"/>
                    </a:solidFill>
                  </a:endParaRPr>
                </a:p>
              </p:txBody>
            </p:sp>
          </p:grpSp>
          <p:grpSp>
            <p:nvGrpSpPr>
              <p:cNvPr id="2051" name="グループ化 2050"/>
              <p:cNvGrpSpPr/>
              <p:nvPr/>
            </p:nvGrpSpPr>
            <p:grpSpPr>
              <a:xfrm>
                <a:off x="3491880" y="1537047"/>
                <a:ext cx="954724" cy="914388"/>
                <a:chOff x="3491880" y="1537047"/>
                <a:chExt cx="954724" cy="914388"/>
              </a:xfrm>
            </p:grpSpPr>
            <p:grpSp>
              <p:nvGrpSpPr>
                <p:cNvPr id="2048" name="グループ化 2047"/>
                <p:cNvGrpSpPr/>
                <p:nvPr/>
              </p:nvGrpSpPr>
              <p:grpSpPr>
                <a:xfrm>
                  <a:off x="3491880" y="1537047"/>
                  <a:ext cx="954724" cy="739825"/>
                  <a:chOff x="3491880" y="1537047"/>
                  <a:chExt cx="954724" cy="739825"/>
                </a:xfrm>
              </p:grpSpPr>
              <p:grpSp>
                <p:nvGrpSpPr>
                  <p:cNvPr id="26" name="グループ化 25"/>
                  <p:cNvGrpSpPr>
                    <a:grpSpLocks noChangeAspect="1"/>
                  </p:cNvGrpSpPr>
                  <p:nvPr/>
                </p:nvGrpSpPr>
                <p:grpSpPr>
                  <a:xfrm>
                    <a:off x="3491880" y="1675418"/>
                    <a:ext cx="954724" cy="504000"/>
                    <a:chOff x="783829" y="4914941"/>
                    <a:chExt cx="1932860" cy="1020359"/>
                  </a:xfrm>
                </p:grpSpPr>
                <p:sp>
                  <p:nvSpPr>
                    <p:cNvPr id="27" name="Freeform 159"/>
                    <p:cNvSpPr>
                      <a:spLocks/>
                    </p:cNvSpPr>
                    <p:nvPr/>
                  </p:nvSpPr>
                  <p:spPr bwMode="auto">
                    <a:xfrm rot="18900000" flipH="1">
                      <a:off x="1012356" y="4914941"/>
                      <a:ext cx="119931" cy="775960"/>
                    </a:xfrm>
                    <a:custGeom>
                      <a:avLst/>
                      <a:gdLst>
                        <a:gd name="T0" fmla="*/ 2147483647 w 182"/>
                        <a:gd name="T1" fmla="*/ 0 h 1224"/>
                        <a:gd name="T2" fmla="*/ 0 w 182"/>
                        <a:gd name="T3" fmla="*/ 2147483647 h 1224"/>
                        <a:gd name="T4" fmla="*/ 2147483647 w 182"/>
                        <a:gd name="T5" fmla="*/ 2147483647 h 1224"/>
                        <a:gd name="T6" fmla="*/ 0 w 182"/>
                        <a:gd name="T7" fmla="*/ 2147483647 h 1224"/>
                        <a:gd name="T8" fmla="*/ 2147483647 w 182"/>
                        <a:gd name="T9" fmla="*/ 2147483647 h 1224"/>
                        <a:gd name="T10" fmla="*/ 0 w 182"/>
                        <a:gd name="T11" fmla="*/ 2147483647 h 1224"/>
                        <a:gd name="T12" fmla="*/ 2147483647 w 182"/>
                        <a:gd name="T13" fmla="*/ 2147483647 h 1224"/>
                        <a:gd name="T14" fmla="*/ 0 w 182"/>
                        <a:gd name="T15" fmla="*/ 2147483647 h 1224"/>
                        <a:gd name="T16" fmla="*/ 2147483647 w 182"/>
                        <a:gd name="T17" fmla="*/ 2147483647 h 1224"/>
                        <a:gd name="T18" fmla="*/ 0 w 182"/>
                        <a:gd name="T19" fmla="*/ 2147483647 h 1224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0" t="0" r="r" b="b"/>
                      <a:pathLst>
                        <a:path w="182" h="1224">
                          <a:moveTo>
                            <a:pt x="182" y="0"/>
                          </a:moveTo>
                          <a:cubicBezTo>
                            <a:pt x="91" y="45"/>
                            <a:pt x="0" y="91"/>
                            <a:pt x="0" y="136"/>
                          </a:cubicBezTo>
                          <a:cubicBezTo>
                            <a:pt x="0" y="181"/>
                            <a:pt x="182" y="227"/>
                            <a:pt x="182" y="272"/>
                          </a:cubicBezTo>
                          <a:cubicBezTo>
                            <a:pt x="182" y="317"/>
                            <a:pt x="0" y="363"/>
                            <a:pt x="0" y="408"/>
                          </a:cubicBezTo>
                          <a:cubicBezTo>
                            <a:pt x="0" y="453"/>
                            <a:pt x="182" y="499"/>
                            <a:pt x="182" y="544"/>
                          </a:cubicBezTo>
                          <a:cubicBezTo>
                            <a:pt x="182" y="589"/>
                            <a:pt x="0" y="635"/>
                            <a:pt x="0" y="680"/>
                          </a:cubicBezTo>
                          <a:cubicBezTo>
                            <a:pt x="0" y="725"/>
                            <a:pt x="182" y="771"/>
                            <a:pt x="182" y="816"/>
                          </a:cubicBezTo>
                          <a:cubicBezTo>
                            <a:pt x="182" y="861"/>
                            <a:pt x="0" y="907"/>
                            <a:pt x="0" y="952"/>
                          </a:cubicBezTo>
                          <a:cubicBezTo>
                            <a:pt x="0" y="997"/>
                            <a:pt x="182" y="1043"/>
                            <a:pt x="182" y="1088"/>
                          </a:cubicBezTo>
                          <a:cubicBezTo>
                            <a:pt x="182" y="1133"/>
                            <a:pt x="91" y="1178"/>
                            <a:pt x="0" y="1224"/>
                          </a:cubicBezTo>
                        </a:path>
                      </a:pathLst>
                    </a:custGeom>
                    <a:noFill/>
                    <a:ln w="25400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bg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lIns="90000" tIns="46800" rIns="90000" bIns="46800" anchor="ctr"/>
                    <a:lstStyle/>
                    <a:p>
                      <a:endParaRPr lang="ja-JP" altLang="en-US"/>
                    </a:p>
                  </p:txBody>
                </p:sp>
                <p:cxnSp>
                  <p:nvCxnSpPr>
                    <p:cNvPr id="28" name="直線コネクタ 27"/>
                    <p:cNvCxnSpPr/>
                    <p:nvPr/>
                  </p:nvCxnSpPr>
                  <p:spPr>
                    <a:xfrm>
                      <a:off x="783829" y="5624672"/>
                      <a:ext cx="1219497" cy="0"/>
                    </a:xfrm>
                    <a:prstGeom prst="line">
                      <a:avLst/>
                    </a:prstGeom>
                    <a:ln w="254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9" name="直線コネクタ 28"/>
                    <p:cNvCxnSpPr/>
                    <p:nvPr/>
                  </p:nvCxnSpPr>
                  <p:spPr>
                    <a:xfrm>
                      <a:off x="2140451" y="5619667"/>
                      <a:ext cx="576238" cy="0"/>
                    </a:xfrm>
                    <a:prstGeom prst="line">
                      <a:avLst/>
                    </a:prstGeom>
                    <a:ln w="76200" cmpd="dbl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0" name="円弧 29"/>
                    <p:cNvSpPr/>
                    <p:nvPr/>
                  </p:nvSpPr>
                  <p:spPr>
                    <a:xfrm>
                      <a:off x="1411195" y="5136295"/>
                      <a:ext cx="720080" cy="799005"/>
                    </a:xfrm>
                    <a:prstGeom prst="arc">
                      <a:avLst>
                        <a:gd name="adj1" fmla="val 10572787"/>
                        <a:gd name="adj2" fmla="val 0"/>
                      </a:avLst>
                    </a:prstGeom>
                    <a:ln w="19050">
                      <a:solidFill>
                        <a:schemeClr val="tx1"/>
                      </a:solidFill>
                      <a:prstDash val="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31" name="円/楕円 30"/>
                    <p:cNvSpPr>
                      <a:spLocks noChangeAspect="1"/>
                    </p:cNvSpPr>
                    <p:nvPr/>
                  </p:nvSpPr>
                  <p:spPr>
                    <a:xfrm>
                      <a:off x="1322605" y="5517232"/>
                      <a:ext cx="165705" cy="165705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tx1"/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 smtClean="0"/>
                    </a:p>
                  </p:txBody>
                </p:sp>
                <p:sp>
                  <p:nvSpPr>
                    <p:cNvPr id="32" name="正方形/長方形 31"/>
                    <p:cNvSpPr/>
                    <p:nvPr/>
                  </p:nvSpPr>
                  <p:spPr>
                    <a:xfrm>
                      <a:off x="2008804" y="5451131"/>
                      <a:ext cx="288000" cy="288000"/>
                    </a:xfrm>
                    <a:prstGeom prst="rect">
                      <a:avLst/>
                    </a:prstGeom>
                    <a:pattFill prst="wdUp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  <a:ln>
                      <a:solidFill>
                        <a:schemeClr val="tx1"/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 smtClean="0"/>
                    </a:p>
                  </p:txBody>
                </p:sp>
              </p:grpSp>
              <p:sp>
                <p:nvSpPr>
                  <p:cNvPr id="5" name="テキスト ボックス 4"/>
                  <p:cNvSpPr txBox="1"/>
                  <p:nvPr/>
                </p:nvSpPr>
                <p:spPr>
                  <a:xfrm>
                    <a:off x="3817428" y="1537047"/>
                    <a:ext cx="292068" cy="261610"/>
                  </a:xfrm>
                  <a:prstGeom prst="rect">
                    <a:avLst/>
                  </a:prstGeom>
                  <a:noFill/>
                  <a:ln w="31750">
                    <a:noFill/>
                  </a:ln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wrap="none" rtlCol="0">
                    <a:spAutoFit/>
                  </a:bodyPr>
                  <a:lstStyle/>
                  <a:p>
                    <a:r>
                      <a:rPr kumimoji="1" lang="en-US" altLang="ja-JP" sz="1100" b="1" dirty="0" smtClean="0">
                        <a:solidFill>
                          <a:srgbClr val="FF0000"/>
                        </a:solidFill>
                      </a:rPr>
                      <a:t>π</a:t>
                    </a:r>
                    <a:endParaRPr kumimoji="1" lang="ja-JP" altLang="en-US" sz="1100" b="1" dirty="0" smtClean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38" name="テキスト ボックス 37"/>
                  <p:cNvSpPr txBox="1"/>
                  <p:nvPr/>
                </p:nvSpPr>
                <p:spPr>
                  <a:xfrm>
                    <a:off x="3817428" y="2015262"/>
                    <a:ext cx="287258" cy="261610"/>
                  </a:xfrm>
                  <a:prstGeom prst="rect">
                    <a:avLst/>
                  </a:prstGeom>
                  <a:noFill/>
                  <a:ln w="31750">
                    <a:noFill/>
                  </a:ln>
                  <a:effectLst/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wrap="none" rtlCol="0">
                    <a:spAutoFit/>
                  </a:bodyPr>
                  <a:lstStyle/>
                  <a:p>
                    <a:r>
                      <a:rPr kumimoji="1" lang="en-US" altLang="ja-JP" sz="1100" b="1" dirty="0" smtClean="0">
                        <a:solidFill>
                          <a:srgbClr val="FF0000"/>
                        </a:solidFill>
                      </a:rPr>
                      <a:t>N</a:t>
                    </a:r>
                    <a:endParaRPr kumimoji="1" lang="ja-JP" altLang="en-US" sz="1100" b="1" dirty="0" smtClean="0">
                      <a:solidFill>
                        <a:srgbClr val="FF0000"/>
                      </a:solidFill>
                    </a:endParaRPr>
                  </a:p>
                </p:txBody>
              </p:sp>
            </p:grpSp>
            <p:sp>
              <p:nvSpPr>
                <p:cNvPr id="41" name="テキスト ボックス 40"/>
                <p:cNvSpPr txBox="1"/>
                <p:nvPr/>
              </p:nvSpPr>
              <p:spPr>
                <a:xfrm>
                  <a:off x="3564954" y="2174436"/>
                  <a:ext cx="792205" cy="276999"/>
                </a:xfrm>
                <a:prstGeom prst="rect">
                  <a:avLst/>
                </a:prstGeom>
                <a:noFill/>
                <a:ln w="31750">
                  <a:noFill/>
                </a:ln>
                <a:effectLst/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r>
                    <a:rPr lang="en-US" altLang="ja-JP" sz="1200" b="1" dirty="0" smtClean="0">
                      <a:solidFill>
                        <a:srgbClr val="0000FF"/>
                      </a:solidFill>
                    </a:rPr>
                    <a:t>πN-loop</a:t>
                  </a:r>
                </a:p>
              </p:txBody>
            </p:sp>
          </p:grpSp>
        </p:grpSp>
      </p:grpSp>
      <p:sp>
        <p:nvSpPr>
          <p:cNvPr id="14" name="テキスト ボックス 13"/>
          <p:cNvSpPr txBox="1"/>
          <p:nvPr/>
        </p:nvSpPr>
        <p:spPr>
          <a:xfrm>
            <a:off x="884695" y="1639833"/>
            <a:ext cx="1810111" cy="276999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1200" b="1" dirty="0" smtClean="0">
                <a:solidFill>
                  <a:srgbClr val="FF0000"/>
                </a:solidFill>
              </a:rPr>
              <a:t>meson cloud (current)</a:t>
            </a:r>
            <a:endParaRPr kumimoji="1" lang="ja-JP" altLang="en-US" sz="1200" b="1" dirty="0" smtClean="0">
              <a:solidFill>
                <a:srgbClr val="FF0000"/>
              </a:solidFill>
            </a:endParaRPr>
          </a:p>
        </p:txBody>
      </p:sp>
      <p:cxnSp>
        <p:nvCxnSpPr>
          <p:cNvPr id="16" name="直線矢印コネクタ 15"/>
          <p:cNvCxnSpPr>
            <a:stCxn id="14" idx="2"/>
          </p:cNvCxnSpPr>
          <p:nvPr/>
        </p:nvCxnSpPr>
        <p:spPr>
          <a:xfrm>
            <a:off x="1789751" y="1916832"/>
            <a:ext cx="142744" cy="27961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/>
          <p:cNvSpPr txBox="1"/>
          <p:nvPr/>
        </p:nvSpPr>
        <p:spPr>
          <a:xfrm rot="2551633">
            <a:off x="5823020" y="3082094"/>
            <a:ext cx="2561727" cy="461665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0000FF">
                    <a:alpha val="40000"/>
                  </a:srgbClr>
                </a:solidFill>
                <a:latin typeface="+mj-lt"/>
              </a:rPr>
              <a:t>PRELIMINARY</a:t>
            </a:r>
            <a:endParaRPr kumimoji="1" lang="ja-JP" altLang="en-US" sz="2400" dirty="0" smtClean="0">
              <a:solidFill>
                <a:srgbClr val="0000FF">
                  <a:alpha val="40000"/>
                </a:srgbClr>
              </a:solidFill>
              <a:latin typeface="+mj-lt"/>
            </a:endParaRPr>
          </a:p>
        </p:txBody>
      </p:sp>
      <p:pic>
        <p:nvPicPr>
          <p:cNvPr id="35" name="図 3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947" y="1346479"/>
            <a:ext cx="4181458" cy="339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36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88490" y="836711"/>
            <a:ext cx="8948006" cy="583264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0"/>
            <a:ext cx="9144000" cy="8418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20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Summary</a:t>
            </a:r>
            <a:endParaRPr lang="ja-JP" altLang="en-US" sz="3200" dirty="0" smtClean="0">
              <a:solidFill>
                <a:srgbClr val="0000FF"/>
              </a:solidFill>
              <a:latin typeface="Arial Black" pitchFamily="34" charset="0"/>
              <a:ea typeface="ＭＳ Ｐゴシック" charset="-128"/>
            </a:endParaRPr>
          </a:p>
        </p:txBody>
      </p:sp>
      <p:grpSp>
        <p:nvGrpSpPr>
          <p:cNvPr id="14" name="グループ化 13"/>
          <p:cNvGrpSpPr/>
          <p:nvPr/>
        </p:nvGrpSpPr>
        <p:grpSpPr>
          <a:xfrm>
            <a:off x="179512" y="980728"/>
            <a:ext cx="8913146" cy="2842488"/>
            <a:chOff x="179512" y="980728"/>
            <a:chExt cx="8913146" cy="2842488"/>
          </a:xfrm>
        </p:grpSpPr>
        <p:sp>
          <p:nvSpPr>
            <p:cNvPr id="3" name="テキスト ボックス 2"/>
            <p:cNvSpPr txBox="1"/>
            <p:nvPr/>
          </p:nvSpPr>
          <p:spPr>
            <a:xfrm>
              <a:off x="971600" y="3176885"/>
              <a:ext cx="5254131" cy="646331"/>
            </a:xfrm>
            <a:prstGeom prst="rect">
              <a:avLst/>
            </a:prstGeom>
            <a:noFill/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ja-JP" sz="1200" b="1" dirty="0" smtClean="0">
                  <a:solidFill>
                    <a:srgbClr val="009900"/>
                  </a:solidFill>
                  <a:sym typeface="Wingdings" panose="05000000000000000000" pitchFamily="2" charset="2"/>
                </a:rPr>
                <a:t></a:t>
              </a:r>
              <a:r>
                <a:rPr lang="en-US" altLang="ja-JP" sz="1200" b="1" dirty="0" smtClean="0">
                  <a:solidFill>
                    <a:schemeClr val="tx1"/>
                  </a:solidFill>
                  <a:sym typeface="Wingdings" panose="05000000000000000000" pitchFamily="2" charset="2"/>
                </a:rPr>
                <a:t> </a:t>
              </a:r>
              <a:r>
                <a:rPr kumimoji="1" lang="en-US" altLang="ja-JP" sz="1200" b="1" dirty="0" smtClean="0">
                  <a:solidFill>
                    <a:schemeClr val="tx1"/>
                  </a:solidFill>
                </a:rPr>
                <a:t>Multichannel reaction dynamics in </a:t>
              </a:r>
              <a:r>
                <a:rPr kumimoji="1" lang="en-US" altLang="ja-JP" sz="1200" b="1" dirty="0" smtClean="0">
                  <a:solidFill>
                    <a:srgbClr val="FF0000"/>
                  </a:solidFill>
                </a:rPr>
                <a:t>the origin of P</a:t>
              </a:r>
              <a:r>
                <a:rPr kumimoji="1" lang="en-US" altLang="ja-JP" sz="1200" b="1" baseline="-25000" dirty="0" smtClean="0">
                  <a:solidFill>
                    <a:srgbClr val="FF0000"/>
                  </a:solidFill>
                </a:rPr>
                <a:t>11</a:t>
              </a:r>
              <a:r>
                <a:rPr kumimoji="1" lang="en-US" altLang="ja-JP" sz="1200" b="1" dirty="0" smtClean="0">
                  <a:solidFill>
                    <a:srgbClr val="FF0000"/>
                  </a:solidFill>
                </a:rPr>
                <a:t> N* resonances</a:t>
              </a:r>
              <a:r>
                <a:rPr kumimoji="1" lang="en-US" altLang="ja-JP" sz="1200" b="1" dirty="0" smtClean="0">
                  <a:solidFill>
                    <a:schemeClr val="tx1"/>
                  </a:solidFill>
                </a:rPr>
                <a:t>.</a:t>
              </a:r>
            </a:p>
            <a:p>
              <a:pPr>
                <a:lnSpc>
                  <a:spcPct val="150000"/>
                </a:lnSpc>
              </a:pPr>
              <a:r>
                <a:rPr lang="en-US" altLang="ja-JP" sz="1200" b="1" dirty="0" smtClean="0">
                  <a:solidFill>
                    <a:srgbClr val="009900"/>
                  </a:solidFill>
                  <a:sym typeface="Wingdings" panose="05000000000000000000" pitchFamily="2" charset="2"/>
                </a:rPr>
                <a:t></a:t>
              </a:r>
              <a:r>
                <a:rPr lang="en-US" altLang="ja-JP" sz="1200" b="1" dirty="0" smtClean="0">
                  <a:solidFill>
                    <a:schemeClr val="tx1"/>
                  </a:solidFill>
                  <a:sym typeface="Wingdings" panose="05000000000000000000" pitchFamily="2" charset="2"/>
                </a:rPr>
                <a:t> </a:t>
              </a:r>
              <a:r>
                <a:rPr lang="en-US" altLang="ja-JP" sz="1200" b="1" dirty="0" smtClean="0">
                  <a:solidFill>
                    <a:srgbClr val="FF0000"/>
                  </a:solidFill>
                </a:rPr>
                <a:t>Meson-cloud effect </a:t>
              </a:r>
              <a:r>
                <a:rPr lang="en-US" altLang="ja-JP" sz="1200" b="1" dirty="0" smtClean="0">
                  <a:solidFill>
                    <a:schemeClr val="tx1"/>
                  </a:solidFill>
                </a:rPr>
                <a:t>on the transition form factors.</a:t>
              </a:r>
              <a:endParaRPr kumimoji="1" lang="ja-JP" altLang="en-US" sz="12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6" name="テキスト ボックス 5"/>
            <p:cNvSpPr txBox="1"/>
            <p:nvPr/>
          </p:nvSpPr>
          <p:spPr>
            <a:xfrm>
              <a:off x="179512" y="980728"/>
              <a:ext cx="8913146" cy="400110"/>
            </a:xfrm>
            <a:prstGeom prst="rect">
              <a:avLst/>
            </a:prstGeom>
            <a:noFill/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marL="342900" indent="-342900">
                <a:buClr>
                  <a:srgbClr val="FF0000"/>
                </a:buClr>
                <a:buFont typeface="Wingdings" panose="05000000000000000000" pitchFamily="2" charset="2"/>
                <a:buChar char="ü"/>
              </a:pPr>
              <a:r>
                <a:rPr kumimoji="1" lang="en-US" altLang="ja-JP" sz="2000" b="1" dirty="0" smtClean="0">
                  <a:solidFill>
                    <a:schemeClr val="tx1"/>
                  </a:solidFill>
                </a:rPr>
                <a:t>N* &amp; Δ* spectroscopy as physics of broad &amp; overlapping resonances</a:t>
              </a:r>
              <a:endParaRPr kumimoji="1" lang="ja-JP" altLang="en-US" sz="20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657786" y="1412776"/>
              <a:ext cx="7768473" cy="1815882"/>
            </a:xfrm>
            <a:prstGeom prst="rect">
              <a:avLst/>
            </a:prstGeom>
            <a:noFill/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marL="285750" indent="-285750">
                <a:buClr>
                  <a:srgbClr val="3333FF"/>
                </a:buClr>
                <a:buFont typeface="Wingdings" panose="05000000000000000000" pitchFamily="2" charset="2"/>
                <a:buChar char="Ø"/>
              </a:pPr>
              <a:r>
                <a:rPr kumimoji="1" lang="en-US" altLang="ja-JP" sz="1400" b="1" dirty="0" smtClean="0">
                  <a:solidFill>
                    <a:srgbClr val="FF0000"/>
                  </a:solidFill>
                </a:rPr>
                <a:t>Cooperative efforts </a:t>
              </a:r>
              <a:r>
                <a:rPr kumimoji="1" lang="en-US" altLang="ja-JP" sz="1400" b="1" dirty="0" smtClean="0">
                  <a:solidFill>
                    <a:schemeClr val="tx1"/>
                  </a:solidFill>
                </a:rPr>
                <a:t>between </a:t>
              </a:r>
              <a:r>
                <a:rPr kumimoji="1" lang="en-US" altLang="ja-JP" sz="1400" b="1" dirty="0" smtClean="0">
                  <a:solidFill>
                    <a:srgbClr val="009900"/>
                  </a:solidFill>
                </a:rPr>
                <a:t>experiments</a:t>
              </a:r>
              <a:r>
                <a:rPr kumimoji="1" lang="en-US" altLang="ja-JP" sz="1400" b="1" dirty="0" smtClean="0">
                  <a:solidFill>
                    <a:schemeClr val="tx1"/>
                  </a:solidFill>
                </a:rPr>
                <a:t> and </a:t>
              </a:r>
              <a:r>
                <a:rPr kumimoji="1" lang="en-US" altLang="ja-JP" sz="1400" b="1" dirty="0" smtClean="0">
                  <a:solidFill>
                    <a:srgbClr val="3333FF"/>
                  </a:solidFill>
                </a:rPr>
                <a:t>theoretical analyses with </a:t>
              </a:r>
            </a:p>
            <a:p>
              <a:pPr>
                <a:buClr>
                  <a:srgbClr val="3333FF"/>
                </a:buClr>
              </a:pPr>
              <a:r>
                <a:rPr kumimoji="1" lang="en-US" altLang="ja-JP" sz="1400" b="1" dirty="0" smtClean="0">
                  <a:solidFill>
                    <a:srgbClr val="3333FF"/>
                  </a:solidFill>
                </a:rPr>
                <a:t>      coupled-channels framework </a:t>
              </a:r>
              <a:r>
                <a:rPr lang="en-US" altLang="ja-JP" sz="1400" b="1" dirty="0" smtClean="0">
                  <a:solidFill>
                    <a:schemeClr val="tx1"/>
                  </a:solidFill>
                </a:rPr>
                <a:t>are</a:t>
              </a:r>
              <a:r>
                <a:rPr kumimoji="1" lang="en-US" altLang="ja-JP" sz="1400" b="1" dirty="0" smtClean="0">
                  <a:solidFill>
                    <a:schemeClr val="tx1"/>
                  </a:solidFill>
                </a:rPr>
                <a:t> indispensable to establishing the spectrum.</a:t>
              </a:r>
            </a:p>
            <a:p>
              <a:pPr marL="285750" indent="-285750">
                <a:buClr>
                  <a:srgbClr val="3333FF"/>
                </a:buClr>
                <a:buFont typeface="Wingdings" panose="05000000000000000000" pitchFamily="2" charset="2"/>
                <a:buChar char="Ø"/>
              </a:pPr>
              <a:endParaRPr lang="en-US" altLang="ja-JP" sz="1400" b="1" dirty="0">
                <a:solidFill>
                  <a:srgbClr val="3333FF"/>
                </a:solidFill>
              </a:endParaRPr>
            </a:p>
            <a:p>
              <a:pPr marL="285750" indent="-285750">
                <a:buClr>
                  <a:srgbClr val="3333FF"/>
                </a:buClr>
                <a:buFont typeface="Wingdings" panose="05000000000000000000" pitchFamily="2" charset="2"/>
                <a:buChar char="Ø"/>
              </a:pPr>
              <a:r>
                <a:rPr kumimoji="1" lang="en-US" altLang="ja-JP" sz="1400" b="1" dirty="0" smtClean="0">
                  <a:solidFill>
                    <a:srgbClr val="FF0000"/>
                  </a:solidFill>
                </a:rPr>
                <a:t>Reaction dynamics </a:t>
              </a:r>
              <a:r>
                <a:rPr lang="en-US" altLang="ja-JP" sz="1400" b="1" dirty="0">
                  <a:solidFill>
                    <a:schemeClr val="tx1"/>
                  </a:solidFill>
                </a:rPr>
                <a:t>i</a:t>
              </a:r>
              <a:r>
                <a:rPr lang="en-US" altLang="ja-JP" sz="1400" b="1" dirty="0" smtClean="0">
                  <a:solidFill>
                    <a:schemeClr val="tx1"/>
                  </a:solidFill>
                </a:rPr>
                <a:t>s</a:t>
              </a:r>
              <a:r>
                <a:rPr kumimoji="1" lang="en-US" altLang="ja-JP" sz="1400" b="1" dirty="0" smtClean="0">
                  <a:solidFill>
                    <a:schemeClr val="tx1"/>
                  </a:solidFill>
                </a:rPr>
                <a:t> a crucial part of understanding the </a:t>
              </a:r>
              <a:r>
                <a:rPr lang="en-US" altLang="ja-JP" sz="1400" b="1" dirty="0" smtClean="0">
                  <a:solidFill>
                    <a:schemeClr val="tx1"/>
                  </a:solidFill>
                </a:rPr>
                <a:t>spectrum, dynamical origin, </a:t>
              </a:r>
            </a:p>
            <a:p>
              <a:pPr>
                <a:buClr>
                  <a:srgbClr val="3333FF"/>
                </a:buClr>
              </a:pPr>
              <a:r>
                <a:rPr lang="en-US" altLang="ja-JP" sz="1400" b="1" dirty="0" smtClean="0">
                  <a:solidFill>
                    <a:schemeClr val="tx1"/>
                  </a:solidFill>
                </a:rPr>
                <a:t>      and structure, ... of N* &amp; Δ*.</a:t>
              </a:r>
            </a:p>
            <a:p>
              <a:pPr marL="285750" indent="-285750">
                <a:buClr>
                  <a:srgbClr val="3333FF"/>
                </a:buClr>
                <a:buFont typeface="Wingdings" panose="05000000000000000000" pitchFamily="2" charset="2"/>
                <a:buChar char="Ø"/>
              </a:pPr>
              <a:endParaRPr kumimoji="1" lang="en-US" altLang="ja-JP" sz="1400" b="1" dirty="0">
                <a:solidFill>
                  <a:schemeClr val="tx1"/>
                </a:solidFill>
              </a:endParaRPr>
            </a:p>
            <a:p>
              <a:pPr marL="285750" indent="-285750">
                <a:buClr>
                  <a:srgbClr val="3333FF"/>
                </a:buClr>
                <a:buFont typeface="Wingdings" panose="05000000000000000000" pitchFamily="2" charset="2"/>
                <a:buChar char="Ø"/>
              </a:pPr>
              <a:r>
                <a:rPr lang="en-US" altLang="ja-JP" sz="1400" b="1" dirty="0">
                  <a:solidFill>
                    <a:srgbClr val="FF0000"/>
                  </a:solidFill>
                </a:rPr>
                <a:t>Dynamical coupled-channels approach </a:t>
              </a:r>
              <a:r>
                <a:rPr lang="en-US" altLang="ja-JP" sz="1400" b="1" dirty="0">
                  <a:solidFill>
                    <a:schemeClr val="tx1"/>
                  </a:solidFill>
                </a:rPr>
                <a:t>is a</a:t>
              </a:r>
              <a:r>
                <a:rPr lang="en-US" altLang="ja-JP" sz="1400" b="1" dirty="0" smtClean="0">
                  <a:solidFill>
                    <a:schemeClr val="tx1"/>
                  </a:solidFill>
                </a:rPr>
                <a:t> </a:t>
              </a:r>
              <a:r>
                <a:rPr lang="en-US" altLang="ja-JP" sz="1400" b="1" dirty="0">
                  <a:solidFill>
                    <a:schemeClr val="tx1"/>
                  </a:solidFill>
                </a:rPr>
                <a:t>suitable one to study</a:t>
              </a:r>
            </a:p>
            <a:p>
              <a:pPr>
                <a:buClr>
                  <a:srgbClr val="3333FF"/>
                </a:buClr>
              </a:pPr>
              <a:r>
                <a:rPr lang="en-US" altLang="ja-JP" sz="1400" b="1" dirty="0" smtClean="0">
                  <a:solidFill>
                    <a:schemeClr val="tx1"/>
                  </a:solidFill>
                </a:rPr>
                <a:t>      the </a:t>
              </a:r>
              <a:r>
                <a:rPr lang="en-US" altLang="ja-JP" sz="1400" b="1" dirty="0">
                  <a:solidFill>
                    <a:schemeClr val="tx1"/>
                  </a:solidFill>
                </a:rPr>
                <a:t>role of reaction dynamics</a:t>
              </a:r>
              <a:r>
                <a:rPr lang="en-US" altLang="ja-JP" sz="1400" b="1" dirty="0" smtClean="0">
                  <a:solidFill>
                    <a:schemeClr val="tx1"/>
                  </a:solidFill>
                </a:rPr>
                <a:t>.</a:t>
              </a:r>
              <a:endParaRPr lang="ja-JP" altLang="en-US" sz="1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グループ化 9"/>
          <p:cNvGrpSpPr/>
          <p:nvPr/>
        </p:nvGrpSpPr>
        <p:grpSpPr>
          <a:xfrm>
            <a:off x="179512" y="3861048"/>
            <a:ext cx="7569905" cy="1840270"/>
            <a:chOff x="179512" y="3861048"/>
            <a:chExt cx="7569905" cy="1840270"/>
          </a:xfrm>
        </p:grpSpPr>
        <p:sp>
          <p:nvSpPr>
            <p:cNvPr id="9" name="テキスト ボックス 8"/>
            <p:cNvSpPr txBox="1"/>
            <p:nvPr/>
          </p:nvSpPr>
          <p:spPr>
            <a:xfrm>
              <a:off x="657786" y="4272191"/>
              <a:ext cx="6514925" cy="1169551"/>
            </a:xfrm>
            <a:prstGeom prst="rect">
              <a:avLst/>
            </a:prstGeom>
            <a:noFill/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marL="285750" indent="-285750">
                <a:buClr>
                  <a:srgbClr val="0000FF"/>
                </a:buClr>
                <a:buFont typeface="Wingdings" panose="05000000000000000000" pitchFamily="2" charset="2"/>
                <a:buChar char="Ø"/>
              </a:pPr>
              <a:r>
                <a:rPr kumimoji="1" lang="en-US" altLang="ja-JP" sz="1400" b="1" dirty="0" smtClean="0">
                  <a:solidFill>
                    <a:schemeClr val="tx1"/>
                  </a:solidFill>
                </a:rPr>
                <a:t>Establishing </a:t>
              </a:r>
              <a:r>
                <a:rPr kumimoji="1" lang="en-US" altLang="ja-JP" sz="1400" b="1" dirty="0" smtClean="0">
                  <a:solidFill>
                    <a:srgbClr val="FF0000"/>
                  </a:solidFill>
                </a:rPr>
                <a:t>high-mass N* &amp; </a:t>
              </a:r>
              <a:r>
                <a:rPr lang="en-US" altLang="ja-JP" sz="1400" b="1" dirty="0" smtClean="0">
                  <a:solidFill>
                    <a:srgbClr val="FF0000"/>
                  </a:solidFill>
                </a:rPr>
                <a:t>Δ* </a:t>
              </a:r>
              <a:r>
                <a:rPr kumimoji="1" lang="en-US" altLang="ja-JP" sz="1400" b="1" dirty="0" smtClean="0">
                  <a:solidFill>
                    <a:schemeClr val="tx1"/>
                  </a:solidFill>
                </a:rPr>
                <a:t>resonances [Re(M</a:t>
              </a:r>
              <a:r>
                <a:rPr kumimoji="1" lang="en-US" altLang="ja-JP" sz="1400" b="1" baseline="-25000" dirty="0" smtClean="0">
                  <a:solidFill>
                    <a:schemeClr val="tx1"/>
                  </a:solidFill>
                </a:rPr>
                <a:t>R</a:t>
              </a:r>
              <a:r>
                <a:rPr kumimoji="1" lang="en-US" altLang="ja-JP" sz="1400" b="1" dirty="0" smtClean="0">
                  <a:solidFill>
                    <a:schemeClr val="tx1"/>
                  </a:solidFill>
                </a:rPr>
                <a:t>) &gt; 1.7 GeV]</a:t>
              </a:r>
            </a:p>
            <a:p>
              <a:pPr marL="285750" indent="-285750">
                <a:buClr>
                  <a:srgbClr val="0000FF"/>
                </a:buClr>
                <a:buFont typeface="Wingdings" panose="05000000000000000000" pitchFamily="2" charset="2"/>
                <a:buChar char="Ø"/>
              </a:pPr>
              <a:endParaRPr kumimoji="1" lang="en-US" altLang="ja-JP" sz="1400" b="1" dirty="0" smtClean="0">
                <a:solidFill>
                  <a:schemeClr val="tx1"/>
                </a:solidFill>
              </a:endParaRPr>
            </a:p>
            <a:p>
              <a:pPr marL="285750" indent="-285750">
                <a:buClr>
                  <a:srgbClr val="0000FF"/>
                </a:buClr>
                <a:buFont typeface="Wingdings" panose="05000000000000000000" pitchFamily="2" charset="2"/>
                <a:buChar char="Ø"/>
              </a:pPr>
              <a:endParaRPr kumimoji="1" lang="en-US" altLang="ja-JP" sz="1400" b="1" dirty="0" smtClean="0">
                <a:solidFill>
                  <a:schemeClr val="tx1"/>
                </a:solidFill>
              </a:endParaRPr>
            </a:p>
            <a:p>
              <a:pPr marL="285750" indent="-285750">
                <a:buClr>
                  <a:srgbClr val="0000FF"/>
                </a:buClr>
                <a:buFont typeface="Wingdings" panose="05000000000000000000" pitchFamily="2" charset="2"/>
                <a:buChar char="Ø"/>
              </a:pPr>
              <a:r>
                <a:rPr lang="en-US" altLang="ja-JP" sz="1400" b="1" dirty="0" smtClean="0">
                  <a:solidFill>
                    <a:schemeClr val="tx1"/>
                  </a:solidFill>
                </a:rPr>
                <a:t>Determining Q</a:t>
              </a:r>
              <a:r>
                <a:rPr lang="en-US" altLang="ja-JP" sz="1400" b="1" baseline="30000" dirty="0" smtClean="0">
                  <a:solidFill>
                    <a:schemeClr val="tx1"/>
                  </a:solidFill>
                </a:rPr>
                <a:t>2</a:t>
              </a:r>
              <a:r>
                <a:rPr lang="en-US" altLang="ja-JP" sz="1400" b="1" dirty="0" smtClean="0">
                  <a:solidFill>
                    <a:schemeClr val="tx1"/>
                  </a:solidFill>
                </a:rPr>
                <a:t> dependence of </a:t>
              </a:r>
              <a:r>
                <a:rPr lang="en-US" altLang="ja-JP" sz="1400" b="1" dirty="0" smtClean="0">
                  <a:solidFill>
                    <a:srgbClr val="FF0000"/>
                  </a:solidFill>
                </a:rPr>
                <a:t>electromagnetic transition form factors </a:t>
              </a:r>
            </a:p>
            <a:p>
              <a:pPr>
                <a:buClr>
                  <a:srgbClr val="0000FF"/>
                </a:buClr>
              </a:pPr>
              <a:r>
                <a:rPr lang="en-US" altLang="ja-JP" sz="1400" b="1" dirty="0" smtClean="0">
                  <a:solidFill>
                    <a:schemeClr val="tx1"/>
                  </a:solidFill>
                </a:rPr>
                <a:t>      for well-established low-lying N* &amp; Δ* resonances.</a:t>
              </a:r>
            </a:p>
          </p:txBody>
        </p:sp>
        <p:sp>
          <p:nvSpPr>
            <p:cNvPr id="11" name="テキスト ボックス 10"/>
            <p:cNvSpPr txBox="1"/>
            <p:nvPr/>
          </p:nvSpPr>
          <p:spPr>
            <a:xfrm>
              <a:off x="179512" y="3861048"/>
              <a:ext cx="5033879" cy="400110"/>
            </a:xfrm>
            <a:prstGeom prst="rect">
              <a:avLst/>
            </a:prstGeom>
            <a:noFill/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marL="342900" indent="-342900">
                <a:buClr>
                  <a:srgbClr val="FF0000"/>
                </a:buClr>
                <a:buFont typeface="Wingdings" panose="05000000000000000000" pitchFamily="2" charset="2"/>
                <a:buChar char="ü"/>
              </a:pPr>
              <a:r>
                <a:rPr kumimoji="1" lang="en-US" altLang="ja-JP" sz="2000" b="1" dirty="0" smtClean="0">
                  <a:solidFill>
                    <a:schemeClr val="tx1"/>
                  </a:solidFill>
                </a:rPr>
                <a:t>Major topics in N* &amp; Δ* spectroscopy</a:t>
              </a:r>
              <a:endParaRPr kumimoji="1" lang="ja-JP" altLang="en-US" sz="20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12" name="テキスト ボックス 11"/>
            <p:cNvSpPr txBox="1"/>
            <p:nvPr/>
          </p:nvSpPr>
          <p:spPr>
            <a:xfrm>
              <a:off x="971600" y="4560223"/>
              <a:ext cx="6777817" cy="276999"/>
            </a:xfrm>
            <a:prstGeom prst="rect">
              <a:avLst/>
            </a:prstGeom>
            <a:noFill/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altLang="ja-JP" sz="1200" b="1" dirty="0" smtClean="0">
                  <a:solidFill>
                    <a:srgbClr val="009900"/>
                  </a:solidFill>
                  <a:sym typeface="Wingdings" panose="05000000000000000000" pitchFamily="2" charset="2"/>
                </a:rPr>
                <a:t></a:t>
              </a:r>
              <a:r>
                <a:rPr lang="en-US" altLang="ja-JP" sz="1200" b="1" dirty="0" smtClean="0">
                  <a:solidFill>
                    <a:schemeClr val="tx1"/>
                  </a:solidFill>
                  <a:sym typeface="Wingdings" panose="05000000000000000000" pitchFamily="2" charset="2"/>
                </a:rPr>
                <a:t> </a:t>
              </a:r>
              <a:r>
                <a:rPr lang="en-US" altLang="ja-JP" sz="1200" b="1" dirty="0" smtClean="0">
                  <a:solidFill>
                    <a:srgbClr val="FF0000"/>
                  </a:solidFill>
                  <a:sym typeface="Wingdings" panose="05000000000000000000" pitchFamily="2" charset="2"/>
                </a:rPr>
                <a:t>“(over-)complete” experiments </a:t>
              </a:r>
              <a:r>
                <a:rPr lang="en-US" altLang="ja-JP" sz="1200" b="1" dirty="0" smtClean="0">
                  <a:solidFill>
                    <a:schemeClr val="tx1"/>
                  </a:solidFill>
                  <a:sym typeface="Wingdings" panose="05000000000000000000" pitchFamily="2" charset="2"/>
                </a:rPr>
                <a:t>for photoproduction reactions </a:t>
              </a:r>
              <a:r>
                <a:rPr lang="en-US" altLang="ja-JP" sz="1200" b="1" dirty="0" smtClean="0">
                  <a:solidFill>
                    <a:srgbClr val="0000FF"/>
                  </a:solidFill>
                  <a:sym typeface="Wingdings" panose="05000000000000000000" pitchFamily="2" charset="2"/>
                </a:rPr>
                <a:t>(CLAS6, ELSA, MAMI,...)</a:t>
              </a:r>
              <a:endParaRPr kumimoji="1" lang="en-US" altLang="ja-JP" sz="1200" b="1" dirty="0" smtClean="0">
                <a:solidFill>
                  <a:srgbClr val="0000FF"/>
                </a:solidFill>
              </a:endParaRPr>
            </a:p>
          </p:txBody>
        </p:sp>
        <p:sp>
          <p:nvSpPr>
            <p:cNvPr id="13" name="テキスト ボックス 12"/>
            <p:cNvSpPr txBox="1"/>
            <p:nvPr/>
          </p:nvSpPr>
          <p:spPr>
            <a:xfrm>
              <a:off x="971600" y="5424319"/>
              <a:ext cx="6495689" cy="276999"/>
            </a:xfrm>
            <a:prstGeom prst="rect">
              <a:avLst/>
            </a:prstGeom>
            <a:noFill/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altLang="ja-JP" sz="1200" b="1" dirty="0" smtClean="0">
                  <a:solidFill>
                    <a:srgbClr val="009900"/>
                  </a:solidFill>
                  <a:sym typeface="Wingdings" panose="05000000000000000000" pitchFamily="2" charset="2"/>
                </a:rPr>
                <a:t></a:t>
              </a:r>
              <a:r>
                <a:rPr lang="en-US" altLang="ja-JP" sz="1200" b="1" dirty="0" smtClean="0">
                  <a:solidFill>
                    <a:schemeClr val="tx1"/>
                  </a:solidFill>
                  <a:sym typeface="Wingdings" panose="05000000000000000000" pitchFamily="2" charset="2"/>
                </a:rPr>
                <a:t> Measurements of electroproduction reactions </a:t>
              </a:r>
              <a:r>
                <a:rPr lang="en-US" altLang="ja-JP" sz="1200" b="1" dirty="0" smtClean="0">
                  <a:solidFill>
                    <a:srgbClr val="FF0000"/>
                  </a:solidFill>
                  <a:sym typeface="Wingdings" panose="05000000000000000000" pitchFamily="2" charset="2"/>
                </a:rPr>
                <a:t>over wide Q</a:t>
              </a:r>
              <a:r>
                <a:rPr lang="en-US" altLang="ja-JP" sz="1200" b="1" baseline="30000" dirty="0" smtClean="0">
                  <a:solidFill>
                    <a:srgbClr val="FF0000"/>
                  </a:solidFill>
                  <a:sym typeface="Wingdings" panose="05000000000000000000" pitchFamily="2" charset="2"/>
                </a:rPr>
                <a:t>2</a:t>
              </a:r>
              <a:r>
                <a:rPr lang="en-US" altLang="ja-JP" sz="1200" b="1" dirty="0" smtClean="0">
                  <a:solidFill>
                    <a:srgbClr val="FF0000"/>
                  </a:solidFill>
                  <a:sym typeface="Wingdings" panose="05000000000000000000" pitchFamily="2" charset="2"/>
                </a:rPr>
                <a:t> range </a:t>
              </a:r>
              <a:r>
                <a:rPr lang="en-US" altLang="ja-JP" sz="1200" b="1" dirty="0" smtClean="0">
                  <a:solidFill>
                    <a:srgbClr val="0000FF"/>
                  </a:solidFill>
                  <a:sym typeface="Wingdings" panose="05000000000000000000" pitchFamily="2" charset="2"/>
                </a:rPr>
                <a:t>(CLAS6, CLAS12)</a:t>
              </a:r>
              <a:endParaRPr lang="en-US" altLang="ja-JP" sz="1200" b="1" dirty="0">
                <a:solidFill>
                  <a:srgbClr val="0000FF"/>
                </a:solidFill>
              </a:endParaRPr>
            </a:p>
          </p:txBody>
        </p:sp>
      </p:grpSp>
      <p:sp>
        <p:nvSpPr>
          <p:cNvPr id="15" name="テキスト ボックス 14"/>
          <p:cNvSpPr txBox="1"/>
          <p:nvPr/>
        </p:nvSpPr>
        <p:spPr>
          <a:xfrm>
            <a:off x="253322" y="5996607"/>
            <a:ext cx="8783174" cy="384721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1900" b="1" dirty="0" smtClean="0">
                <a:solidFill>
                  <a:srgbClr val="009900"/>
                </a:solidFill>
              </a:rPr>
              <a:t>Electroproduction analysis &amp; extension of our DCC model are underway !!</a:t>
            </a:r>
            <a:endParaRPr kumimoji="1" lang="ja-JP" altLang="en-US" sz="1900" b="1" dirty="0" smtClean="0">
              <a:solidFill>
                <a:srgbClr val="00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95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0"/>
            <a:ext cx="9144000" cy="8367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20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Summary </a:t>
            </a:r>
            <a:r>
              <a:rPr lang="en-US" altLang="ja-JP" sz="320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2</a:t>
            </a:r>
            <a:endParaRPr lang="ja-JP" altLang="en-US" sz="3200" dirty="0" smtClean="0">
              <a:solidFill>
                <a:srgbClr val="0000FF"/>
              </a:solidFill>
              <a:latin typeface="Arial Black" pitchFamily="34" charset="0"/>
              <a:ea typeface="ＭＳ Ｐゴシック" charset="-128"/>
            </a:endParaRPr>
          </a:p>
        </p:txBody>
      </p:sp>
      <p:grpSp>
        <p:nvGrpSpPr>
          <p:cNvPr id="9" name="グループ化 8"/>
          <p:cNvGrpSpPr/>
          <p:nvPr/>
        </p:nvGrpSpPr>
        <p:grpSpPr>
          <a:xfrm>
            <a:off x="4644008" y="3897016"/>
            <a:ext cx="4320000" cy="2808312"/>
            <a:chOff x="4644008" y="3897016"/>
            <a:chExt cx="4320000" cy="2808312"/>
          </a:xfrm>
        </p:grpSpPr>
        <p:sp>
          <p:nvSpPr>
            <p:cNvPr id="17" name="角丸四角形 16"/>
            <p:cNvSpPr/>
            <p:nvPr/>
          </p:nvSpPr>
          <p:spPr bwMode="auto">
            <a:xfrm>
              <a:off x="4644008" y="3897016"/>
              <a:ext cx="4320000" cy="2664000"/>
            </a:xfrm>
            <a:prstGeom prst="roundRect">
              <a:avLst/>
            </a:prstGeom>
            <a:solidFill>
              <a:schemeClr val="bg1"/>
            </a:solidFill>
            <a:ln w="31750">
              <a:solidFill>
                <a:schemeClr val="accent6">
                  <a:lumMod val="50000"/>
                </a:scheme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角丸四角形 20"/>
            <p:cNvSpPr/>
            <p:nvPr/>
          </p:nvSpPr>
          <p:spPr bwMode="auto">
            <a:xfrm>
              <a:off x="5445231" y="6381328"/>
              <a:ext cx="2583153" cy="324000"/>
            </a:xfrm>
            <a:prstGeom prst="roundRect">
              <a:avLst/>
            </a:prstGeom>
            <a:solidFill>
              <a:schemeClr val="bg1"/>
            </a:solidFill>
            <a:ln w="31750">
              <a:solidFill>
                <a:schemeClr val="accent6">
                  <a:lumMod val="50000"/>
                </a:schemeClr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ja-JP" sz="1600" b="1" dirty="0" smtClean="0"/>
                <a:t>Meson </a:t>
              </a:r>
              <a:r>
                <a:rPr kumimoji="1" lang="en-US" altLang="ja-JP" sz="1600" b="1" dirty="0" smtClean="0"/>
                <a:t>spectroscopy</a:t>
              </a:r>
              <a:endParaRPr kumimoji="1" lang="ja-JP" altLang="en-US" sz="1600" b="1" dirty="0"/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4788024" y="4221088"/>
              <a:ext cx="3156633" cy="584775"/>
            </a:xfrm>
            <a:prstGeom prst="rect">
              <a:avLst/>
            </a:prstGeom>
            <a:noFill/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sz="800" b="1" dirty="0" smtClean="0">
                  <a:solidFill>
                    <a:schemeClr val="tx1"/>
                  </a:solidFill>
                </a:rPr>
                <a:t>- </a:t>
              </a:r>
              <a:r>
                <a:rPr kumimoji="1" lang="en-US" altLang="ja-JP" sz="800" b="1" dirty="0" smtClean="0">
                  <a:solidFill>
                    <a:srgbClr val="009900"/>
                  </a:solidFill>
                </a:rPr>
                <a:t>Formulation of 3-body unitary model for decays of mesons</a:t>
              </a:r>
              <a:r>
                <a:rPr kumimoji="1" lang="en-US" altLang="ja-JP" sz="800" b="1" dirty="0" smtClean="0">
                  <a:solidFill>
                    <a:schemeClr val="tx1"/>
                  </a:solidFill>
                </a:rPr>
                <a:t>:</a:t>
              </a:r>
            </a:p>
            <a:p>
              <a:r>
                <a:rPr kumimoji="1" lang="en-US" altLang="ja-JP" sz="800" b="1" dirty="0" smtClean="0">
                  <a:solidFill>
                    <a:schemeClr val="tx1"/>
                  </a:solidFill>
                </a:rPr>
                <a:t>     PRD84(2011)114019</a:t>
              </a:r>
              <a:endParaRPr lang="en-US" altLang="ja-JP" sz="800" b="1" dirty="0">
                <a:solidFill>
                  <a:schemeClr val="tx1"/>
                </a:solidFill>
              </a:endParaRPr>
            </a:p>
            <a:p>
              <a:r>
                <a:rPr kumimoji="1" lang="en-US" altLang="ja-JP" sz="800" b="1" dirty="0" smtClean="0">
                  <a:solidFill>
                    <a:schemeClr val="tx1"/>
                  </a:solidFill>
                </a:rPr>
                <a:t>- </a:t>
              </a:r>
              <a:r>
                <a:rPr kumimoji="1" lang="en-US" altLang="ja-JP" sz="800" b="1" dirty="0" smtClean="0">
                  <a:solidFill>
                    <a:srgbClr val="009900"/>
                  </a:solidFill>
                </a:rPr>
                <a:t>Application to </a:t>
              </a:r>
              <a:r>
                <a:rPr kumimoji="1" lang="en-US" altLang="ja-JP" sz="800" b="1" dirty="0" err="1" smtClean="0">
                  <a:solidFill>
                    <a:srgbClr val="009900"/>
                  </a:solidFill>
                </a:rPr>
                <a:t>γp</a:t>
              </a:r>
              <a:r>
                <a:rPr kumimoji="1" lang="en-US" altLang="ja-JP" sz="800" b="1" dirty="0" smtClean="0">
                  <a:solidFill>
                    <a:srgbClr val="009900"/>
                  </a:solidFill>
                </a:rPr>
                <a:t> </a:t>
              </a:r>
              <a:r>
                <a:rPr kumimoji="1" lang="en-US" altLang="ja-JP" sz="800" b="1" dirty="0" smtClean="0">
                  <a:solidFill>
                    <a:srgbClr val="009900"/>
                  </a:solidFill>
                  <a:sym typeface="Wingdings" panose="05000000000000000000" pitchFamily="2" charset="2"/>
                </a:rPr>
                <a:t> M*N  (3π)N</a:t>
              </a:r>
              <a:r>
                <a:rPr lang="en-US" altLang="ja-JP" sz="800" b="1" dirty="0" smtClean="0">
                  <a:solidFill>
                    <a:schemeClr val="tx1"/>
                  </a:solidFill>
                  <a:sym typeface="Wingdings" panose="05000000000000000000" pitchFamily="2" charset="2"/>
                </a:rPr>
                <a:t>:</a:t>
              </a:r>
              <a:endParaRPr kumimoji="1" lang="en-US" altLang="ja-JP" sz="800" b="1" dirty="0" smtClean="0">
                <a:solidFill>
                  <a:schemeClr val="tx1"/>
                </a:solidFill>
              </a:endParaRPr>
            </a:p>
            <a:p>
              <a:r>
                <a:rPr kumimoji="1" lang="en-US" altLang="ja-JP" sz="800" b="1" dirty="0" smtClean="0">
                  <a:solidFill>
                    <a:schemeClr val="tx1"/>
                  </a:solidFill>
                </a:rPr>
                <a:t>     PRD</a:t>
              </a:r>
              <a:r>
                <a:rPr lang="en-US" altLang="ja-JP" sz="800" b="1" dirty="0" smtClean="0">
                  <a:solidFill>
                    <a:schemeClr val="tx1"/>
                  </a:solidFill>
                </a:rPr>
                <a:t>86(2012)114012</a:t>
              </a:r>
              <a:endParaRPr kumimoji="1" lang="ja-JP" altLang="en-US" sz="800" b="1" dirty="0" smtClean="0">
                <a:solidFill>
                  <a:schemeClr val="tx1"/>
                </a:solidFill>
              </a:endParaRPr>
            </a:p>
          </p:txBody>
        </p:sp>
        <p:pic>
          <p:nvPicPr>
            <p:cNvPr id="3074" name="Picture 2" descr="C:\Users\kamano\Desktop\図1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1874" y="4941168"/>
              <a:ext cx="2338399" cy="9268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角丸四角形 17"/>
          <p:cNvSpPr/>
          <p:nvPr/>
        </p:nvSpPr>
        <p:spPr bwMode="auto">
          <a:xfrm>
            <a:off x="4644008" y="1053008"/>
            <a:ext cx="4320000" cy="2664000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0099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2" name="角丸四角形 21"/>
          <p:cNvSpPr/>
          <p:nvPr/>
        </p:nvSpPr>
        <p:spPr bwMode="auto">
          <a:xfrm>
            <a:off x="5415042" y="908720"/>
            <a:ext cx="2767664" cy="324000"/>
          </a:xfrm>
          <a:prstGeom prst="roundRect">
            <a:avLst/>
          </a:prstGeom>
          <a:solidFill>
            <a:schemeClr val="bg1"/>
          </a:solidFill>
          <a:ln w="31750">
            <a:solidFill>
              <a:srgbClr val="0099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en-US" altLang="ja-JP" sz="1600" b="1" dirty="0" smtClean="0"/>
              <a:t>Neutrino reactions</a:t>
            </a:r>
            <a:endParaRPr kumimoji="1" lang="ja-JP" altLang="en-US" sz="1600" b="1" dirty="0"/>
          </a:p>
        </p:txBody>
      </p:sp>
      <p:pic>
        <p:nvPicPr>
          <p:cNvPr id="26" name="図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975612"/>
            <a:ext cx="1526660" cy="890551"/>
          </a:xfrm>
          <a:prstGeom prst="rect">
            <a:avLst/>
          </a:prstGeom>
        </p:spPr>
      </p:pic>
      <p:grpSp>
        <p:nvGrpSpPr>
          <p:cNvPr id="7" name="グループ化 6"/>
          <p:cNvGrpSpPr/>
          <p:nvPr/>
        </p:nvGrpSpPr>
        <p:grpSpPr>
          <a:xfrm>
            <a:off x="179512" y="3897016"/>
            <a:ext cx="4320000" cy="2808312"/>
            <a:chOff x="179512" y="3897016"/>
            <a:chExt cx="4320000" cy="2808312"/>
          </a:xfrm>
        </p:grpSpPr>
        <p:sp>
          <p:nvSpPr>
            <p:cNvPr id="16" name="角丸四角形 15"/>
            <p:cNvSpPr/>
            <p:nvPr/>
          </p:nvSpPr>
          <p:spPr bwMode="auto">
            <a:xfrm>
              <a:off x="179512" y="3897016"/>
              <a:ext cx="4320000" cy="2664000"/>
            </a:xfrm>
            <a:prstGeom prst="roundRect">
              <a:avLst/>
            </a:prstGeom>
            <a:solidFill>
              <a:schemeClr val="bg1"/>
            </a:solidFill>
            <a:ln w="31750">
              <a:solidFill>
                <a:srgbClr val="0000FF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角丸四角形 19"/>
            <p:cNvSpPr/>
            <p:nvPr/>
          </p:nvSpPr>
          <p:spPr bwMode="auto">
            <a:xfrm>
              <a:off x="1043608" y="6381328"/>
              <a:ext cx="2583153" cy="324000"/>
            </a:xfrm>
            <a:prstGeom prst="roundRect">
              <a:avLst/>
            </a:prstGeom>
            <a:solidFill>
              <a:schemeClr val="bg1"/>
            </a:solidFill>
            <a:ln w="31750">
              <a:solidFill>
                <a:srgbClr val="0000FF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ja-JP" sz="1600" b="1" dirty="0"/>
                <a:t>Λ</a:t>
              </a:r>
              <a:r>
                <a:rPr kumimoji="1" lang="en-US" altLang="ja-JP" sz="1600" b="1" dirty="0" smtClean="0"/>
                <a:t>* &amp; Σ* spectroscopy</a:t>
              </a:r>
              <a:endParaRPr kumimoji="1" lang="ja-JP" altLang="en-US" sz="1600" b="1" dirty="0"/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641879" y="4221088"/>
              <a:ext cx="3413114" cy="338554"/>
            </a:xfrm>
            <a:prstGeom prst="rect">
              <a:avLst/>
            </a:prstGeom>
            <a:noFill/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sz="800" b="1" dirty="0" smtClean="0">
                  <a:solidFill>
                    <a:schemeClr val="tx1"/>
                  </a:solidFill>
                </a:rPr>
                <a:t>- </a:t>
              </a:r>
              <a:r>
                <a:rPr kumimoji="1" lang="en-US" altLang="ja-JP" sz="800" b="1" dirty="0" smtClean="0">
                  <a:solidFill>
                    <a:srgbClr val="009900"/>
                  </a:solidFill>
                </a:rPr>
                <a:t>Λ*, Σ* resonance extractions via analysis of K</a:t>
              </a:r>
              <a:r>
                <a:rPr kumimoji="1" lang="en-US" altLang="ja-JP" sz="800" b="1" baseline="30000" dirty="0" smtClean="0">
                  <a:solidFill>
                    <a:srgbClr val="009900"/>
                  </a:solidFill>
                </a:rPr>
                <a:t>-</a:t>
              </a:r>
              <a:r>
                <a:rPr kumimoji="1" lang="en-US" altLang="ja-JP" sz="800" b="1" dirty="0" smtClean="0">
                  <a:solidFill>
                    <a:srgbClr val="009900"/>
                  </a:solidFill>
                </a:rPr>
                <a:t>p &amp; K</a:t>
              </a:r>
              <a:r>
                <a:rPr kumimoji="1" lang="en-US" altLang="ja-JP" sz="800" b="1" baseline="30000" dirty="0" smtClean="0">
                  <a:solidFill>
                    <a:srgbClr val="009900"/>
                  </a:solidFill>
                </a:rPr>
                <a:t>-</a:t>
              </a:r>
              <a:r>
                <a:rPr kumimoji="1" lang="en-US" altLang="ja-JP" sz="800" b="1" dirty="0" smtClean="0">
                  <a:solidFill>
                    <a:srgbClr val="009900"/>
                  </a:solidFill>
                </a:rPr>
                <a:t>d </a:t>
              </a:r>
              <a:r>
                <a:rPr lang="en-US" altLang="ja-JP" sz="800" b="1" dirty="0" smtClean="0">
                  <a:solidFill>
                    <a:srgbClr val="009900"/>
                  </a:solidFill>
                  <a:sym typeface="Wingdings" panose="05000000000000000000" pitchFamily="2" charset="2"/>
                </a:rPr>
                <a:t>reactions</a:t>
              </a:r>
              <a:r>
                <a:rPr lang="en-US" altLang="ja-JP" sz="800" b="1" dirty="0" smtClean="0">
                  <a:solidFill>
                    <a:schemeClr val="tx1"/>
                  </a:solidFill>
                  <a:sym typeface="Wingdings" panose="05000000000000000000" pitchFamily="2" charset="2"/>
                </a:rPr>
                <a:t>:</a:t>
              </a:r>
              <a:r>
                <a:rPr kumimoji="1" lang="en-US" altLang="ja-JP" sz="800" b="1" dirty="0" smtClean="0">
                  <a:solidFill>
                    <a:schemeClr val="tx1"/>
                  </a:solidFill>
                  <a:sym typeface="Wingdings" panose="05000000000000000000" pitchFamily="2" charset="2"/>
                </a:rPr>
                <a:t> </a:t>
              </a:r>
              <a:endParaRPr kumimoji="1" lang="en-US" altLang="ja-JP" sz="800" b="1" dirty="0" smtClean="0">
                <a:solidFill>
                  <a:schemeClr val="tx1"/>
                </a:solidFill>
              </a:endParaRPr>
            </a:p>
            <a:p>
              <a:r>
                <a:rPr kumimoji="1" lang="en-US" altLang="ja-JP" sz="800" b="1" dirty="0" smtClean="0">
                  <a:solidFill>
                    <a:schemeClr val="tx1"/>
                  </a:solidFill>
                </a:rPr>
                <a:t>     PRC90(2014)065204; 92(2015)025205; arXiv:1608.03470</a:t>
              </a:r>
            </a:p>
          </p:txBody>
        </p:sp>
        <p:pic>
          <p:nvPicPr>
            <p:cNvPr id="27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7788" y="4559642"/>
              <a:ext cx="2434791" cy="1776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グループ化 4"/>
          <p:cNvGrpSpPr/>
          <p:nvPr/>
        </p:nvGrpSpPr>
        <p:grpSpPr>
          <a:xfrm>
            <a:off x="179512" y="908720"/>
            <a:ext cx="4320000" cy="2808288"/>
            <a:chOff x="179512" y="908720"/>
            <a:chExt cx="4320000" cy="2808288"/>
          </a:xfrm>
        </p:grpSpPr>
        <p:sp>
          <p:nvSpPr>
            <p:cNvPr id="15" name="角丸四角形 14"/>
            <p:cNvSpPr/>
            <p:nvPr/>
          </p:nvSpPr>
          <p:spPr bwMode="auto">
            <a:xfrm>
              <a:off x="179512" y="1053008"/>
              <a:ext cx="4320000" cy="2664000"/>
            </a:xfrm>
            <a:prstGeom prst="roundRect">
              <a:avLst/>
            </a:prstGeom>
            <a:solidFill>
              <a:schemeClr val="bg1"/>
            </a:solidFill>
            <a:ln w="31750">
              <a:solidFill>
                <a:srgbClr val="FF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角丸四角形 18"/>
            <p:cNvSpPr/>
            <p:nvPr/>
          </p:nvSpPr>
          <p:spPr bwMode="auto">
            <a:xfrm>
              <a:off x="1052743" y="908720"/>
              <a:ext cx="2583153" cy="324000"/>
            </a:xfrm>
            <a:prstGeom prst="roundRect">
              <a:avLst/>
            </a:prstGeom>
            <a:solidFill>
              <a:schemeClr val="bg1"/>
            </a:solidFill>
            <a:ln w="31750">
              <a:solidFill>
                <a:srgbClr val="FF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kumimoji="1" lang="en-US" altLang="ja-JP" sz="1600" b="1" dirty="0" smtClean="0"/>
                <a:t>N* &amp; Δ* spectroscopy</a:t>
              </a:r>
              <a:endParaRPr kumimoji="1" lang="ja-JP" altLang="en-US" sz="1600" b="1" dirty="0"/>
            </a:p>
          </p:txBody>
        </p:sp>
        <p:sp>
          <p:nvSpPr>
            <p:cNvPr id="24" name="テキスト ボックス 23"/>
            <p:cNvSpPr txBox="1"/>
            <p:nvPr/>
          </p:nvSpPr>
          <p:spPr>
            <a:xfrm>
              <a:off x="615976" y="1271662"/>
              <a:ext cx="2949846" cy="1077218"/>
            </a:xfrm>
            <a:prstGeom prst="rect">
              <a:avLst/>
            </a:prstGeom>
            <a:noFill/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sz="800" b="1" dirty="0" smtClean="0">
                  <a:solidFill>
                    <a:schemeClr val="tx1"/>
                  </a:solidFill>
                </a:rPr>
                <a:t>- </a:t>
              </a:r>
              <a:r>
                <a:rPr kumimoji="1" lang="en-US" altLang="ja-JP" sz="800" b="1" dirty="0" smtClean="0">
                  <a:solidFill>
                    <a:srgbClr val="009900"/>
                  </a:solidFill>
                </a:rPr>
                <a:t>Early analyses of πN &amp; </a:t>
              </a:r>
              <a:r>
                <a:rPr kumimoji="1" lang="en-US" altLang="ja-JP" sz="800" b="1" dirty="0" err="1" smtClean="0">
                  <a:solidFill>
                    <a:srgbClr val="009900"/>
                  </a:solidFill>
                </a:rPr>
                <a:t>γN</a:t>
              </a:r>
              <a:r>
                <a:rPr kumimoji="1" lang="en-US" altLang="ja-JP" sz="800" b="1" dirty="0" smtClean="0">
                  <a:solidFill>
                    <a:srgbClr val="009900"/>
                  </a:solidFill>
                </a:rPr>
                <a:t> reactions</a:t>
              </a:r>
              <a:r>
                <a:rPr kumimoji="1" lang="en-US" altLang="ja-JP" sz="800" b="1" dirty="0" smtClean="0">
                  <a:solidFill>
                    <a:schemeClr val="tx1"/>
                  </a:solidFill>
                </a:rPr>
                <a:t>:</a:t>
              </a:r>
            </a:p>
            <a:p>
              <a:r>
                <a:rPr kumimoji="1" lang="en-US" altLang="ja-JP" sz="800" b="1" dirty="0" smtClean="0">
                  <a:solidFill>
                    <a:schemeClr val="tx1"/>
                  </a:solidFill>
                </a:rPr>
                <a:t>     PRC76(2007)065201; 77(2008)045205; 78(2008)025204</a:t>
              </a:r>
            </a:p>
            <a:p>
              <a:r>
                <a:rPr lang="en-US" altLang="ja-JP" sz="800" b="1" dirty="0" smtClean="0">
                  <a:solidFill>
                    <a:schemeClr val="tx1"/>
                  </a:solidFill>
                </a:rPr>
                <a:t>     PRC79(2009)025206; 80(2009)065203; 81(2010)065207</a:t>
              </a:r>
              <a:endParaRPr kumimoji="1" lang="en-US" altLang="ja-JP" sz="800" b="1" dirty="0" smtClean="0">
                <a:solidFill>
                  <a:schemeClr val="tx1"/>
                </a:solidFill>
              </a:endParaRPr>
            </a:p>
            <a:p>
              <a:r>
                <a:rPr lang="en-US" altLang="ja-JP" sz="800" b="1" dirty="0" smtClean="0">
                  <a:solidFill>
                    <a:schemeClr val="tx1"/>
                  </a:solidFill>
                </a:rPr>
                <a:t>     PRL104(2010)042302</a:t>
              </a:r>
              <a:endParaRPr kumimoji="1" lang="en-US" altLang="ja-JP" sz="800" b="1" dirty="0">
                <a:solidFill>
                  <a:schemeClr val="tx1"/>
                </a:solidFill>
              </a:endParaRPr>
            </a:p>
            <a:p>
              <a:r>
                <a:rPr lang="en-US" altLang="ja-JP" sz="800" b="1" dirty="0" smtClean="0">
                  <a:solidFill>
                    <a:schemeClr val="tx1"/>
                  </a:solidFill>
                </a:rPr>
                <a:t>- </a:t>
              </a:r>
              <a:r>
                <a:rPr lang="en-US" altLang="ja-JP" sz="800" b="1" dirty="0" smtClean="0">
                  <a:solidFill>
                    <a:srgbClr val="009900"/>
                  </a:solidFill>
                </a:rPr>
                <a:t>Latest analysis of πN &amp; </a:t>
              </a:r>
              <a:r>
                <a:rPr lang="en-US" altLang="ja-JP" sz="800" b="1" dirty="0" err="1" smtClean="0">
                  <a:solidFill>
                    <a:srgbClr val="009900"/>
                  </a:solidFill>
                </a:rPr>
                <a:t>γN</a:t>
              </a:r>
              <a:r>
                <a:rPr lang="en-US" altLang="ja-JP" sz="800" b="1" dirty="0" smtClean="0">
                  <a:solidFill>
                    <a:srgbClr val="009900"/>
                  </a:solidFill>
                </a:rPr>
                <a:t> reactions</a:t>
              </a:r>
              <a:r>
                <a:rPr lang="en-US" altLang="ja-JP" sz="800" b="1" dirty="0" smtClean="0">
                  <a:solidFill>
                    <a:schemeClr val="tx1"/>
                  </a:solidFill>
                </a:rPr>
                <a:t>:</a:t>
              </a:r>
            </a:p>
            <a:p>
              <a:r>
                <a:rPr lang="en-US" altLang="ja-JP" sz="800" b="1" dirty="0">
                  <a:solidFill>
                    <a:schemeClr val="tx1"/>
                  </a:solidFill>
                </a:rPr>
                <a:t> </a:t>
              </a:r>
              <a:r>
                <a:rPr lang="en-US" altLang="ja-JP" sz="800" b="1" dirty="0" smtClean="0">
                  <a:solidFill>
                    <a:schemeClr val="tx1"/>
                  </a:solidFill>
                </a:rPr>
                <a:t>    PRC88(2013)035209; 88(2013)045203; 94(2016)015201</a:t>
              </a:r>
            </a:p>
            <a:p>
              <a:r>
                <a:rPr lang="en-US" altLang="ja-JP" sz="800" b="1" dirty="0" smtClean="0">
                  <a:solidFill>
                    <a:schemeClr val="tx1"/>
                  </a:solidFill>
                </a:rPr>
                <a:t>- </a:t>
              </a:r>
              <a:r>
                <a:rPr lang="en-US" altLang="ja-JP" sz="800" b="1" dirty="0" smtClean="0">
                  <a:solidFill>
                    <a:srgbClr val="009900"/>
                  </a:solidFill>
                </a:rPr>
                <a:t>Electroproduction analysis &amp; Form factor extraction</a:t>
              </a:r>
              <a:r>
                <a:rPr lang="en-US" altLang="ja-JP" sz="800" b="1" dirty="0" smtClean="0">
                  <a:solidFill>
                    <a:schemeClr val="tx1"/>
                  </a:solidFill>
                </a:rPr>
                <a:t>:</a:t>
              </a:r>
            </a:p>
            <a:p>
              <a:r>
                <a:rPr lang="en-US" altLang="ja-JP" sz="800" b="1" dirty="0" smtClean="0">
                  <a:solidFill>
                    <a:schemeClr val="tx1"/>
                  </a:solidFill>
                </a:rPr>
                <a:t>     PRC80(2009)025207; 82(2010)045206</a:t>
              </a:r>
            </a:p>
          </p:txBody>
        </p:sp>
        <p:pic>
          <p:nvPicPr>
            <p:cNvPr id="28" name="図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0939" y="2346036"/>
              <a:ext cx="1796428" cy="1301089"/>
            </a:xfrm>
            <a:prstGeom prst="rect">
              <a:avLst/>
            </a:prstGeom>
          </p:spPr>
        </p:pic>
      </p:grpSp>
      <p:grpSp>
        <p:nvGrpSpPr>
          <p:cNvPr id="11" name="グループ化 10"/>
          <p:cNvGrpSpPr/>
          <p:nvPr/>
        </p:nvGrpSpPr>
        <p:grpSpPr>
          <a:xfrm>
            <a:off x="3402042" y="3441194"/>
            <a:ext cx="2182650" cy="708961"/>
            <a:chOff x="3402042" y="3441194"/>
            <a:chExt cx="2182650" cy="708961"/>
          </a:xfrm>
        </p:grpSpPr>
        <p:sp>
          <p:nvSpPr>
            <p:cNvPr id="14" name="角丸四角形 13"/>
            <p:cNvSpPr/>
            <p:nvPr/>
          </p:nvSpPr>
          <p:spPr bwMode="auto">
            <a:xfrm>
              <a:off x="3402042" y="3441194"/>
              <a:ext cx="2182649" cy="707886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" name="テキスト ボックス 2"/>
            <p:cNvSpPr txBox="1"/>
            <p:nvPr/>
          </p:nvSpPr>
          <p:spPr>
            <a:xfrm>
              <a:off x="3402043" y="3442269"/>
              <a:ext cx="2182649" cy="707886"/>
            </a:xfrm>
            <a:prstGeom prst="rect">
              <a:avLst/>
            </a:prstGeom>
            <a:noFill/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2000" dirty="0" smtClean="0">
                  <a:solidFill>
                    <a:srgbClr val="0000FF"/>
                  </a:solidFill>
                  <a:latin typeface="+mj-lt"/>
                </a:rPr>
                <a:t>ANL-Osaka</a:t>
              </a:r>
            </a:p>
            <a:p>
              <a:pPr algn="ctr"/>
              <a:r>
                <a:rPr lang="en-US" altLang="ja-JP" sz="2000" dirty="0" smtClean="0">
                  <a:solidFill>
                    <a:srgbClr val="0000FF"/>
                  </a:solidFill>
                  <a:latin typeface="+mj-lt"/>
                </a:rPr>
                <a:t>DCC approach</a:t>
              </a: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3" y="4803709"/>
            <a:ext cx="1847956" cy="1531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図 2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631" y="4581128"/>
            <a:ext cx="1009239" cy="164986"/>
          </a:xfrm>
          <a:prstGeom prst="rect">
            <a:avLst/>
          </a:prstGeom>
        </p:spPr>
      </p:pic>
      <p:grpSp>
        <p:nvGrpSpPr>
          <p:cNvPr id="34" name="グループ化 33"/>
          <p:cNvGrpSpPr/>
          <p:nvPr/>
        </p:nvGrpSpPr>
        <p:grpSpPr>
          <a:xfrm>
            <a:off x="6511614" y="1897668"/>
            <a:ext cx="2418690" cy="1677420"/>
            <a:chOff x="5300508" y="3428093"/>
            <a:chExt cx="3465966" cy="2629863"/>
          </a:xfrm>
        </p:grpSpPr>
        <p:pic>
          <p:nvPicPr>
            <p:cNvPr id="35" name="図 3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0508" y="3432845"/>
              <a:ext cx="3330524" cy="2625111"/>
            </a:xfrm>
            <a:prstGeom prst="rect">
              <a:avLst/>
            </a:prstGeom>
            <a:effectLst/>
          </p:spPr>
        </p:pic>
        <p:sp>
          <p:nvSpPr>
            <p:cNvPr id="36" name="円/楕円 35"/>
            <p:cNvSpPr/>
            <p:nvPr/>
          </p:nvSpPr>
          <p:spPr bwMode="auto">
            <a:xfrm>
              <a:off x="6670429" y="3564465"/>
              <a:ext cx="1808533" cy="2019831"/>
            </a:xfrm>
            <a:prstGeom prst="ellipse">
              <a:avLst/>
            </a:prstGeom>
            <a:noFill/>
            <a:ln w="19050">
              <a:solidFill>
                <a:srgbClr val="0000CC"/>
              </a:solidFill>
              <a:prstDash val="dash"/>
            </a:ln>
            <a:effectLst/>
          </p:spPr>
          <p:txBody>
            <a:bodyPr wrap="none" lIns="91412" tIns="45708" rIns="91412" bIns="45708" rtlCol="0" anchor="ctr"/>
            <a:lstStyle/>
            <a:p>
              <a:pPr algn="ctr" defTabSz="4173475"/>
              <a:endParaRPr kumimoji="1" lang="ja-JP" altLang="en-US" sz="1200" dirty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grpSp>
          <p:nvGrpSpPr>
            <p:cNvPr id="37" name="グループ化 36"/>
            <p:cNvGrpSpPr/>
            <p:nvPr/>
          </p:nvGrpSpPr>
          <p:grpSpPr>
            <a:xfrm>
              <a:off x="7611653" y="3620733"/>
              <a:ext cx="1143935" cy="730482"/>
              <a:chOff x="7241030" y="8563265"/>
              <a:chExt cx="3423591" cy="2105184"/>
            </a:xfrm>
          </p:grpSpPr>
          <p:sp>
            <p:nvSpPr>
              <p:cNvPr id="50" name="Oval 5"/>
              <p:cNvSpPr>
                <a:spLocks noChangeAspect="1" noChangeArrowheads="1"/>
              </p:cNvSpPr>
              <p:nvPr/>
            </p:nvSpPr>
            <p:spPr bwMode="auto">
              <a:xfrm>
                <a:off x="7241030" y="8563265"/>
                <a:ext cx="3423591" cy="2105184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0000FF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90000" tIns="46800" rIns="90000" bIns="46800" anchor="ctr"/>
              <a:lstStyle/>
              <a:p>
                <a:endParaRPr lang="ja-JP" altLang="en-US" sz="1200"/>
              </a:p>
            </p:txBody>
          </p:sp>
          <p:sp>
            <p:nvSpPr>
              <p:cNvPr id="51" name="テキスト ボックス 50"/>
              <p:cNvSpPr txBox="1"/>
              <p:nvPr/>
            </p:nvSpPr>
            <p:spPr>
              <a:xfrm>
                <a:off x="7484512" y="8567969"/>
                <a:ext cx="3101905" cy="20859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ja-JP" sz="600" b="1" dirty="0" smtClean="0">
                    <a:solidFill>
                      <a:srgbClr val="0000FF"/>
                    </a:solidFill>
                  </a:rPr>
                  <a:t>DIS</a:t>
                </a:r>
              </a:p>
              <a:p>
                <a:pPr algn="ctr"/>
                <a:r>
                  <a:rPr lang="en-US" altLang="ja-JP" sz="600" b="1" dirty="0" smtClean="0"/>
                  <a:t>Deep inelastic </a:t>
                </a:r>
              </a:p>
              <a:p>
                <a:pPr algn="ctr"/>
                <a:r>
                  <a:rPr lang="en-US" altLang="ja-JP" sz="600" b="1" dirty="0" smtClean="0"/>
                  <a:t>scattering</a:t>
                </a:r>
              </a:p>
              <a:p>
                <a:pPr algn="ctr"/>
                <a:r>
                  <a:rPr kumimoji="1" lang="en-US" altLang="ja-JP" sz="600" b="1" dirty="0" smtClean="0"/>
                  <a:t>region</a:t>
                </a:r>
                <a:endParaRPr kumimoji="1" lang="ja-JP" altLang="en-US" sz="600" b="1" dirty="0"/>
              </a:p>
            </p:txBody>
          </p:sp>
        </p:grpSp>
        <p:cxnSp>
          <p:nvCxnSpPr>
            <p:cNvPr id="38" name="直線矢印コネクタ 37"/>
            <p:cNvCxnSpPr/>
            <p:nvPr/>
          </p:nvCxnSpPr>
          <p:spPr>
            <a:xfrm>
              <a:off x="6269406" y="4087907"/>
              <a:ext cx="125473" cy="420691"/>
            </a:xfrm>
            <a:prstGeom prst="straightConnector1">
              <a:avLst/>
            </a:prstGeom>
            <a:ln w="22225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5"/>
            <p:cNvSpPr>
              <a:spLocks noChangeAspect="1" noChangeArrowheads="1"/>
            </p:cNvSpPr>
            <p:nvPr/>
          </p:nvSpPr>
          <p:spPr bwMode="auto">
            <a:xfrm>
              <a:off x="5587237" y="3429001"/>
              <a:ext cx="964043" cy="789964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00B050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90000" tIns="46800" rIns="90000" bIns="46800" anchor="ctr"/>
            <a:lstStyle/>
            <a:p>
              <a:endParaRPr lang="ja-JP" altLang="en-US" sz="1000"/>
            </a:p>
          </p:txBody>
        </p:sp>
        <p:sp>
          <p:nvSpPr>
            <p:cNvPr id="40" name="テキスト ボックス 39"/>
            <p:cNvSpPr txBox="1"/>
            <p:nvPr/>
          </p:nvSpPr>
          <p:spPr>
            <a:xfrm>
              <a:off x="5628095" y="3428093"/>
              <a:ext cx="875079" cy="670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600" b="1" dirty="0" smtClean="0">
                  <a:solidFill>
                    <a:srgbClr val="009900"/>
                  </a:solidFill>
                </a:rPr>
                <a:t>QE</a:t>
              </a:r>
            </a:p>
            <a:p>
              <a:pPr algn="ctr"/>
              <a:r>
                <a:rPr lang="en-US" altLang="ja-JP" sz="600" b="1" dirty="0" smtClean="0"/>
                <a:t>Quasi elastic</a:t>
              </a:r>
            </a:p>
            <a:p>
              <a:pPr algn="ctr"/>
              <a:r>
                <a:rPr lang="en-US" altLang="ja-JP" sz="600" b="1" dirty="0" smtClean="0"/>
                <a:t>scattering</a:t>
              </a:r>
            </a:p>
            <a:p>
              <a:pPr algn="ctr"/>
              <a:r>
                <a:rPr kumimoji="1" lang="en-US" altLang="ja-JP" sz="600" b="1" dirty="0" smtClean="0"/>
                <a:t>region</a:t>
              </a:r>
              <a:endParaRPr kumimoji="1" lang="ja-JP" altLang="en-US" sz="600" b="1" dirty="0"/>
            </a:p>
          </p:txBody>
        </p:sp>
        <p:sp>
          <p:nvSpPr>
            <p:cNvPr id="41" name="円/楕円 40"/>
            <p:cNvSpPr/>
            <p:nvPr/>
          </p:nvSpPr>
          <p:spPr bwMode="auto">
            <a:xfrm rot="1698328">
              <a:off x="5943150" y="4825097"/>
              <a:ext cx="672237" cy="771199"/>
            </a:xfrm>
            <a:prstGeom prst="ellipse">
              <a:avLst/>
            </a:prstGeom>
            <a:noFill/>
            <a:ln w="19050">
              <a:solidFill>
                <a:srgbClr val="0000CC"/>
              </a:solidFill>
              <a:prstDash val="dash"/>
            </a:ln>
            <a:effectLst/>
          </p:spPr>
          <p:txBody>
            <a:bodyPr wrap="none" lIns="91412" tIns="45708" rIns="91412" bIns="45708" rtlCol="0" anchor="ctr"/>
            <a:lstStyle/>
            <a:p>
              <a:pPr algn="ctr" defTabSz="4173475"/>
              <a:endParaRPr kumimoji="1" lang="ja-JP" altLang="en-US" sz="1200" dirty="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44" name="テキスト ボックス 43"/>
            <p:cNvSpPr txBox="1"/>
            <p:nvPr/>
          </p:nvSpPr>
          <p:spPr>
            <a:xfrm>
              <a:off x="6965769" y="4480007"/>
              <a:ext cx="1800705" cy="530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00" b="1" dirty="0">
                  <a:solidFill>
                    <a:srgbClr val="0000FF"/>
                  </a:solidFill>
                </a:rPr>
                <a:t>A</a:t>
              </a:r>
              <a:r>
                <a:rPr kumimoji="1" lang="en-US" altLang="ja-JP" sz="800" b="1" dirty="0" smtClean="0">
                  <a:solidFill>
                    <a:srgbClr val="0000FF"/>
                  </a:solidFill>
                </a:rPr>
                <a:t>tmospheric </a:t>
              </a:r>
            </a:p>
            <a:p>
              <a:pPr algn="ctr"/>
              <a:r>
                <a:rPr kumimoji="1" lang="en-US" altLang="ja-JP" sz="800" b="1" dirty="0" smtClean="0">
                  <a:solidFill>
                    <a:srgbClr val="0000FF"/>
                  </a:solidFill>
                </a:rPr>
                <a:t>exp.</a:t>
              </a:r>
            </a:p>
          </p:txBody>
        </p:sp>
        <p:sp>
          <p:nvSpPr>
            <p:cNvPr id="45" name="テキスト ボックス 44"/>
            <p:cNvSpPr txBox="1"/>
            <p:nvPr/>
          </p:nvSpPr>
          <p:spPr>
            <a:xfrm>
              <a:off x="5931547" y="4996858"/>
              <a:ext cx="613322" cy="3575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b="1" dirty="0" smtClean="0">
                  <a:solidFill>
                    <a:srgbClr val="0000FF"/>
                  </a:solidFill>
                </a:rPr>
                <a:t> T2K</a:t>
              </a:r>
              <a:endParaRPr kumimoji="1" lang="ja-JP" altLang="en-US" sz="1000" b="1" dirty="0">
                <a:solidFill>
                  <a:srgbClr val="0000FF"/>
                </a:solidFill>
              </a:endParaRPr>
            </a:p>
          </p:txBody>
        </p:sp>
        <p:cxnSp>
          <p:nvCxnSpPr>
            <p:cNvPr id="46" name="直線コネクタ 45"/>
            <p:cNvCxnSpPr/>
            <p:nvPr/>
          </p:nvCxnSpPr>
          <p:spPr>
            <a:xfrm flipH="1">
              <a:off x="6855970" y="5064459"/>
              <a:ext cx="1695383" cy="0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コネクタ 46"/>
            <p:cNvCxnSpPr/>
            <p:nvPr/>
          </p:nvCxnSpPr>
          <p:spPr>
            <a:xfrm flipH="1">
              <a:off x="6855034" y="3577794"/>
              <a:ext cx="756620" cy="1494718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Oval 5"/>
            <p:cNvSpPr>
              <a:spLocks noChangeAspect="1" noChangeArrowheads="1"/>
            </p:cNvSpPr>
            <p:nvPr/>
          </p:nvSpPr>
          <p:spPr bwMode="auto">
            <a:xfrm>
              <a:off x="6482491" y="4087908"/>
              <a:ext cx="825813" cy="741084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90000" tIns="46800" rIns="90000" bIns="46800" anchor="ctr"/>
            <a:lstStyle/>
            <a:p>
              <a:endParaRPr lang="ja-JP" altLang="en-US" sz="1200"/>
            </a:p>
          </p:txBody>
        </p:sp>
        <p:sp>
          <p:nvSpPr>
            <p:cNvPr id="49" name="テキスト ボックス 48"/>
            <p:cNvSpPr txBox="1"/>
            <p:nvPr/>
          </p:nvSpPr>
          <p:spPr>
            <a:xfrm>
              <a:off x="6507219" y="4137733"/>
              <a:ext cx="792082" cy="5362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600" b="1" dirty="0" smtClean="0">
                  <a:solidFill>
                    <a:srgbClr val="FF6600"/>
                  </a:solidFill>
                </a:rPr>
                <a:t>RES</a:t>
              </a:r>
            </a:p>
            <a:p>
              <a:pPr algn="ctr"/>
              <a:r>
                <a:rPr lang="en-US" altLang="ja-JP" sz="600" b="1" dirty="0" smtClean="0"/>
                <a:t>Resonance</a:t>
              </a:r>
            </a:p>
            <a:p>
              <a:pPr algn="ctr"/>
              <a:r>
                <a:rPr kumimoji="1" lang="en-US" altLang="ja-JP" sz="600" b="1" dirty="0" smtClean="0"/>
                <a:t>region</a:t>
              </a:r>
              <a:endParaRPr kumimoji="1" lang="ja-JP" altLang="en-US" sz="600" b="1" dirty="0"/>
            </a:p>
          </p:txBody>
        </p:sp>
      </p:grpSp>
      <p:sp>
        <p:nvSpPr>
          <p:cNvPr id="10" name="テキスト ボックス 9"/>
          <p:cNvSpPr txBox="1"/>
          <p:nvPr/>
        </p:nvSpPr>
        <p:spPr>
          <a:xfrm>
            <a:off x="4932040" y="1332057"/>
            <a:ext cx="3057247" cy="584775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800" b="1" dirty="0" smtClean="0">
                <a:solidFill>
                  <a:schemeClr val="tx1"/>
                </a:solidFill>
              </a:rPr>
              <a:t>- </a:t>
            </a:r>
            <a:r>
              <a:rPr kumimoji="1" lang="en-US" altLang="ja-JP" sz="800" b="1" dirty="0" smtClean="0">
                <a:solidFill>
                  <a:srgbClr val="009900"/>
                </a:solidFill>
              </a:rPr>
              <a:t>Calculation in Q</a:t>
            </a:r>
            <a:r>
              <a:rPr kumimoji="1" lang="en-US" altLang="ja-JP" sz="800" b="1" baseline="30000" dirty="0" smtClean="0">
                <a:solidFill>
                  <a:srgbClr val="009900"/>
                </a:solidFill>
              </a:rPr>
              <a:t>2</a:t>
            </a:r>
            <a:r>
              <a:rPr kumimoji="1" lang="en-US" altLang="ja-JP" sz="800" b="1" dirty="0" smtClean="0">
                <a:solidFill>
                  <a:srgbClr val="009900"/>
                </a:solidFill>
              </a:rPr>
              <a:t> = 0 limit</a:t>
            </a:r>
            <a:r>
              <a:rPr kumimoji="1" lang="en-US" altLang="ja-JP" sz="800" b="1" dirty="0" smtClean="0">
                <a:solidFill>
                  <a:schemeClr val="tx1"/>
                </a:solidFill>
              </a:rPr>
              <a:t>:</a:t>
            </a:r>
          </a:p>
          <a:p>
            <a:r>
              <a:rPr kumimoji="1" lang="en-US" altLang="ja-JP" sz="800" b="1" dirty="0" smtClean="0">
                <a:solidFill>
                  <a:schemeClr val="tx1"/>
                </a:solidFill>
              </a:rPr>
              <a:t>     PRD86(2012)097503</a:t>
            </a:r>
          </a:p>
          <a:p>
            <a:r>
              <a:rPr lang="en-US" altLang="ja-JP" sz="800" b="1" dirty="0" smtClean="0">
                <a:solidFill>
                  <a:schemeClr val="tx1"/>
                </a:solidFill>
              </a:rPr>
              <a:t>- </a:t>
            </a:r>
            <a:r>
              <a:rPr lang="en-US" altLang="ja-JP" sz="800" b="1" dirty="0" smtClean="0">
                <a:solidFill>
                  <a:srgbClr val="009900"/>
                </a:solidFill>
              </a:rPr>
              <a:t>Full DCC-model calculation up to W = 2 GeV, Q</a:t>
            </a:r>
            <a:r>
              <a:rPr lang="en-US" altLang="ja-JP" sz="800" b="1" baseline="30000" dirty="0" smtClean="0">
                <a:solidFill>
                  <a:srgbClr val="009900"/>
                </a:solidFill>
              </a:rPr>
              <a:t>2</a:t>
            </a:r>
            <a:r>
              <a:rPr lang="en-US" altLang="ja-JP" sz="800" b="1" dirty="0" smtClean="0">
                <a:solidFill>
                  <a:srgbClr val="009900"/>
                </a:solidFill>
              </a:rPr>
              <a:t> = 3 GeV</a:t>
            </a:r>
            <a:r>
              <a:rPr lang="en-US" altLang="ja-JP" sz="800" b="1" baseline="30000" dirty="0" smtClean="0">
                <a:solidFill>
                  <a:srgbClr val="009900"/>
                </a:solidFill>
              </a:rPr>
              <a:t>2</a:t>
            </a:r>
            <a:r>
              <a:rPr lang="en-US" altLang="ja-JP" sz="800" b="1" dirty="0" smtClean="0">
                <a:solidFill>
                  <a:schemeClr val="tx1"/>
                </a:solidFill>
              </a:rPr>
              <a:t>:</a:t>
            </a:r>
          </a:p>
          <a:p>
            <a:r>
              <a:rPr lang="en-US" altLang="ja-JP" sz="800" b="1" dirty="0" smtClean="0">
                <a:solidFill>
                  <a:schemeClr val="tx1"/>
                </a:solidFill>
              </a:rPr>
              <a:t>     PRD92(2015)074024</a:t>
            </a:r>
            <a:endParaRPr kumimoji="1" lang="ja-JP" altLang="en-US" sz="800" b="1" dirty="0" smtClean="0">
              <a:solidFill>
                <a:schemeClr val="tx1"/>
              </a:solidFill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4716016" y="2991717"/>
            <a:ext cx="2000869" cy="430887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800" b="1" dirty="0" err="1" smtClean="0">
                <a:solidFill>
                  <a:srgbClr val="0000FF"/>
                </a:solidFill>
              </a:rPr>
              <a:t>Collaboration@J-PARC</a:t>
            </a:r>
            <a:r>
              <a:rPr kumimoji="1" lang="en-US" altLang="ja-JP" sz="800" b="1" dirty="0" smtClean="0">
                <a:solidFill>
                  <a:srgbClr val="0000FF"/>
                </a:solidFill>
              </a:rPr>
              <a:t> Branch, </a:t>
            </a:r>
          </a:p>
          <a:p>
            <a:r>
              <a:rPr kumimoji="1" lang="en-US" altLang="ja-JP" sz="800" b="1" dirty="0" smtClean="0">
                <a:solidFill>
                  <a:srgbClr val="0000FF"/>
                </a:solidFill>
              </a:rPr>
              <a:t>KEK Theory Center </a:t>
            </a:r>
            <a:r>
              <a:rPr lang="en-US" altLang="ja-JP" sz="800" b="1" dirty="0" smtClean="0">
                <a:solidFill>
                  <a:schemeClr val="tx1"/>
                </a:solidFill>
              </a:rPr>
              <a:t>[arXiv:1303.6032]</a:t>
            </a:r>
          </a:p>
          <a:p>
            <a:r>
              <a:rPr lang="en-US" altLang="ja-JP" sz="600" b="1" dirty="0"/>
              <a:t>http://j-parc-th.kek.jp/html/English/e-index.html</a:t>
            </a:r>
            <a:endParaRPr kumimoji="1" lang="ja-JP" altLang="en-US" sz="6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95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正方形/長方形 19"/>
          <p:cNvSpPr/>
          <p:nvPr/>
        </p:nvSpPr>
        <p:spPr>
          <a:xfrm>
            <a:off x="148484" y="692696"/>
            <a:ext cx="8784976" cy="604867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0"/>
            <a:ext cx="9144000" cy="6926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60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Predicted results for neutrino-induced reactions</a:t>
            </a:r>
            <a:endParaRPr lang="ja-JP" altLang="en-US" sz="2600" dirty="0" smtClean="0">
              <a:solidFill>
                <a:srgbClr val="0000FF"/>
              </a:solidFill>
              <a:latin typeface="Arial Black" pitchFamily="34" charset="0"/>
              <a:ea typeface="ＭＳ Ｐゴシック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1691680" y="1054477"/>
            <a:ext cx="5698996" cy="646331"/>
            <a:chOff x="1681316" y="1054477"/>
            <a:chExt cx="5698996" cy="646331"/>
          </a:xfrm>
        </p:grpSpPr>
        <p:sp>
          <p:nvSpPr>
            <p:cNvPr id="9" name="角丸四角形 8"/>
            <p:cNvSpPr/>
            <p:nvPr/>
          </p:nvSpPr>
          <p:spPr>
            <a:xfrm>
              <a:off x="1681316" y="1054477"/>
              <a:ext cx="5698996" cy="646331"/>
            </a:xfrm>
            <a:prstGeom prst="roundRect">
              <a:avLst/>
            </a:prstGeom>
            <a:solidFill>
              <a:schemeClr val="bg1"/>
            </a:solidFill>
            <a:ln w="34925">
              <a:solidFill>
                <a:srgbClr val="FF66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 smtClean="0"/>
            </a:p>
          </p:txBody>
        </p:sp>
        <p:sp>
          <p:nvSpPr>
            <p:cNvPr id="5" name="テキスト ボックス 4"/>
            <p:cNvSpPr txBox="1"/>
            <p:nvPr/>
          </p:nvSpPr>
          <p:spPr>
            <a:xfrm>
              <a:off x="1681316" y="1054477"/>
              <a:ext cx="5698996" cy="646331"/>
            </a:xfrm>
            <a:prstGeom prst="rect">
              <a:avLst/>
            </a:prstGeom>
            <a:noFill/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b="1" dirty="0" smtClean="0">
                  <a:solidFill>
                    <a:schemeClr val="tx1"/>
                  </a:solidFill>
                </a:rPr>
                <a:t>The </a:t>
              </a:r>
              <a:r>
                <a:rPr kumimoji="1" lang="en-US" altLang="ja-JP" b="1" dirty="0" smtClean="0">
                  <a:solidFill>
                    <a:srgbClr val="FF0000"/>
                  </a:solidFill>
                </a:rPr>
                <a:t>first-time</a:t>
              </a:r>
              <a:r>
                <a:rPr kumimoji="1" lang="en-US" altLang="ja-JP" b="1" dirty="0" smtClean="0">
                  <a:solidFill>
                    <a:schemeClr val="tx1"/>
                  </a:solidFill>
                </a:rPr>
                <a:t> full coupled-channels calculation</a:t>
              </a:r>
              <a:r>
                <a:rPr lang="en-US" altLang="ja-JP" b="1" dirty="0" smtClean="0">
                  <a:solidFill>
                    <a:schemeClr val="tx1"/>
                  </a:solidFill>
                </a:rPr>
                <a:t> of </a:t>
              </a:r>
            </a:p>
            <a:p>
              <a:r>
                <a:rPr lang="en-US" altLang="ja-JP" b="1" dirty="0" smtClean="0">
                  <a:solidFill>
                    <a:schemeClr val="tx1"/>
                  </a:solidFill>
                  <a:latin typeface="Symbol" panose="05050102010706020507" pitchFamily="18" charset="2"/>
                </a:rPr>
                <a:t>n</a:t>
              </a:r>
              <a:r>
                <a:rPr lang="en-US" altLang="ja-JP" b="1" dirty="0" smtClean="0">
                  <a:solidFill>
                    <a:schemeClr val="tx1"/>
                  </a:solidFill>
                </a:rPr>
                <a:t>-nucleon reactions </a:t>
              </a:r>
              <a:r>
                <a:rPr lang="en-US" altLang="ja-JP" b="1" dirty="0" smtClean="0">
                  <a:solidFill>
                    <a:srgbClr val="0000FF"/>
                  </a:solidFill>
                </a:rPr>
                <a:t>beyond the Δ(1232) region </a:t>
              </a:r>
              <a:r>
                <a:rPr lang="en-US" altLang="ja-JP" b="1" dirty="0" smtClean="0">
                  <a:solidFill>
                    <a:schemeClr val="tx1"/>
                  </a:solidFill>
                </a:rPr>
                <a:t>!!</a:t>
              </a:r>
              <a:endParaRPr kumimoji="1" lang="ja-JP" altLang="en-US" b="1" dirty="0" smtClean="0">
                <a:solidFill>
                  <a:schemeClr val="tx1"/>
                </a:solidFill>
              </a:endParaRPr>
            </a:p>
          </p:txBody>
        </p:sp>
      </p:grpSp>
      <p:sp>
        <p:nvSpPr>
          <p:cNvPr id="8" name="テキスト ボックス 7"/>
          <p:cNvSpPr txBox="1"/>
          <p:nvPr/>
        </p:nvSpPr>
        <p:spPr>
          <a:xfrm>
            <a:off x="280711" y="1897087"/>
            <a:ext cx="2363147" cy="307777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171450" indent="-1714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altLang="ja-JP" sz="1400" b="1" dirty="0">
                <a:solidFill>
                  <a:schemeClr val="tx1"/>
                </a:solidFill>
              </a:rPr>
              <a:t>S</a:t>
            </a:r>
            <a:r>
              <a:rPr lang="en-US" altLang="ja-JP" sz="1400" b="1" dirty="0" smtClean="0">
                <a:solidFill>
                  <a:schemeClr val="tx1"/>
                </a:solidFill>
              </a:rPr>
              <a:t>ingle pion production: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972416" y="708863"/>
            <a:ext cx="4992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Nakamura</a:t>
            </a:r>
            <a:r>
              <a:rPr lang="en-US" altLang="ja-JP" sz="1400" b="1" dirty="0">
                <a:solidFill>
                  <a:srgbClr val="FF0000"/>
                </a:solidFill>
                <a:sym typeface="Wingdings" panose="05000000000000000000" pitchFamily="2" charset="2"/>
              </a:rPr>
              <a:t>, </a:t>
            </a:r>
            <a:r>
              <a:rPr lang="en-US" altLang="ja-JP" sz="1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HK, Sato, arXiv:1506.03403; to appear in PRD</a:t>
            </a:r>
            <a:endParaRPr lang="en-US" altLang="ja-JP" sz="1400" b="1" dirty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91" y="2428923"/>
            <a:ext cx="6154920" cy="143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878" y="2465090"/>
            <a:ext cx="1933578" cy="1359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テキスト ボックス 12"/>
          <p:cNvSpPr txBox="1"/>
          <p:nvPr/>
        </p:nvSpPr>
        <p:spPr>
          <a:xfrm>
            <a:off x="922164" y="2229320"/>
            <a:ext cx="1285929" cy="307777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1400" b="1" dirty="0" smtClean="0">
                <a:solidFill>
                  <a:srgbClr val="0000FF"/>
                </a:solidFill>
              </a:rPr>
              <a:t>ν p 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 μ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-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π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+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p</a:t>
            </a:r>
            <a:endParaRPr kumimoji="1" lang="ja-JP" altLang="en-US" sz="1400" b="1" dirty="0" smtClean="0">
              <a:solidFill>
                <a:srgbClr val="0000FF"/>
              </a:solidFill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108843" y="2229320"/>
            <a:ext cx="1285929" cy="307777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1400" b="1" dirty="0" smtClean="0">
                <a:solidFill>
                  <a:srgbClr val="0000FF"/>
                </a:solidFill>
              </a:rPr>
              <a:t>ν n 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 μ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-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π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+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n</a:t>
            </a:r>
            <a:endParaRPr kumimoji="1" lang="ja-JP" altLang="en-US" sz="1400" b="1" dirty="0" smtClean="0">
              <a:solidFill>
                <a:srgbClr val="0000FF"/>
              </a:solidFill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3010396" y="2229320"/>
            <a:ext cx="1266693" cy="307777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1400" b="1" dirty="0" smtClean="0">
                <a:solidFill>
                  <a:srgbClr val="0000FF"/>
                </a:solidFill>
              </a:rPr>
              <a:t>ν</a:t>
            </a:r>
            <a:r>
              <a:rPr lang="ja-JP" altLang="en-US" sz="1400" b="1" baseline="-25000" dirty="0" smtClean="0">
                <a:solidFill>
                  <a:srgbClr val="0000FF"/>
                </a:solidFill>
              </a:rPr>
              <a:t> </a:t>
            </a:r>
            <a:r>
              <a:rPr lang="en-US" altLang="ja-JP" sz="1400" b="1" dirty="0" smtClean="0">
                <a:solidFill>
                  <a:srgbClr val="0000FF"/>
                </a:solidFill>
              </a:rPr>
              <a:t>n 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 μ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-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π</a:t>
            </a:r>
            <a:r>
              <a:rPr lang="en-US" altLang="ja-JP" sz="1400" b="1" baseline="30000" dirty="0">
                <a:solidFill>
                  <a:srgbClr val="0000FF"/>
                </a:solidFill>
                <a:sym typeface="Wingdings" panose="05000000000000000000" pitchFamily="2" charset="2"/>
              </a:rPr>
              <a:t>0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</a:t>
            </a:r>
            <a:r>
              <a:rPr lang="en-US" altLang="ja-JP" sz="1400" b="1" dirty="0">
                <a:solidFill>
                  <a:srgbClr val="0000FF"/>
                </a:solidFill>
                <a:sym typeface="Wingdings" panose="05000000000000000000" pitchFamily="2" charset="2"/>
              </a:rPr>
              <a:t>p</a:t>
            </a:r>
            <a:endParaRPr kumimoji="1" lang="ja-JP" altLang="en-US" sz="1400" b="1" dirty="0" smtClean="0">
              <a:solidFill>
                <a:srgbClr val="0000FF"/>
              </a:solidFill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7278828" y="2219237"/>
            <a:ext cx="1204176" cy="307777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1400" b="1" dirty="0" smtClean="0">
                <a:solidFill>
                  <a:srgbClr val="0000FF"/>
                </a:solidFill>
              </a:rPr>
              <a:t>ν n 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 ν π</a:t>
            </a:r>
            <a:r>
              <a:rPr lang="en-US" altLang="ja-JP" sz="1400" b="1" baseline="30000" dirty="0">
                <a:solidFill>
                  <a:srgbClr val="0000FF"/>
                </a:solidFill>
                <a:sym typeface="Wingdings" panose="05000000000000000000" pitchFamily="2" charset="2"/>
              </a:rPr>
              <a:t>-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p</a:t>
            </a:r>
            <a:endParaRPr kumimoji="1" lang="ja-JP" altLang="en-US" sz="1400" b="1" dirty="0" smtClean="0">
              <a:solidFill>
                <a:srgbClr val="0000FF"/>
              </a:solidFill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755958" y="4274732"/>
            <a:ext cx="2250937" cy="307777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altLang="ja-JP" sz="1400" b="1" dirty="0" err="1" smtClean="0">
                <a:solidFill>
                  <a:srgbClr val="0000FF"/>
                </a:solidFill>
              </a:rPr>
              <a:t>dσ</a:t>
            </a:r>
            <a:r>
              <a:rPr lang="en-US" altLang="ja-JP" sz="1400" b="1" dirty="0" smtClean="0">
                <a:solidFill>
                  <a:srgbClr val="0000FF"/>
                </a:solidFill>
              </a:rPr>
              <a:t>/dWdQ</a:t>
            </a:r>
            <a:r>
              <a:rPr lang="en-US" altLang="ja-JP" sz="1400" b="1" baseline="30000" dirty="0" smtClean="0">
                <a:solidFill>
                  <a:srgbClr val="0000FF"/>
                </a:solidFill>
              </a:rPr>
              <a:t>2</a:t>
            </a:r>
            <a:r>
              <a:rPr lang="en-US" altLang="ja-JP" sz="1400" b="1" dirty="0" smtClean="0">
                <a:solidFill>
                  <a:srgbClr val="0000FF"/>
                </a:solidFill>
              </a:rPr>
              <a:t> at </a:t>
            </a:r>
            <a:r>
              <a:rPr lang="en-US" altLang="ja-JP" sz="1400" b="1" dirty="0" err="1" smtClean="0">
                <a:solidFill>
                  <a:srgbClr val="0000FF"/>
                </a:solidFill>
              </a:rPr>
              <a:t>Eν</a:t>
            </a:r>
            <a:r>
              <a:rPr lang="en-US" altLang="ja-JP" sz="1400" b="1" dirty="0" smtClean="0">
                <a:solidFill>
                  <a:srgbClr val="0000FF"/>
                </a:solidFill>
              </a:rPr>
              <a:t> = 2 GeV</a:t>
            </a:r>
            <a:endParaRPr kumimoji="1" lang="ja-JP" altLang="en-US" sz="1400" b="1" dirty="0" smtClean="0">
              <a:solidFill>
                <a:srgbClr val="0000FF"/>
              </a:solidFill>
            </a:endParaRPr>
          </a:p>
        </p:txBody>
      </p:sp>
      <p:pic>
        <p:nvPicPr>
          <p:cNvPr id="22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91" y="4870541"/>
            <a:ext cx="4594650" cy="1870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テキスト ボックス 26"/>
          <p:cNvSpPr txBox="1"/>
          <p:nvPr/>
        </p:nvSpPr>
        <p:spPr>
          <a:xfrm>
            <a:off x="3091752" y="4512417"/>
            <a:ext cx="1497526" cy="307777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1400" b="1" dirty="0" smtClean="0">
                <a:solidFill>
                  <a:srgbClr val="0000FF"/>
                </a:solidFill>
              </a:rPr>
              <a:t>ν n 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 μ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-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π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+ 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π</a:t>
            </a:r>
            <a:r>
              <a:rPr lang="en-US" altLang="ja-JP" sz="1400" b="1" baseline="30000" dirty="0">
                <a:solidFill>
                  <a:srgbClr val="0000FF"/>
                </a:solidFill>
                <a:sym typeface="Wingdings" panose="05000000000000000000" pitchFamily="2" charset="2"/>
              </a:rPr>
              <a:t>-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p</a:t>
            </a:r>
            <a:endParaRPr kumimoji="1" lang="ja-JP" altLang="en-US" sz="1400" b="1" dirty="0" smtClean="0">
              <a:solidFill>
                <a:srgbClr val="0000FF"/>
              </a:solidFill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700846" y="4512418"/>
            <a:ext cx="1556836" cy="307777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1400" b="1" dirty="0" smtClean="0">
                <a:solidFill>
                  <a:srgbClr val="0000FF"/>
                </a:solidFill>
              </a:rPr>
              <a:t>ν p 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 μ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-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π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+ 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π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0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p</a:t>
            </a:r>
            <a:endParaRPr kumimoji="1" lang="ja-JP" altLang="en-US" sz="1400" b="1" dirty="0" smtClean="0">
              <a:solidFill>
                <a:srgbClr val="0000FF"/>
              </a:solidFill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267716" y="3985319"/>
            <a:ext cx="2432076" cy="307777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171450" indent="-1714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altLang="ja-JP" sz="1400" b="1" dirty="0" smtClean="0">
                <a:solidFill>
                  <a:schemeClr val="tx1"/>
                </a:solidFill>
              </a:rPr>
              <a:t>Double pion production:</a:t>
            </a:r>
          </a:p>
        </p:txBody>
      </p:sp>
      <p:pic>
        <p:nvPicPr>
          <p:cNvPr id="3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716844"/>
            <a:ext cx="2501792" cy="1781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テキスト ボックス 37"/>
          <p:cNvSpPr txBox="1"/>
          <p:nvPr/>
        </p:nvSpPr>
        <p:spPr>
          <a:xfrm>
            <a:off x="5295326" y="3985319"/>
            <a:ext cx="1649811" cy="307777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171450" indent="-1714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altLang="ja-JP" sz="1400" b="1" dirty="0" smtClean="0">
                <a:solidFill>
                  <a:schemeClr val="tx1"/>
                </a:solidFill>
              </a:rPr>
              <a:t>KΛ</a:t>
            </a:r>
            <a:r>
              <a:rPr lang="ja-JP" altLang="en-US" sz="1400" b="1" dirty="0">
                <a:solidFill>
                  <a:schemeClr val="tx1"/>
                </a:solidFill>
              </a:rPr>
              <a:t> </a:t>
            </a:r>
            <a:r>
              <a:rPr lang="en-US" altLang="ja-JP" sz="1400" b="1" dirty="0" smtClean="0">
                <a:solidFill>
                  <a:schemeClr val="tx1"/>
                </a:solidFill>
              </a:rPr>
              <a:t>production:</a:t>
            </a: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6601930" y="4365104"/>
            <a:ext cx="1306768" cy="307777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1400" b="1" dirty="0" smtClean="0">
                <a:solidFill>
                  <a:srgbClr val="0000FF"/>
                </a:solidFill>
              </a:rPr>
              <a:t>ν</a:t>
            </a:r>
            <a:r>
              <a:rPr lang="ja-JP" altLang="en-US" sz="1400" b="1" baseline="-25000" dirty="0" smtClean="0">
                <a:solidFill>
                  <a:srgbClr val="0000FF"/>
                </a:solidFill>
              </a:rPr>
              <a:t> </a:t>
            </a:r>
            <a:r>
              <a:rPr lang="en-US" altLang="ja-JP" sz="1400" b="1" dirty="0" smtClean="0">
                <a:solidFill>
                  <a:srgbClr val="0000FF"/>
                </a:solidFill>
              </a:rPr>
              <a:t>n 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 μ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-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K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+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Λ</a:t>
            </a:r>
            <a:endParaRPr kumimoji="1" lang="ja-JP" altLang="en-US" sz="1400" b="1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78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/>
          <p:cNvSpPr txBox="1"/>
          <p:nvPr/>
        </p:nvSpPr>
        <p:spPr>
          <a:xfrm>
            <a:off x="3476865" y="2996952"/>
            <a:ext cx="2228623" cy="671018"/>
          </a:xfrm>
          <a:prstGeom prst="rect">
            <a:avLst/>
          </a:prstGeom>
          <a:solidFill>
            <a:schemeClr val="bg1"/>
          </a:solidFill>
          <a:ln w="63500">
            <a:solidFill>
              <a:srgbClr val="0000C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>
              <a:lnSpc>
                <a:spcPct val="110000"/>
              </a:lnSpc>
              <a:buClr>
                <a:srgbClr val="FF0000"/>
              </a:buClr>
            </a:pPr>
            <a:r>
              <a:rPr lang="en-US" altLang="ja-JP" sz="3600" b="1" dirty="0" smtClean="0">
                <a:solidFill>
                  <a:schemeClr val="tx1"/>
                </a:solidFill>
                <a:latin typeface="+mj-lt"/>
                <a:sym typeface="Wingdings" panose="05000000000000000000" pitchFamily="2" charset="2"/>
              </a:rPr>
              <a:t>Back up</a:t>
            </a:r>
            <a:endParaRPr lang="en-US" altLang="ja-JP" sz="3600" dirty="0" smtClean="0">
              <a:solidFill>
                <a:schemeClr val="tx1"/>
              </a:solidFill>
              <a:latin typeface="+mj-lt"/>
              <a:sym typeface="Wingdings" panose="05000000000000000000" pitchFamily="2" charset="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0492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正方形/長方形 30"/>
          <p:cNvSpPr/>
          <p:nvPr/>
        </p:nvSpPr>
        <p:spPr>
          <a:xfrm>
            <a:off x="148484" y="836711"/>
            <a:ext cx="8784976" cy="583264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pic>
        <p:nvPicPr>
          <p:cNvPr id="33" name="図 3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468847"/>
            <a:ext cx="4224975" cy="3060000"/>
          </a:xfrm>
          <a:prstGeom prst="rect">
            <a:avLst/>
          </a:prstGeom>
        </p:spPr>
      </p:pic>
      <p:pic>
        <p:nvPicPr>
          <p:cNvPr id="32" name="図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497" y="2468847"/>
            <a:ext cx="4224975" cy="3060000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0" y="0"/>
            <a:ext cx="9144000" cy="8367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800" dirty="0" smtClean="0">
                <a:solidFill>
                  <a:srgbClr val="0000FF"/>
                </a:solidFill>
              </a:rPr>
              <a:t>Comparison of N* &amp; Δ* spectrum</a:t>
            </a:r>
          </a:p>
          <a:p>
            <a:r>
              <a:rPr lang="en-US" altLang="ja-JP" sz="2800" dirty="0" smtClean="0">
                <a:solidFill>
                  <a:srgbClr val="0000FF"/>
                </a:solidFill>
              </a:rPr>
              <a:t>between multichannel analyses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4202994" y="836712"/>
            <a:ext cx="47788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b="1" dirty="0" smtClean="0">
                <a:solidFill>
                  <a:srgbClr val="FF0000"/>
                </a:solidFill>
              </a:rPr>
              <a:t>HK</a:t>
            </a:r>
            <a:r>
              <a:rPr kumimoji="1" lang="en-US" altLang="ja-JP" sz="1600" b="1" dirty="0" smtClean="0">
                <a:solidFill>
                  <a:srgbClr val="FF0000"/>
                </a:solidFill>
              </a:rPr>
              <a:t>, Nakamura, Lee, Sato, PRC88 (2013) 035209</a:t>
            </a:r>
            <a:endParaRPr kumimoji="1" lang="ja-JP" altLang="en-US" sz="1600" b="1" dirty="0">
              <a:solidFill>
                <a:srgbClr val="FF0000"/>
              </a:solidFill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1442455" y="2154343"/>
            <a:ext cx="20088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 smtClean="0">
                <a:solidFill>
                  <a:srgbClr val="0000FF"/>
                </a:solidFill>
              </a:rPr>
              <a:t>“N” resonance</a:t>
            </a:r>
            <a:r>
              <a:rPr lang="ja-JP" altLang="en-US" sz="1400" b="1" dirty="0" smtClean="0">
                <a:solidFill>
                  <a:srgbClr val="0000FF"/>
                </a:solidFill>
              </a:rPr>
              <a:t> </a:t>
            </a:r>
            <a:r>
              <a:rPr lang="en-US" altLang="ja-JP" sz="1400" b="1" dirty="0" smtClean="0">
                <a:solidFill>
                  <a:srgbClr val="0000FF"/>
                </a:solidFill>
              </a:rPr>
              <a:t>(I=1/2)</a:t>
            </a:r>
            <a:endParaRPr kumimoji="1" lang="ja-JP" altLang="en-US" sz="1400" b="1" dirty="0">
              <a:solidFill>
                <a:srgbClr val="0000FF"/>
              </a:solidFill>
            </a:endParaRPr>
          </a:p>
        </p:txBody>
      </p:sp>
      <p:sp>
        <p:nvSpPr>
          <p:cNvPr id="36" name="正方形/長方形 35"/>
          <p:cNvSpPr/>
          <p:nvPr/>
        </p:nvSpPr>
        <p:spPr>
          <a:xfrm>
            <a:off x="6617972" y="1269923"/>
            <a:ext cx="109843" cy="616714"/>
          </a:xfrm>
          <a:prstGeom prst="rect">
            <a:avLst/>
          </a:prstGeom>
          <a:solidFill>
            <a:srgbClr val="FFC1C1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sp>
        <p:nvSpPr>
          <p:cNvPr id="37" name="正方形/長方形 36"/>
          <p:cNvSpPr/>
          <p:nvPr/>
        </p:nvSpPr>
        <p:spPr>
          <a:xfrm>
            <a:off x="6567052" y="1532561"/>
            <a:ext cx="211681" cy="4571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6798980" y="1415680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 smtClean="0"/>
              <a:t>Re(M</a:t>
            </a:r>
            <a:r>
              <a:rPr lang="en-US" altLang="ja-JP" sz="1200" b="1" baseline="-25000" dirty="0" smtClean="0"/>
              <a:t>R</a:t>
            </a:r>
            <a:r>
              <a:rPr lang="en-US" altLang="ja-JP" sz="1200" b="1" dirty="0" smtClean="0"/>
              <a:t>)</a:t>
            </a:r>
            <a:endParaRPr kumimoji="1" lang="ja-JP" altLang="en-US" sz="1200" b="1" dirty="0"/>
          </a:p>
        </p:txBody>
      </p:sp>
      <p:sp>
        <p:nvSpPr>
          <p:cNvPr id="40" name="左中かっこ 39"/>
          <p:cNvSpPr/>
          <p:nvPr/>
        </p:nvSpPr>
        <p:spPr>
          <a:xfrm>
            <a:off x="6360030" y="1218238"/>
            <a:ext cx="189735" cy="689883"/>
          </a:xfrm>
          <a:prstGeom prst="leftBrace">
            <a:avLst>
              <a:gd name="adj1" fmla="val 32632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5561173" y="1343672"/>
            <a:ext cx="845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200" b="1" dirty="0" smtClean="0"/>
              <a:t>-2Im(M</a:t>
            </a:r>
            <a:r>
              <a:rPr lang="en-US" altLang="ja-JP" sz="1200" b="1" baseline="-25000" dirty="0" smtClean="0"/>
              <a:t>R</a:t>
            </a:r>
            <a:r>
              <a:rPr lang="en-US" altLang="ja-JP" sz="1200" b="1" dirty="0" smtClean="0"/>
              <a:t>)</a:t>
            </a:r>
          </a:p>
          <a:p>
            <a:pPr algn="ctr"/>
            <a:r>
              <a:rPr kumimoji="1" lang="en-US" altLang="ja-JP" sz="1200" b="1" dirty="0" smtClean="0"/>
              <a:t>(“width”)</a:t>
            </a:r>
            <a:endParaRPr kumimoji="1" lang="ja-JP" altLang="en-US" sz="1200" b="1" dirty="0"/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7534543" y="1374450"/>
            <a:ext cx="128592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b="1" dirty="0" smtClean="0"/>
              <a:t>M</a:t>
            </a:r>
            <a:r>
              <a:rPr kumimoji="1" lang="en-US" altLang="ja-JP" sz="1100" b="1" baseline="-25000" dirty="0" smtClean="0"/>
              <a:t>R</a:t>
            </a:r>
            <a:r>
              <a:rPr kumimoji="1" lang="en-US" altLang="ja-JP" sz="1100" b="1" dirty="0" smtClean="0"/>
              <a:t> : Resonance </a:t>
            </a:r>
          </a:p>
          <a:p>
            <a:r>
              <a:rPr lang="en-US" altLang="ja-JP" sz="1100" b="1" dirty="0"/>
              <a:t> </a:t>
            </a:r>
            <a:r>
              <a:rPr lang="en-US" altLang="ja-JP" sz="1100" b="1" dirty="0" smtClean="0"/>
              <a:t>       </a:t>
            </a:r>
            <a:r>
              <a:rPr kumimoji="1" lang="en-US" altLang="ja-JP" sz="1100" b="1" dirty="0" smtClean="0"/>
              <a:t>pole mass</a:t>
            </a:r>
          </a:p>
          <a:p>
            <a:r>
              <a:rPr lang="en-US" altLang="ja-JP" sz="1100" b="1" dirty="0"/>
              <a:t> </a:t>
            </a:r>
            <a:r>
              <a:rPr lang="en-US" altLang="ja-JP" sz="1100" b="1" dirty="0" smtClean="0"/>
              <a:t>       (complex)</a:t>
            </a:r>
            <a:endParaRPr kumimoji="1" lang="ja-JP" altLang="en-US" sz="1100" b="1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563299" y="2161070"/>
            <a:ext cx="8611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 smtClean="0">
                <a:cs typeface="Times New Roman" pitchFamily="18" charset="0"/>
              </a:rPr>
              <a:t>J</a:t>
            </a:r>
            <a:r>
              <a:rPr lang="en-US" altLang="ja-JP" sz="1400" b="1" baseline="30000" dirty="0" smtClean="0">
                <a:cs typeface="Times New Roman" pitchFamily="18" charset="0"/>
              </a:rPr>
              <a:t>P</a:t>
            </a:r>
            <a:r>
              <a:rPr lang="en-US" altLang="ja-JP" sz="1400" b="1" dirty="0" smtClean="0">
                <a:cs typeface="Times New Roman" pitchFamily="18" charset="0"/>
              </a:rPr>
              <a:t>(L</a:t>
            </a:r>
            <a:r>
              <a:rPr lang="en-US" altLang="ja-JP" sz="1400" b="1" baseline="-25000" dirty="0" smtClean="0">
                <a:cs typeface="Times New Roman" pitchFamily="18" charset="0"/>
              </a:rPr>
              <a:t>2I 2J</a:t>
            </a:r>
            <a:r>
              <a:rPr lang="en-US" altLang="ja-JP" sz="1400" b="1" dirty="0" smtClean="0">
                <a:cs typeface="Times New Roman" pitchFamily="18" charset="0"/>
              </a:rPr>
              <a:t>)</a:t>
            </a:r>
            <a:endParaRPr kumimoji="1" lang="ja-JP" altLang="en-US" sz="1400" b="1" dirty="0">
              <a:cs typeface="Times New Roman" pitchFamily="18" charset="0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475040" y="5948263"/>
            <a:ext cx="3736920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 smtClean="0"/>
              <a:t>PDG: 4* &amp; 3* </a:t>
            </a:r>
            <a:r>
              <a:rPr lang="en-US" altLang="ja-JP" sz="1400" b="1" dirty="0" smtClean="0"/>
              <a:t>states</a:t>
            </a:r>
            <a:r>
              <a:rPr kumimoji="1" lang="en-US" altLang="ja-JP" sz="1400" b="1" dirty="0" smtClean="0"/>
              <a:t> assigned by PDG2012</a:t>
            </a:r>
          </a:p>
          <a:p>
            <a:pPr>
              <a:lnSpc>
                <a:spcPct val="125000"/>
              </a:lnSpc>
            </a:pPr>
            <a:r>
              <a:rPr kumimoji="1" lang="en-US" altLang="ja-JP" sz="1400" b="1" dirty="0" smtClean="0">
                <a:solidFill>
                  <a:srgbClr val="FF0000"/>
                </a:solidFill>
              </a:rPr>
              <a:t>AO  : ANL-Osaka</a:t>
            </a:r>
          </a:p>
        </p:txBody>
      </p:sp>
      <p:sp>
        <p:nvSpPr>
          <p:cNvPr id="30" name="角丸四角形 29"/>
          <p:cNvSpPr/>
          <p:nvPr/>
        </p:nvSpPr>
        <p:spPr>
          <a:xfrm>
            <a:off x="648667" y="4825326"/>
            <a:ext cx="850282" cy="343481"/>
          </a:xfrm>
          <a:prstGeom prst="roundRect">
            <a:avLst/>
          </a:prstGeom>
          <a:noFill/>
          <a:ln w="19050">
            <a:solidFill>
              <a:srgbClr val="FF9900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4538580" y="5876255"/>
            <a:ext cx="334578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ja-JP" sz="1400" b="1" dirty="0" smtClean="0">
                <a:solidFill>
                  <a:srgbClr val="0000FF"/>
                </a:solidFill>
              </a:rPr>
              <a:t>J    : </a:t>
            </a:r>
            <a:r>
              <a:rPr lang="en-US" altLang="ja-JP" sz="1400" b="1" dirty="0" err="1" smtClean="0">
                <a:solidFill>
                  <a:srgbClr val="0000FF"/>
                </a:solidFill>
              </a:rPr>
              <a:t>Juelich</a:t>
            </a:r>
            <a:r>
              <a:rPr lang="en-US" altLang="ja-JP" sz="1400" b="1" dirty="0" smtClean="0">
                <a:solidFill>
                  <a:srgbClr val="0000FF"/>
                </a:solidFill>
              </a:rPr>
              <a:t> [EPJA49(2013)44]</a:t>
            </a:r>
          </a:p>
          <a:p>
            <a:pPr>
              <a:lnSpc>
                <a:spcPct val="125000"/>
              </a:lnSpc>
            </a:pPr>
            <a:r>
              <a:rPr kumimoji="1" lang="en-US" altLang="ja-JP" sz="1400" b="1" dirty="0" smtClean="0">
                <a:solidFill>
                  <a:srgbClr val="009900"/>
                </a:solidFill>
              </a:rPr>
              <a:t>BG : Bonn-</a:t>
            </a:r>
            <a:r>
              <a:rPr kumimoji="1" lang="en-US" altLang="ja-JP" sz="1400" b="1" dirty="0" err="1" smtClean="0">
                <a:solidFill>
                  <a:srgbClr val="009900"/>
                </a:solidFill>
              </a:rPr>
              <a:t>Gatchina</a:t>
            </a:r>
            <a:r>
              <a:rPr lang="en-US" altLang="ja-JP" sz="1400" b="1" dirty="0">
                <a:solidFill>
                  <a:srgbClr val="009900"/>
                </a:solidFill>
              </a:rPr>
              <a:t> </a:t>
            </a:r>
            <a:r>
              <a:rPr lang="en-US" altLang="ja-JP" sz="1400" b="1" dirty="0" smtClean="0">
                <a:solidFill>
                  <a:srgbClr val="009900"/>
                </a:solidFill>
              </a:rPr>
              <a:t>[EPJA48(2012)5]</a:t>
            </a:r>
            <a:endParaRPr kumimoji="1" lang="ja-JP" altLang="en-US" sz="1400" b="1" dirty="0">
              <a:solidFill>
                <a:srgbClr val="009900"/>
              </a:solidFill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5868144" y="2154342"/>
            <a:ext cx="20088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 smtClean="0">
                <a:solidFill>
                  <a:srgbClr val="0000FF"/>
                </a:solidFill>
              </a:rPr>
              <a:t>“Δ” resonance (I=3/2)</a:t>
            </a:r>
            <a:endParaRPr kumimoji="1" lang="ja-JP" altLang="en-US" sz="1400" b="1" dirty="0">
              <a:solidFill>
                <a:srgbClr val="0000FF"/>
              </a:solidFill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5007011" y="2161070"/>
            <a:ext cx="8611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 smtClean="0">
                <a:cs typeface="Times New Roman" pitchFamily="18" charset="0"/>
              </a:rPr>
              <a:t>J</a:t>
            </a:r>
            <a:r>
              <a:rPr lang="en-US" altLang="ja-JP" sz="1400" b="1" baseline="30000" dirty="0" smtClean="0">
                <a:cs typeface="Times New Roman" pitchFamily="18" charset="0"/>
              </a:rPr>
              <a:t>P</a:t>
            </a:r>
            <a:r>
              <a:rPr lang="en-US" altLang="ja-JP" sz="1400" b="1" dirty="0" smtClean="0">
                <a:cs typeface="Times New Roman" pitchFamily="18" charset="0"/>
              </a:rPr>
              <a:t>(L</a:t>
            </a:r>
            <a:r>
              <a:rPr lang="en-US" altLang="ja-JP" sz="1400" b="1" baseline="-25000" dirty="0" smtClean="0">
                <a:cs typeface="Times New Roman" pitchFamily="18" charset="0"/>
              </a:rPr>
              <a:t>2I 2J</a:t>
            </a:r>
            <a:r>
              <a:rPr lang="en-US" altLang="ja-JP" sz="1400" b="1" dirty="0" smtClean="0">
                <a:cs typeface="Times New Roman" pitchFamily="18" charset="0"/>
              </a:rPr>
              <a:t>)</a:t>
            </a:r>
            <a:endParaRPr kumimoji="1" lang="ja-JP" altLang="en-US" sz="1400" b="1" dirty="0">
              <a:cs typeface="Times New Roman" pitchFamily="18" charset="0"/>
            </a:endParaRPr>
          </a:p>
        </p:txBody>
      </p:sp>
      <p:sp>
        <p:nvSpPr>
          <p:cNvPr id="45" name="角丸四角形 44"/>
          <p:cNvSpPr/>
          <p:nvPr/>
        </p:nvSpPr>
        <p:spPr>
          <a:xfrm>
            <a:off x="648667" y="4592743"/>
            <a:ext cx="850282" cy="343481"/>
          </a:xfrm>
          <a:prstGeom prst="roundRect">
            <a:avLst/>
          </a:prstGeom>
          <a:noFill/>
          <a:ln w="19050">
            <a:solidFill>
              <a:srgbClr val="FF9900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sp>
        <p:nvSpPr>
          <p:cNvPr id="46" name="角丸四角形 45"/>
          <p:cNvSpPr/>
          <p:nvPr/>
        </p:nvSpPr>
        <p:spPr>
          <a:xfrm>
            <a:off x="648667" y="3460628"/>
            <a:ext cx="850282" cy="343481"/>
          </a:xfrm>
          <a:prstGeom prst="roundRect">
            <a:avLst/>
          </a:prstGeom>
          <a:noFill/>
          <a:ln w="19050">
            <a:solidFill>
              <a:srgbClr val="FF9900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sp>
        <p:nvSpPr>
          <p:cNvPr id="47" name="角丸四角形 46"/>
          <p:cNvSpPr/>
          <p:nvPr/>
        </p:nvSpPr>
        <p:spPr>
          <a:xfrm>
            <a:off x="2555776" y="3061305"/>
            <a:ext cx="850282" cy="290743"/>
          </a:xfrm>
          <a:prstGeom prst="roundRect">
            <a:avLst/>
          </a:prstGeom>
          <a:noFill/>
          <a:ln w="19050">
            <a:solidFill>
              <a:srgbClr val="FF9900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sp>
        <p:nvSpPr>
          <p:cNvPr id="48" name="角丸四角形 47"/>
          <p:cNvSpPr/>
          <p:nvPr/>
        </p:nvSpPr>
        <p:spPr>
          <a:xfrm>
            <a:off x="2555776" y="4592562"/>
            <a:ext cx="850282" cy="290743"/>
          </a:xfrm>
          <a:prstGeom prst="roundRect">
            <a:avLst/>
          </a:prstGeom>
          <a:noFill/>
          <a:ln w="19050">
            <a:solidFill>
              <a:srgbClr val="FF9900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sp>
        <p:nvSpPr>
          <p:cNvPr id="49" name="角丸四角形 48"/>
          <p:cNvSpPr/>
          <p:nvPr/>
        </p:nvSpPr>
        <p:spPr>
          <a:xfrm>
            <a:off x="1603192" y="4818526"/>
            <a:ext cx="850282" cy="290743"/>
          </a:xfrm>
          <a:prstGeom prst="roundRect">
            <a:avLst/>
          </a:prstGeom>
          <a:noFill/>
          <a:ln w="19050">
            <a:solidFill>
              <a:srgbClr val="FF9900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sp>
        <p:nvSpPr>
          <p:cNvPr id="50" name="角丸四角形 49"/>
          <p:cNvSpPr/>
          <p:nvPr/>
        </p:nvSpPr>
        <p:spPr>
          <a:xfrm>
            <a:off x="5047450" y="4686001"/>
            <a:ext cx="850282" cy="290743"/>
          </a:xfrm>
          <a:prstGeom prst="roundRect">
            <a:avLst/>
          </a:prstGeom>
          <a:noFill/>
          <a:ln w="19050">
            <a:solidFill>
              <a:srgbClr val="FF9900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sp>
        <p:nvSpPr>
          <p:cNvPr id="51" name="角丸四角形 50"/>
          <p:cNvSpPr/>
          <p:nvPr/>
        </p:nvSpPr>
        <p:spPr>
          <a:xfrm>
            <a:off x="6948985" y="2720535"/>
            <a:ext cx="850282" cy="623809"/>
          </a:xfrm>
          <a:prstGeom prst="roundRect">
            <a:avLst/>
          </a:prstGeom>
          <a:noFill/>
          <a:ln w="19050">
            <a:solidFill>
              <a:srgbClr val="FF9900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sp>
        <p:nvSpPr>
          <p:cNvPr id="52" name="角丸四角形 51"/>
          <p:cNvSpPr/>
          <p:nvPr/>
        </p:nvSpPr>
        <p:spPr>
          <a:xfrm>
            <a:off x="7906928" y="2654905"/>
            <a:ext cx="850282" cy="493486"/>
          </a:xfrm>
          <a:prstGeom prst="roundRect">
            <a:avLst/>
          </a:prstGeom>
          <a:noFill/>
          <a:ln w="19050">
            <a:solidFill>
              <a:srgbClr val="FF9900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sp>
        <p:nvSpPr>
          <p:cNvPr id="53" name="角丸四角形 52"/>
          <p:cNvSpPr/>
          <p:nvPr/>
        </p:nvSpPr>
        <p:spPr>
          <a:xfrm>
            <a:off x="6018097" y="3692677"/>
            <a:ext cx="850282" cy="268676"/>
          </a:xfrm>
          <a:prstGeom prst="roundRect">
            <a:avLst/>
          </a:prstGeom>
          <a:noFill/>
          <a:ln w="19050">
            <a:solidFill>
              <a:srgbClr val="FF9900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grpSp>
        <p:nvGrpSpPr>
          <p:cNvPr id="14" name="グループ化 13"/>
          <p:cNvGrpSpPr/>
          <p:nvPr/>
        </p:nvGrpSpPr>
        <p:grpSpPr>
          <a:xfrm>
            <a:off x="385227" y="1117028"/>
            <a:ext cx="4418036" cy="943820"/>
            <a:chOff x="217714" y="1284800"/>
            <a:chExt cx="4418036" cy="943820"/>
          </a:xfrm>
        </p:grpSpPr>
        <p:sp>
          <p:nvSpPr>
            <p:cNvPr id="13" name="角丸四角形吹き出し 12"/>
            <p:cNvSpPr/>
            <p:nvPr/>
          </p:nvSpPr>
          <p:spPr>
            <a:xfrm>
              <a:off x="217714" y="1284800"/>
              <a:ext cx="4418036" cy="943820"/>
            </a:xfrm>
            <a:prstGeom prst="wedgeRoundRectCallout">
              <a:avLst>
                <a:gd name="adj1" fmla="val 41803"/>
                <a:gd name="adj2" fmla="val 88072"/>
                <a:gd name="adj3" fmla="val 16667"/>
              </a:avLst>
            </a:prstGeom>
            <a:solidFill>
              <a:schemeClr val="bg1"/>
            </a:solidFill>
            <a:ln w="31750">
              <a:solidFill>
                <a:srgbClr val="FF66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 smtClean="0"/>
            </a:p>
          </p:txBody>
        </p:sp>
        <p:sp>
          <p:nvSpPr>
            <p:cNvPr id="54" name="テキスト ボックス 53"/>
            <p:cNvSpPr txBox="1"/>
            <p:nvPr/>
          </p:nvSpPr>
          <p:spPr>
            <a:xfrm>
              <a:off x="257208" y="1405660"/>
              <a:ext cx="4222631" cy="738664"/>
            </a:xfrm>
            <a:prstGeom prst="rect">
              <a:avLst/>
            </a:prstGeom>
            <a:noFill/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sz="1400" b="1" dirty="0" smtClean="0">
                  <a:solidFill>
                    <a:schemeClr val="tx1"/>
                  </a:solidFill>
                </a:rPr>
                <a:t>Existence and mass spectrum are now </a:t>
              </a:r>
              <a:r>
                <a:rPr kumimoji="1" lang="en-US" altLang="ja-JP" sz="1400" b="1" dirty="0" smtClean="0">
                  <a:solidFill>
                    <a:srgbClr val="3333FF"/>
                  </a:solidFill>
                </a:rPr>
                <a:t>well </a:t>
              </a:r>
            </a:p>
            <a:p>
              <a:r>
                <a:rPr lang="en-US" altLang="ja-JP" sz="1400" b="1" dirty="0" smtClean="0">
                  <a:solidFill>
                    <a:srgbClr val="3333FF"/>
                  </a:solidFill>
                </a:rPr>
                <a:t>established </a:t>
              </a:r>
              <a:r>
                <a:rPr kumimoji="1" lang="en-US" altLang="ja-JP" sz="1400" b="1" dirty="0" smtClean="0">
                  <a:solidFill>
                    <a:srgbClr val="3333FF"/>
                  </a:solidFill>
                </a:rPr>
                <a:t>for most low-lying resonances </a:t>
              </a:r>
              <a:r>
                <a:rPr kumimoji="1" lang="en-US" altLang="ja-JP" sz="1400" b="1" dirty="0" smtClean="0">
                  <a:solidFill>
                    <a:schemeClr val="tx1"/>
                  </a:solidFill>
                </a:rPr>
                <a:t>!!</a:t>
              </a:r>
            </a:p>
            <a:p>
              <a:r>
                <a:rPr lang="en-US" altLang="ja-JP" sz="1400" b="1" dirty="0" smtClean="0">
                  <a:solidFill>
                    <a:schemeClr val="tx1"/>
                  </a:solidFill>
                </a:rPr>
                <a:t>(</a:t>
              </a:r>
              <a:r>
                <a:rPr lang="en-US" altLang="ja-JP" sz="1400" b="1" dirty="0" smtClean="0">
                  <a:solidFill>
                    <a:schemeClr val="tx1"/>
                  </a:solidFill>
                  <a:sym typeface="Wingdings" panose="05000000000000000000" pitchFamily="2" charset="2"/>
                </a:rPr>
                <a:t> N</a:t>
              </a:r>
              <a:r>
                <a:rPr lang="en-US" altLang="ja-JP" sz="1400" b="1" dirty="0" smtClean="0">
                  <a:solidFill>
                    <a:schemeClr val="tx1"/>
                  </a:solidFill>
                </a:rPr>
                <a:t>ext task: establish </a:t>
              </a:r>
              <a:r>
                <a:rPr lang="en-US" altLang="ja-JP" sz="1400" b="1" dirty="0" smtClean="0">
                  <a:solidFill>
                    <a:srgbClr val="FF0000"/>
                  </a:solidFill>
                </a:rPr>
                <a:t>high-mass resonances</a:t>
              </a:r>
              <a:r>
                <a:rPr lang="en-US" altLang="ja-JP" sz="1400" b="1" dirty="0" smtClean="0">
                  <a:solidFill>
                    <a:schemeClr val="tx1"/>
                  </a:solidFill>
                </a:rPr>
                <a:t>)</a:t>
              </a:r>
              <a:endParaRPr kumimoji="1" lang="ja-JP" altLang="en-US" sz="1400" b="1" dirty="0" smtClean="0">
                <a:solidFill>
                  <a:schemeClr val="tx1"/>
                </a:solidFill>
              </a:endParaRPr>
            </a:p>
          </p:txBody>
        </p:sp>
      </p:grpSp>
      <p:sp>
        <p:nvSpPr>
          <p:cNvPr id="8" name="テキスト ボックス 7"/>
          <p:cNvSpPr txBox="1"/>
          <p:nvPr/>
        </p:nvSpPr>
        <p:spPr>
          <a:xfrm>
            <a:off x="584582" y="5507359"/>
            <a:ext cx="4951099" cy="276999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1200" b="1" dirty="0" smtClean="0">
                <a:solidFill>
                  <a:schemeClr val="tx1"/>
                </a:solidFill>
              </a:rPr>
              <a:t>### NOTE: Presented only N* and Δ* </a:t>
            </a:r>
            <a:r>
              <a:rPr kumimoji="1" lang="en-US" altLang="ja-JP" sz="1200" b="1" dirty="0" smtClean="0">
                <a:solidFill>
                  <a:schemeClr val="tx1"/>
                </a:solidFill>
              </a:rPr>
              <a:t>with -2Im(M</a:t>
            </a:r>
            <a:r>
              <a:rPr kumimoji="1" lang="en-US" altLang="ja-JP" sz="1200" b="1" baseline="-25000" dirty="0" smtClean="0">
                <a:solidFill>
                  <a:schemeClr val="tx1"/>
                </a:solidFill>
              </a:rPr>
              <a:t>R</a:t>
            </a:r>
            <a:r>
              <a:rPr kumimoji="1" lang="en-US" altLang="ja-JP" sz="1200" b="1" dirty="0" smtClean="0">
                <a:solidFill>
                  <a:schemeClr val="tx1"/>
                </a:solidFill>
              </a:rPr>
              <a:t>) &lt; 400 MeV ###</a:t>
            </a:r>
            <a:endParaRPr kumimoji="1" lang="ja-JP" altLang="en-US" sz="1200" b="1" dirty="0" smtClean="0">
              <a:solidFill>
                <a:schemeClr val="tx1"/>
              </a:solidFill>
            </a:endParaRPr>
          </a:p>
        </p:txBody>
      </p:sp>
      <p:grpSp>
        <p:nvGrpSpPr>
          <p:cNvPr id="7" name="グループ化 6"/>
          <p:cNvGrpSpPr/>
          <p:nvPr/>
        </p:nvGrpSpPr>
        <p:grpSpPr>
          <a:xfrm>
            <a:off x="400846" y="2654905"/>
            <a:ext cx="6471739" cy="3810903"/>
            <a:chOff x="404517" y="2782201"/>
            <a:chExt cx="6471739" cy="3810903"/>
          </a:xfrm>
        </p:grpSpPr>
        <p:sp>
          <p:nvSpPr>
            <p:cNvPr id="56" name="角丸四角形 55"/>
            <p:cNvSpPr/>
            <p:nvPr/>
          </p:nvSpPr>
          <p:spPr>
            <a:xfrm>
              <a:off x="5997991" y="2782201"/>
              <a:ext cx="878265" cy="1006839"/>
            </a:xfrm>
            <a:prstGeom prst="roundRect">
              <a:avLst>
                <a:gd name="adj" fmla="val 9235"/>
              </a:avLst>
            </a:prstGeom>
            <a:noFill/>
            <a:ln w="19050">
              <a:solidFill>
                <a:srgbClr val="008000"/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 smtClean="0"/>
            </a:p>
          </p:txBody>
        </p:sp>
        <p:grpSp>
          <p:nvGrpSpPr>
            <p:cNvPr id="6" name="グループ化 5"/>
            <p:cNvGrpSpPr/>
            <p:nvPr/>
          </p:nvGrpSpPr>
          <p:grpSpPr>
            <a:xfrm>
              <a:off x="404517" y="3140968"/>
              <a:ext cx="5683322" cy="3452136"/>
              <a:chOff x="404517" y="3140968"/>
              <a:chExt cx="5683322" cy="3452136"/>
            </a:xfrm>
          </p:grpSpPr>
          <p:grpSp>
            <p:nvGrpSpPr>
              <p:cNvPr id="55" name="グループ化 54"/>
              <p:cNvGrpSpPr/>
              <p:nvPr/>
            </p:nvGrpSpPr>
            <p:grpSpPr>
              <a:xfrm>
                <a:off x="404517" y="3140968"/>
                <a:ext cx="4341418" cy="3112727"/>
                <a:chOff x="3923928" y="2636912"/>
                <a:chExt cx="2650322" cy="3112727"/>
              </a:xfrm>
            </p:grpSpPr>
            <p:sp>
              <p:nvSpPr>
                <p:cNvPr id="59" name="角丸四角形吹き出し 58"/>
                <p:cNvSpPr/>
                <p:nvPr/>
              </p:nvSpPr>
              <p:spPr>
                <a:xfrm>
                  <a:off x="3923928" y="2636912"/>
                  <a:ext cx="2650322" cy="3096344"/>
                </a:xfrm>
                <a:prstGeom prst="wedgeRoundRectCallout">
                  <a:avLst>
                    <a:gd name="adj1" fmla="val -30033"/>
                    <a:gd name="adj2" fmla="val 12100"/>
                    <a:gd name="adj3" fmla="val 16667"/>
                  </a:avLst>
                </a:prstGeom>
                <a:solidFill>
                  <a:schemeClr val="bg1"/>
                </a:solidFill>
                <a:ln w="38100">
                  <a:solidFill>
                    <a:srgbClr val="FF0000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 smtClean="0"/>
                </a:p>
              </p:txBody>
            </p:sp>
            <p:pic>
              <p:nvPicPr>
                <p:cNvPr id="60" name="Picture 2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84012" y="3110717"/>
                  <a:ext cx="2160000" cy="12451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" name="Picture 3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12200" y="4266705"/>
                  <a:ext cx="2160000" cy="12505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2" name="円/楕円 61"/>
                <p:cNvSpPr/>
                <p:nvPr/>
              </p:nvSpPr>
              <p:spPr>
                <a:xfrm>
                  <a:off x="4279501" y="3052534"/>
                  <a:ext cx="576750" cy="2680722"/>
                </a:xfrm>
                <a:prstGeom prst="ellipse">
                  <a:avLst/>
                </a:prstGeom>
                <a:noFill/>
                <a:ln w="31750">
                  <a:solidFill>
                    <a:srgbClr val="FF9900"/>
                  </a:solidFill>
                  <a:prstDash val="dash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 smtClean="0"/>
                </a:p>
              </p:txBody>
            </p:sp>
            <p:sp>
              <p:nvSpPr>
                <p:cNvPr id="63" name="円/楕円 62"/>
                <p:cNvSpPr/>
                <p:nvPr/>
              </p:nvSpPr>
              <p:spPr>
                <a:xfrm>
                  <a:off x="4856251" y="3052534"/>
                  <a:ext cx="1515949" cy="2697105"/>
                </a:xfrm>
                <a:prstGeom prst="ellipse">
                  <a:avLst/>
                </a:prstGeom>
                <a:noFill/>
                <a:ln w="31750">
                  <a:solidFill>
                    <a:srgbClr val="009900"/>
                  </a:solidFill>
                  <a:prstDash val="dash"/>
                </a:ln>
                <a:effectLst>
                  <a:outerShdw blurRad="50800" dist="38100" dir="2700000" algn="tl" rotWithShape="0">
                    <a:schemeClr val="tx1"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 smtClean="0"/>
                </a:p>
              </p:txBody>
            </p:sp>
            <p:sp>
              <p:nvSpPr>
                <p:cNvPr id="64" name="テキスト ボックス 63"/>
                <p:cNvSpPr txBox="1"/>
                <p:nvPr/>
              </p:nvSpPr>
              <p:spPr>
                <a:xfrm>
                  <a:off x="5469811" y="3846530"/>
                  <a:ext cx="44595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1600" b="1" dirty="0" smtClean="0"/>
                    <a:t>Re</a:t>
                  </a:r>
                  <a:endParaRPr kumimoji="1" lang="ja-JP" altLang="en-US" sz="1600" b="1" dirty="0"/>
                </a:p>
              </p:txBody>
            </p:sp>
            <p:sp>
              <p:nvSpPr>
                <p:cNvPr id="65" name="テキスト ボックス 64"/>
                <p:cNvSpPr txBox="1"/>
                <p:nvPr/>
              </p:nvSpPr>
              <p:spPr>
                <a:xfrm>
                  <a:off x="5511571" y="4552654"/>
                  <a:ext cx="42511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ja-JP" sz="1600" b="1" dirty="0" err="1" smtClean="0"/>
                    <a:t>Im</a:t>
                  </a:r>
                  <a:endParaRPr kumimoji="1" lang="ja-JP" altLang="en-US" sz="1600" b="1" dirty="0"/>
                </a:p>
              </p:txBody>
            </p:sp>
            <p:sp>
              <p:nvSpPr>
                <p:cNvPr id="66" name="テキスト ボックス 65"/>
                <p:cNvSpPr txBox="1"/>
                <p:nvPr/>
              </p:nvSpPr>
              <p:spPr>
                <a:xfrm>
                  <a:off x="4306406" y="2744758"/>
                  <a:ext cx="22046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sz="1400" b="1" dirty="0" smtClean="0">
                      <a:solidFill>
                        <a:srgbClr val="0000FF"/>
                      </a:solidFill>
                    </a:rPr>
                    <a:t>πN </a:t>
                  </a:r>
                  <a:r>
                    <a:rPr kumimoji="1" lang="en-US" altLang="ja-JP" sz="1400" b="1" dirty="0" smtClean="0">
                      <a:solidFill>
                        <a:srgbClr val="0000FF"/>
                      </a:solidFill>
                      <a:sym typeface="Wingdings" pitchFamily="2" charset="2"/>
                    </a:rPr>
                    <a:t> πN </a:t>
                  </a:r>
                  <a:r>
                    <a:rPr kumimoji="1" lang="en-US" altLang="ja-JP" sz="1400" b="1" dirty="0" smtClean="0">
                      <a:solidFill>
                        <a:srgbClr val="0000FF"/>
                      </a:solidFill>
                    </a:rPr>
                    <a:t>P33     (I=3/2, J</a:t>
                  </a:r>
                  <a:r>
                    <a:rPr kumimoji="1" lang="en-US" altLang="ja-JP" sz="1400" b="1" baseline="30000" dirty="0" smtClean="0">
                      <a:solidFill>
                        <a:srgbClr val="0000FF"/>
                      </a:solidFill>
                    </a:rPr>
                    <a:t>P</a:t>
                  </a:r>
                  <a:r>
                    <a:rPr kumimoji="1" lang="en-US" altLang="ja-JP" sz="1400" b="1" dirty="0" smtClean="0">
                      <a:solidFill>
                        <a:srgbClr val="0000FF"/>
                      </a:solidFill>
                    </a:rPr>
                    <a:t>=3/2</a:t>
                  </a:r>
                  <a:r>
                    <a:rPr kumimoji="1" lang="en-US" altLang="ja-JP" sz="1400" b="1" baseline="30000" dirty="0" smtClean="0">
                      <a:solidFill>
                        <a:srgbClr val="0000FF"/>
                      </a:solidFill>
                    </a:rPr>
                    <a:t>+</a:t>
                  </a:r>
                  <a:r>
                    <a:rPr kumimoji="1" lang="en-US" altLang="ja-JP" sz="1400" b="1" dirty="0" smtClean="0">
                      <a:solidFill>
                        <a:srgbClr val="0000FF"/>
                      </a:solidFill>
                    </a:rPr>
                    <a:t>) amp.</a:t>
                  </a:r>
                  <a:endParaRPr kumimoji="1" lang="ja-JP" altLang="en-US" sz="1400" b="1" dirty="0">
                    <a:solidFill>
                      <a:srgbClr val="0000FF"/>
                    </a:solidFill>
                  </a:endParaRPr>
                </a:p>
              </p:txBody>
            </p:sp>
          </p:grpSp>
          <p:sp>
            <p:nvSpPr>
              <p:cNvPr id="58" name="フリーフォーム 57"/>
              <p:cNvSpPr/>
              <p:nvPr/>
            </p:nvSpPr>
            <p:spPr>
              <a:xfrm flipH="1">
                <a:off x="4054752" y="3150144"/>
                <a:ext cx="1934939" cy="812894"/>
              </a:xfrm>
              <a:custGeom>
                <a:avLst/>
                <a:gdLst>
                  <a:gd name="connsiteX0" fmla="*/ 2779776 w 2779776"/>
                  <a:gd name="connsiteY0" fmla="*/ 1029750 h 1029750"/>
                  <a:gd name="connsiteX1" fmla="*/ 2340864 w 2779776"/>
                  <a:gd name="connsiteY1" fmla="*/ 566454 h 1029750"/>
                  <a:gd name="connsiteX2" fmla="*/ 1060704 w 2779776"/>
                  <a:gd name="connsiteY2" fmla="*/ 30006 h 1029750"/>
                  <a:gd name="connsiteX3" fmla="*/ 0 w 2779776"/>
                  <a:gd name="connsiteY3" fmla="*/ 115350 h 1029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79776" h="1029750">
                    <a:moveTo>
                      <a:pt x="2779776" y="1029750"/>
                    </a:moveTo>
                    <a:cubicBezTo>
                      <a:pt x="2703576" y="881414"/>
                      <a:pt x="2627376" y="733078"/>
                      <a:pt x="2340864" y="566454"/>
                    </a:cubicBezTo>
                    <a:cubicBezTo>
                      <a:pt x="2054352" y="399830"/>
                      <a:pt x="1450848" y="105190"/>
                      <a:pt x="1060704" y="30006"/>
                    </a:cubicBezTo>
                    <a:cubicBezTo>
                      <a:pt x="670560" y="-45178"/>
                      <a:pt x="335280" y="35086"/>
                      <a:pt x="0" y="115350"/>
                    </a:cubicBezTo>
                  </a:path>
                </a:pathLst>
              </a:custGeom>
              <a:noFill/>
              <a:ln w="50800">
                <a:solidFill>
                  <a:srgbClr val="009900"/>
                </a:solidFill>
                <a:tailEnd type="triangle" w="lg" len="lg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" name="フリーフォーム 4"/>
              <p:cNvSpPr/>
              <p:nvPr/>
            </p:nvSpPr>
            <p:spPr>
              <a:xfrm>
                <a:off x="1778000" y="4077127"/>
                <a:ext cx="4309839" cy="2515977"/>
              </a:xfrm>
              <a:custGeom>
                <a:avLst/>
                <a:gdLst>
                  <a:gd name="connsiteX0" fmla="*/ 0 w 4223657"/>
                  <a:gd name="connsiteY0" fmla="*/ 1712685 h 2449276"/>
                  <a:gd name="connsiteX1" fmla="*/ 849085 w 4223657"/>
                  <a:gd name="connsiteY1" fmla="*/ 2256971 h 2449276"/>
                  <a:gd name="connsiteX2" fmla="*/ 1865085 w 4223657"/>
                  <a:gd name="connsiteY2" fmla="*/ 2402114 h 2449276"/>
                  <a:gd name="connsiteX3" fmla="*/ 3214914 w 4223657"/>
                  <a:gd name="connsiteY3" fmla="*/ 1494971 h 2449276"/>
                  <a:gd name="connsiteX4" fmla="*/ 4223657 w 4223657"/>
                  <a:gd name="connsiteY4" fmla="*/ 0 h 2449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23657" h="2449276">
                    <a:moveTo>
                      <a:pt x="0" y="1712685"/>
                    </a:moveTo>
                    <a:cubicBezTo>
                      <a:pt x="269118" y="1927375"/>
                      <a:pt x="538237" y="2142066"/>
                      <a:pt x="849085" y="2256971"/>
                    </a:cubicBezTo>
                    <a:cubicBezTo>
                      <a:pt x="1159933" y="2371876"/>
                      <a:pt x="1470780" y="2529114"/>
                      <a:pt x="1865085" y="2402114"/>
                    </a:cubicBezTo>
                    <a:cubicBezTo>
                      <a:pt x="2259390" y="2275114"/>
                      <a:pt x="2821819" y="1895323"/>
                      <a:pt x="3214914" y="1494971"/>
                    </a:cubicBezTo>
                    <a:cubicBezTo>
                      <a:pt x="3608009" y="1094619"/>
                      <a:pt x="3915833" y="547309"/>
                      <a:pt x="4223657" y="0"/>
                    </a:cubicBezTo>
                  </a:path>
                </a:pathLst>
              </a:custGeom>
              <a:noFill/>
              <a:ln w="50800">
                <a:solidFill>
                  <a:srgbClr val="FF9933"/>
                </a:solidFill>
                <a:tailEnd type="triangle" w="lg" len="lg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35430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正方形/長方形 19"/>
          <p:cNvSpPr/>
          <p:nvPr/>
        </p:nvSpPr>
        <p:spPr>
          <a:xfrm>
            <a:off x="148484" y="692696"/>
            <a:ext cx="8784976" cy="604867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0"/>
            <a:ext cx="9144000" cy="6926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60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Predicted results for neutrino-induced reactions</a:t>
            </a:r>
            <a:endParaRPr lang="ja-JP" altLang="en-US" sz="2600" dirty="0" smtClean="0">
              <a:solidFill>
                <a:srgbClr val="0000FF"/>
              </a:solidFill>
              <a:latin typeface="Arial Black" pitchFamily="34" charset="0"/>
              <a:ea typeface="ＭＳ Ｐゴシック" charset="-128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1691680" y="1054477"/>
            <a:ext cx="5698996" cy="646331"/>
            <a:chOff x="1681316" y="1054477"/>
            <a:chExt cx="5698996" cy="646331"/>
          </a:xfrm>
        </p:grpSpPr>
        <p:sp>
          <p:nvSpPr>
            <p:cNvPr id="9" name="角丸四角形 8"/>
            <p:cNvSpPr/>
            <p:nvPr/>
          </p:nvSpPr>
          <p:spPr>
            <a:xfrm>
              <a:off x="1681316" y="1054477"/>
              <a:ext cx="5698996" cy="646331"/>
            </a:xfrm>
            <a:prstGeom prst="roundRect">
              <a:avLst/>
            </a:prstGeom>
            <a:solidFill>
              <a:schemeClr val="bg1"/>
            </a:solidFill>
            <a:ln w="34925">
              <a:solidFill>
                <a:srgbClr val="FF66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 smtClean="0"/>
            </a:p>
          </p:txBody>
        </p:sp>
        <p:sp>
          <p:nvSpPr>
            <p:cNvPr id="5" name="テキスト ボックス 4"/>
            <p:cNvSpPr txBox="1"/>
            <p:nvPr/>
          </p:nvSpPr>
          <p:spPr>
            <a:xfrm>
              <a:off x="1681316" y="1054477"/>
              <a:ext cx="5698996" cy="646331"/>
            </a:xfrm>
            <a:prstGeom prst="rect">
              <a:avLst/>
            </a:prstGeom>
            <a:noFill/>
            <a:ln w="31750"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en-US" altLang="ja-JP" b="1" dirty="0" smtClean="0">
                  <a:solidFill>
                    <a:schemeClr val="tx1"/>
                  </a:solidFill>
                </a:rPr>
                <a:t>The </a:t>
              </a:r>
              <a:r>
                <a:rPr kumimoji="1" lang="en-US" altLang="ja-JP" b="1" dirty="0" smtClean="0">
                  <a:solidFill>
                    <a:srgbClr val="FF0000"/>
                  </a:solidFill>
                </a:rPr>
                <a:t>first-time</a:t>
              </a:r>
              <a:r>
                <a:rPr kumimoji="1" lang="en-US" altLang="ja-JP" b="1" dirty="0" smtClean="0">
                  <a:solidFill>
                    <a:schemeClr val="tx1"/>
                  </a:solidFill>
                </a:rPr>
                <a:t> full coupled-channels calculation</a:t>
              </a:r>
              <a:r>
                <a:rPr lang="en-US" altLang="ja-JP" b="1" dirty="0" smtClean="0">
                  <a:solidFill>
                    <a:schemeClr val="tx1"/>
                  </a:solidFill>
                </a:rPr>
                <a:t> of </a:t>
              </a:r>
            </a:p>
            <a:p>
              <a:r>
                <a:rPr lang="en-US" altLang="ja-JP" b="1" dirty="0" smtClean="0">
                  <a:solidFill>
                    <a:schemeClr val="tx1"/>
                  </a:solidFill>
                  <a:latin typeface="Symbol" panose="05050102010706020507" pitchFamily="18" charset="2"/>
                </a:rPr>
                <a:t>n</a:t>
              </a:r>
              <a:r>
                <a:rPr lang="en-US" altLang="ja-JP" b="1" dirty="0" smtClean="0">
                  <a:solidFill>
                    <a:schemeClr val="tx1"/>
                  </a:solidFill>
                </a:rPr>
                <a:t>-nucleon reactions </a:t>
              </a:r>
              <a:r>
                <a:rPr lang="en-US" altLang="ja-JP" b="1" dirty="0" smtClean="0">
                  <a:solidFill>
                    <a:srgbClr val="0000FF"/>
                  </a:solidFill>
                </a:rPr>
                <a:t>beyond the Δ(1232) region </a:t>
              </a:r>
              <a:r>
                <a:rPr lang="en-US" altLang="ja-JP" b="1" dirty="0" smtClean="0">
                  <a:solidFill>
                    <a:schemeClr val="tx1"/>
                  </a:solidFill>
                </a:rPr>
                <a:t>!!</a:t>
              </a:r>
              <a:endParaRPr kumimoji="1" lang="ja-JP" altLang="en-US" b="1" dirty="0" smtClean="0">
                <a:solidFill>
                  <a:schemeClr val="tx1"/>
                </a:solidFill>
              </a:endParaRPr>
            </a:p>
          </p:txBody>
        </p:sp>
      </p:grpSp>
      <p:sp>
        <p:nvSpPr>
          <p:cNvPr id="8" name="テキスト ボックス 7"/>
          <p:cNvSpPr txBox="1"/>
          <p:nvPr/>
        </p:nvSpPr>
        <p:spPr>
          <a:xfrm>
            <a:off x="280711" y="1897087"/>
            <a:ext cx="2363147" cy="307777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171450" indent="-1714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altLang="ja-JP" sz="1400" b="1" dirty="0">
                <a:solidFill>
                  <a:schemeClr val="tx1"/>
                </a:solidFill>
              </a:rPr>
              <a:t>S</a:t>
            </a:r>
            <a:r>
              <a:rPr lang="en-US" altLang="ja-JP" sz="1400" b="1" dirty="0" smtClean="0">
                <a:solidFill>
                  <a:schemeClr val="tx1"/>
                </a:solidFill>
              </a:rPr>
              <a:t>ingle pion production: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972416" y="708863"/>
            <a:ext cx="4992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Nakamura</a:t>
            </a:r>
            <a:r>
              <a:rPr lang="en-US" altLang="ja-JP" sz="1400" b="1" dirty="0">
                <a:solidFill>
                  <a:srgbClr val="FF0000"/>
                </a:solidFill>
                <a:sym typeface="Wingdings" panose="05000000000000000000" pitchFamily="2" charset="2"/>
              </a:rPr>
              <a:t>, </a:t>
            </a:r>
            <a:r>
              <a:rPr lang="en-US" altLang="ja-JP" sz="1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HK, Sato, arXiv:1506.03403; to appear in PRD</a:t>
            </a:r>
            <a:endParaRPr lang="en-US" altLang="ja-JP" sz="1400" b="1" dirty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91" y="2428923"/>
            <a:ext cx="6154920" cy="143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528865"/>
            <a:ext cx="3323838" cy="2012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878" y="2465090"/>
            <a:ext cx="1933578" cy="1359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581128"/>
            <a:ext cx="4412882" cy="1857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テキスト ボックス 12"/>
          <p:cNvSpPr txBox="1"/>
          <p:nvPr/>
        </p:nvSpPr>
        <p:spPr>
          <a:xfrm>
            <a:off x="922164" y="2229320"/>
            <a:ext cx="1285929" cy="307777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1400" b="1" dirty="0" smtClean="0">
                <a:solidFill>
                  <a:srgbClr val="0000FF"/>
                </a:solidFill>
              </a:rPr>
              <a:t>ν p 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 μ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-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π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+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p</a:t>
            </a:r>
            <a:endParaRPr kumimoji="1" lang="ja-JP" altLang="en-US" sz="1400" b="1" dirty="0" smtClean="0">
              <a:solidFill>
                <a:srgbClr val="0000FF"/>
              </a:solidFill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108843" y="2229320"/>
            <a:ext cx="1285929" cy="307777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1400" b="1" dirty="0" smtClean="0">
                <a:solidFill>
                  <a:srgbClr val="0000FF"/>
                </a:solidFill>
              </a:rPr>
              <a:t>ν n 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 μ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-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π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+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n</a:t>
            </a:r>
            <a:endParaRPr kumimoji="1" lang="ja-JP" altLang="en-US" sz="1400" b="1" dirty="0" smtClean="0">
              <a:solidFill>
                <a:srgbClr val="0000FF"/>
              </a:solidFill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3010396" y="2229320"/>
            <a:ext cx="1266693" cy="307777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1400" b="1" dirty="0" smtClean="0">
                <a:solidFill>
                  <a:srgbClr val="0000FF"/>
                </a:solidFill>
              </a:rPr>
              <a:t>ν</a:t>
            </a:r>
            <a:r>
              <a:rPr lang="ja-JP" altLang="en-US" sz="1400" b="1" baseline="-25000" dirty="0" smtClean="0">
                <a:solidFill>
                  <a:srgbClr val="0000FF"/>
                </a:solidFill>
              </a:rPr>
              <a:t> </a:t>
            </a:r>
            <a:r>
              <a:rPr lang="en-US" altLang="ja-JP" sz="1400" b="1" dirty="0" smtClean="0">
                <a:solidFill>
                  <a:srgbClr val="0000FF"/>
                </a:solidFill>
              </a:rPr>
              <a:t>n 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 μ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-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π</a:t>
            </a:r>
            <a:r>
              <a:rPr lang="en-US" altLang="ja-JP" sz="1400" b="1" baseline="30000" dirty="0">
                <a:solidFill>
                  <a:srgbClr val="0000FF"/>
                </a:solidFill>
                <a:sym typeface="Wingdings" panose="05000000000000000000" pitchFamily="2" charset="2"/>
              </a:rPr>
              <a:t>0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</a:t>
            </a:r>
            <a:r>
              <a:rPr lang="en-US" altLang="ja-JP" sz="1400" b="1" dirty="0">
                <a:solidFill>
                  <a:srgbClr val="0000FF"/>
                </a:solidFill>
                <a:sym typeface="Wingdings" panose="05000000000000000000" pitchFamily="2" charset="2"/>
              </a:rPr>
              <a:t>p</a:t>
            </a:r>
            <a:endParaRPr kumimoji="1" lang="ja-JP" altLang="en-US" sz="1400" b="1" dirty="0" smtClean="0">
              <a:solidFill>
                <a:srgbClr val="0000FF"/>
              </a:solidFill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7278828" y="2219237"/>
            <a:ext cx="1204176" cy="307777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1400" b="1" dirty="0" smtClean="0">
                <a:solidFill>
                  <a:srgbClr val="0000FF"/>
                </a:solidFill>
              </a:rPr>
              <a:t>ν n 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 ν π</a:t>
            </a:r>
            <a:r>
              <a:rPr lang="en-US" altLang="ja-JP" sz="1400" b="1" baseline="30000" dirty="0">
                <a:solidFill>
                  <a:srgbClr val="0000FF"/>
                </a:solidFill>
                <a:sym typeface="Wingdings" panose="05000000000000000000" pitchFamily="2" charset="2"/>
              </a:rPr>
              <a:t>-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p</a:t>
            </a:r>
            <a:endParaRPr kumimoji="1" lang="ja-JP" altLang="en-US" sz="1400" b="1" dirty="0" smtClean="0">
              <a:solidFill>
                <a:srgbClr val="0000FF"/>
              </a:solidFill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1331640" y="4077072"/>
            <a:ext cx="2222083" cy="523220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altLang="ja-JP" sz="1400" b="1" dirty="0" err="1" smtClean="0">
                <a:solidFill>
                  <a:srgbClr val="0000FF"/>
                </a:solidFill>
              </a:rPr>
              <a:t>dσ</a:t>
            </a:r>
            <a:r>
              <a:rPr lang="en-US" altLang="ja-JP" sz="1400" b="1" dirty="0" smtClean="0">
                <a:solidFill>
                  <a:srgbClr val="0000FF"/>
                </a:solidFill>
              </a:rPr>
              <a:t>/dQ</a:t>
            </a:r>
            <a:r>
              <a:rPr lang="en-US" altLang="ja-JP" sz="1400" b="1" baseline="30000" dirty="0" smtClean="0">
                <a:solidFill>
                  <a:srgbClr val="0000FF"/>
                </a:solidFill>
              </a:rPr>
              <a:t>2</a:t>
            </a:r>
            <a:r>
              <a:rPr lang="en-US" altLang="ja-JP" sz="1400" b="1" dirty="0" smtClean="0">
                <a:solidFill>
                  <a:srgbClr val="0000FF"/>
                </a:solidFill>
              </a:rPr>
              <a:t> for ν p 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 μ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-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π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+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p</a:t>
            </a:r>
          </a:p>
          <a:p>
            <a:pPr algn="ctr"/>
            <a:r>
              <a:rPr kumimoji="1"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(flux averaged for </a:t>
            </a:r>
            <a:r>
              <a:rPr kumimoji="1" lang="en-US" altLang="ja-JP" sz="1400" b="1" dirty="0" err="1" smtClean="0">
                <a:solidFill>
                  <a:srgbClr val="0000FF"/>
                </a:solidFill>
                <a:sym typeface="Wingdings" panose="05000000000000000000" pitchFamily="2" charset="2"/>
              </a:rPr>
              <a:t>Eν</a:t>
            </a:r>
            <a:r>
              <a:rPr lang="en-US" altLang="ja-JP" sz="1400" b="1" dirty="0">
                <a:solidFill>
                  <a:srgbClr val="0000FF"/>
                </a:solidFill>
                <a:sym typeface="Wingdings" panose="05000000000000000000" pitchFamily="2" charset="2"/>
              </a:rPr>
              <a:t>)</a:t>
            </a:r>
            <a:endParaRPr kumimoji="1" lang="ja-JP" altLang="en-US" sz="1400" b="1" dirty="0" smtClean="0">
              <a:solidFill>
                <a:srgbClr val="0000FF"/>
              </a:solidFill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5511730" y="4047219"/>
            <a:ext cx="2350323" cy="307777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altLang="ja-JP" sz="1400" b="1" dirty="0" smtClean="0">
                <a:solidFill>
                  <a:srgbClr val="0000FF"/>
                </a:solidFill>
              </a:rPr>
              <a:t>d</a:t>
            </a:r>
            <a:r>
              <a:rPr lang="en-US" altLang="ja-JP" sz="1400" b="1" baseline="30000" dirty="0" smtClean="0">
                <a:solidFill>
                  <a:srgbClr val="0000FF"/>
                </a:solidFill>
              </a:rPr>
              <a:t>2</a:t>
            </a:r>
            <a:r>
              <a:rPr lang="en-US" altLang="ja-JP" sz="1400" b="1" dirty="0" smtClean="0">
                <a:solidFill>
                  <a:srgbClr val="0000FF"/>
                </a:solidFill>
              </a:rPr>
              <a:t>σ/dWdQ</a:t>
            </a:r>
            <a:r>
              <a:rPr lang="en-US" altLang="ja-JP" sz="1400" b="1" baseline="30000" dirty="0" smtClean="0">
                <a:solidFill>
                  <a:srgbClr val="0000FF"/>
                </a:solidFill>
              </a:rPr>
              <a:t>2</a:t>
            </a:r>
            <a:r>
              <a:rPr lang="en-US" altLang="ja-JP" sz="1400" b="1" dirty="0" smtClean="0">
                <a:solidFill>
                  <a:srgbClr val="0000FF"/>
                </a:solidFill>
              </a:rPr>
              <a:t> at </a:t>
            </a:r>
            <a:r>
              <a:rPr lang="en-US" altLang="ja-JP" sz="1400" b="1" dirty="0" err="1" smtClean="0">
                <a:solidFill>
                  <a:srgbClr val="0000FF"/>
                </a:solidFill>
              </a:rPr>
              <a:t>Eν</a:t>
            </a:r>
            <a:r>
              <a:rPr lang="en-US" altLang="ja-JP" sz="1400" b="1" dirty="0" smtClean="0">
                <a:solidFill>
                  <a:srgbClr val="0000FF"/>
                </a:solidFill>
              </a:rPr>
              <a:t> = 2 GeV</a:t>
            </a:r>
            <a:endParaRPr kumimoji="1" lang="ja-JP" altLang="en-US" sz="1400" b="1" dirty="0" smtClean="0">
              <a:solidFill>
                <a:srgbClr val="0000FF"/>
              </a:solidFill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4788024" y="4292515"/>
            <a:ext cx="1285929" cy="307777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1400" b="1" dirty="0" smtClean="0">
                <a:solidFill>
                  <a:srgbClr val="0000FF"/>
                </a:solidFill>
              </a:rPr>
              <a:t>ν p 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 μ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-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π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+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p</a:t>
            </a:r>
            <a:endParaRPr kumimoji="1" lang="ja-JP" altLang="en-US" sz="1400" b="1" dirty="0" smtClean="0">
              <a:solidFill>
                <a:srgbClr val="0000FF"/>
              </a:solidFill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6691491" y="4331072"/>
            <a:ext cx="2056973" cy="523220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1400" b="1" dirty="0" smtClean="0">
                <a:solidFill>
                  <a:srgbClr val="0000FF"/>
                </a:solidFill>
              </a:rPr>
              <a:t>ν n 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 μ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-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π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0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p + μ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-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</a:t>
            </a:r>
            <a:r>
              <a:rPr lang="en-US" altLang="ja-JP" sz="1400" b="1" dirty="0">
                <a:solidFill>
                  <a:srgbClr val="0000FF"/>
                </a:solidFill>
                <a:sym typeface="Wingdings" panose="05000000000000000000" pitchFamily="2" charset="2"/>
              </a:rPr>
              <a:t>π</a:t>
            </a:r>
            <a:r>
              <a:rPr lang="en-US" altLang="ja-JP" sz="1400" b="1" baseline="30000" dirty="0">
                <a:solidFill>
                  <a:srgbClr val="0000FF"/>
                </a:solidFill>
                <a:sym typeface="Wingdings" panose="05000000000000000000" pitchFamily="2" charset="2"/>
              </a:rPr>
              <a:t>+</a:t>
            </a:r>
            <a:r>
              <a:rPr lang="en-US" altLang="ja-JP" sz="1400" b="1" dirty="0">
                <a:solidFill>
                  <a:srgbClr val="0000FF"/>
                </a:solidFill>
                <a:sym typeface="Wingdings" panose="05000000000000000000" pitchFamily="2" charset="2"/>
              </a:rPr>
              <a:t> 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n</a:t>
            </a:r>
            <a:endParaRPr lang="ja-JP" altLang="en-US" sz="1400" b="1" dirty="0">
              <a:solidFill>
                <a:srgbClr val="0000FF"/>
              </a:solidFill>
            </a:endParaRPr>
          </a:p>
          <a:p>
            <a:endParaRPr kumimoji="1" lang="ja-JP" altLang="en-US" sz="1400" b="1" dirty="0" smtClean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220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正方形/長方形 19"/>
          <p:cNvSpPr/>
          <p:nvPr/>
        </p:nvSpPr>
        <p:spPr>
          <a:xfrm>
            <a:off x="148484" y="692696"/>
            <a:ext cx="8784976" cy="604867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67278" y="1196752"/>
            <a:ext cx="2432076" cy="307777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171450" indent="-1714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altLang="ja-JP" sz="1400" b="1" dirty="0" smtClean="0">
                <a:solidFill>
                  <a:schemeClr val="tx1"/>
                </a:solidFill>
              </a:rPr>
              <a:t>Double pion production: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972416" y="708863"/>
            <a:ext cx="4992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Nakamura</a:t>
            </a:r>
            <a:r>
              <a:rPr lang="en-US" altLang="ja-JP" sz="1400" b="1" dirty="0">
                <a:solidFill>
                  <a:srgbClr val="FF0000"/>
                </a:solidFill>
                <a:sym typeface="Wingdings" panose="05000000000000000000" pitchFamily="2" charset="2"/>
              </a:rPr>
              <a:t>, </a:t>
            </a:r>
            <a:r>
              <a:rPr lang="en-US" altLang="ja-JP" sz="1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HK, Sato, arXiv:1506.03403; to appear in PRD</a:t>
            </a:r>
            <a:endParaRPr lang="en-US" altLang="ja-JP" sz="1400" b="1" dirty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1882696" y="3573016"/>
            <a:ext cx="2250937" cy="307777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altLang="ja-JP" sz="1400" b="1" dirty="0" err="1" smtClean="0">
                <a:solidFill>
                  <a:srgbClr val="0000FF"/>
                </a:solidFill>
              </a:rPr>
              <a:t>dσ</a:t>
            </a:r>
            <a:r>
              <a:rPr lang="en-US" altLang="ja-JP" sz="1400" b="1" dirty="0" smtClean="0">
                <a:solidFill>
                  <a:srgbClr val="0000FF"/>
                </a:solidFill>
              </a:rPr>
              <a:t>/dWdQ</a:t>
            </a:r>
            <a:r>
              <a:rPr lang="en-US" altLang="ja-JP" sz="1400" b="1" baseline="30000" dirty="0" smtClean="0">
                <a:solidFill>
                  <a:srgbClr val="0000FF"/>
                </a:solidFill>
              </a:rPr>
              <a:t>2</a:t>
            </a:r>
            <a:r>
              <a:rPr lang="en-US" altLang="ja-JP" sz="1400" b="1" dirty="0" smtClean="0">
                <a:solidFill>
                  <a:srgbClr val="0000FF"/>
                </a:solidFill>
              </a:rPr>
              <a:t> at </a:t>
            </a:r>
            <a:r>
              <a:rPr lang="en-US" altLang="ja-JP" sz="1400" b="1" dirty="0" err="1" smtClean="0">
                <a:solidFill>
                  <a:srgbClr val="0000FF"/>
                </a:solidFill>
              </a:rPr>
              <a:t>Eν</a:t>
            </a:r>
            <a:r>
              <a:rPr lang="en-US" altLang="ja-JP" sz="1400" b="1" dirty="0" smtClean="0">
                <a:solidFill>
                  <a:srgbClr val="0000FF"/>
                </a:solidFill>
              </a:rPr>
              <a:t> = 2 GeV</a:t>
            </a:r>
            <a:endParaRPr kumimoji="1" lang="ja-JP" altLang="en-US" sz="1400" b="1" dirty="0" smtClean="0">
              <a:solidFill>
                <a:srgbClr val="0000FF"/>
              </a:solidFill>
            </a:endParaRPr>
          </a:p>
        </p:txBody>
      </p:sp>
      <p:pic>
        <p:nvPicPr>
          <p:cNvPr id="27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29" y="4168825"/>
            <a:ext cx="4594650" cy="1870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76" y="1844824"/>
            <a:ext cx="6913174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テキスト ボックス 37"/>
          <p:cNvSpPr txBox="1"/>
          <p:nvPr/>
        </p:nvSpPr>
        <p:spPr>
          <a:xfrm>
            <a:off x="929277" y="1556792"/>
            <a:ext cx="1556836" cy="307777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1400" b="1" dirty="0" smtClean="0">
                <a:solidFill>
                  <a:srgbClr val="0000FF"/>
                </a:solidFill>
              </a:rPr>
              <a:t>ν p 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 μ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-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π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+ 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π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0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p</a:t>
            </a:r>
            <a:endParaRPr kumimoji="1" lang="ja-JP" altLang="en-US" sz="1400" b="1" dirty="0" smtClean="0">
              <a:solidFill>
                <a:srgbClr val="0000FF"/>
              </a:solidFill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3203848" y="1556792"/>
            <a:ext cx="1527982" cy="307777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1400" b="1" dirty="0" smtClean="0">
                <a:solidFill>
                  <a:srgbClr val="0000FF"/>
                </a:solidFill>
              </a:rPr>
              <a:t>ν p 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 μ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-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π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+ 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π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+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</a:t>
            </a:r>
            <a:r>
              <a:rPr lang="en-US" altLang="ja-JP" sz="1400" b="1" dirty="0">
                <a:solidFill>
                  <a:srgbClr val="0000FF"/>
                </a:solidFill>
                <a:sym typeface="Wingdings" panose="05000000000000000000" pitchFamily="2" charset="2"/>
              </a:rPr>
              <a:t>n</a:t>
            </a:r>
            <a:endParaRPr kumimoji="1" lang="ja-JP" altLang="en-US" sz="1400" b="1" dirty="0" smtClean="0">
              <a:solidFill>
                <a:srgbClr val="0000FF"/>
              </a:solidFill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3218490" y="3810701"/>
            <a:ext cx="1497526" cy="307777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1400" b="1" dirty="0" smtClean="0">
                <a:solidFill>
                  <a:srgbClr val="0000FF"/>
                </a:solidFill>
              </a:rPr>
              <a:t>ν n 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 μ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-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π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+ 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π</a:t>
            </a:r>
            <a:r>
              <a:rPr lang="en-US" altLang="ja-JP" sz="1400" b="1" baseline="30000" dirty="0">
                <a:solidFill>
                  <a:srgbClr val="0000FF"/>
                </a:solidFill>
                <a:sym typeface="Wingdings" panose="05000000000000000000" pitchFamily="2" charset="2"/>
              </a:rPr>
              <a:t>-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p</a:t>
            </a:r>
            <a:endParaRPr kumimoji="1" lang="ja-JP" altLang="en-US" sz="1400" b="1" dirty="0" smtClean="0">
              <a:solidFill>
                <a:srgbClr val="0000FF"/>
              </a:solidFill>
            </a:endParaRPr>
          </a:p>
        </p:txBody>
      </p:sp>
      <p:pic>
        <p:nvPicPr>
          <p:cNvPr id="4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754" y="4496071"/>
            <a:ext cx="2501792" cy="1781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テキスト ボックス 41"/>
          <p:cNvSpPr txBox="1"/>
          <p:nvPr/>
        </p:nvSpPr>
        <p:spPr>
          <a:xfrm>
            <a:off x="827584" y="3810702"/>
            <a:ext cx="1556836" cy="307777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1400" b="1" dirty="0" smtClean="0">
                <a:solidFill>
                  <a:srgbClr val="0000FF"/>
                </a:solidFill>
              </a:rPr>
              <a:t>ν p 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 μ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-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π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+ 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π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0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p</a:t>
            </a:r>
            <a:endParaRPr kumimoji="1" lang="ja-JP" altLang="en-US" sz="1400" b="1" dirty="0" smtClean="0">
              <a:solidFill>
                <a:srgbClr val="0000FF"/>
              </a:solidFill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5594754" y="1556792"/>
            <a:ext cx="1497526" cy="307777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1400" b="1" dirty="0" smtClean="0">
                <a:solidFill>
                  <a:srgbClr val="0000FF"/>
                </a:solidFill>
              </a:rPr>
              <a:t>ν n 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 μ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-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π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+ 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π</a:t>
            </a:r>
            <a:r>
              <a:rPr lang="en-US" altLang="ja-JP" sz="1400" b="1" baseline="30000" dirty="0">
                <a:solidFill>
                  <a:srgbClr val="0000FF"/>
                </a:solidFill>
                <a:sym typeface="Wingdings" panose="05000000000000000000" pitchFamily="2" charset="2"/>
              </a:rPr>
              <a:t>-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p</a:t>
            </a:r>
            <a:endParaRPr kumimoji="1" lang="ja-JP" altLang="en-US" sz="1400" b="1" dirty="0" smtClean="0">
              <a:solidFill>
                <a:srgbClr val="0000FF"/>
              </a:solidFill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5652120" y="3861048"/>
            <a:ext cx="1649811" cy="307777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171450" indent="-1714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altLang="ja-JP" sz="1400" b="1" dirty="0" smtClean="0">
                <a:solidFill>
                  <a:schemeClr val="tx1"/>
                </a:solidFill>
              </a:rPr>
              <a:t>KΛ</a:t>
            </a:r>
            <a:r>
              <a:rPr lang="ja-JP" altLang="en-US" sz="1400" b="1" dirty="0">
                <a:solidFill>
                  <a:schemeClr val="tx1"/>
                </a:solidFill>
              </a:rPr>
              <a:t> </a:t>
            </a:r>
            <a:r>
              <a:rPr lang="en-US" altLang="ja-JP" sz="1400" b="1" dirty="0" smtClean="0">
                <a:solidFill>
                  <a:schemeClr val="tx1"/>
                </a:solidFill>
              </a:rPr>
              <a:t>production:</a:t>
            </a: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6648548" y="4144331"/>
            <a:ext cx="1306768" cy="307777"/>
          </a:xfrm>
          <a:prstGeom prst="rect">
            <a:avLst/>
          </a:prstGeom>
          <a:noFill/>
          <a:ln w="31750"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1400" b="1" dirty="0" smtClean="0">
                <a:solidFill>
                  <a:srgbClr val="0000FF"/>
                </a:solidFill>
              </a:rPr>
              <a:t>ν</a:t>
            </a:r>
            <a:r>
              <a:rPr lang="ja-JP" altLang="en-US" sz="1400" b="1" baseline="-25000" dirty="0" smtClean="0">
                <a:solidFill>
                  <a:srgbClr val="0000FF"/>
                </a:solidFill>
              </a:rPr>
              <a:t> </a:t>
            </a:r>
            <a:r>
              <a:rPr lang="en-US" altLang="ja-JP" sz="1400" b="1" dirty="0" smtClean="0">
                <a:solidFill>
                  <a:srgbClr val="0000FF"/>
                </a:solidFill>
              </a:rPr>
              <a:t>n 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 μ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-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K</a:t>
            </a:r>
            <a:r>
              <a:rPr lang="en-US" altLang="ja-JP" sz="1400" b="1" baseline="30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+</a:t>
            </a:r>
            <a:r>
              <a:rPr lang="en-US" altLang="ja-JP" sz="14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 Λ</a:t>
            </a:r>
            <a:endParaRPr kumimoji="1" lang="ja-JP" altLang="en-US" sz="1400" b="1" dirty="0" smtClean="0">
              <a:solidFill>
                <a:srgbClr val="0000FF"/>
              </a:solidFill>
            </a:endParaRPr>
          </a:p>
        </p:txBody>
      </p:sp>
      <p:sp>
        <p:nvSpPr>
          <p:cNvPr id="46" name="Rectangle 3"/>
          <p:cNvSpPr txBox="1">
            <a:spLocks noChangeArrowheads="1"/>
          </p:cNvSpPr>
          <p:nvPr/>
        </p:nvSpPr>
        <p:spPr>
          <a:xfrm>
            <a:off x="0" y="0"/>
            <a:ext cx="9144000" cy="6926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600" dirty="0" smtClean="0">
                <a:solidFill>
                  <a:srgbClr val="0000FF"/>
                </a:solidFill>
                <a:latin typeface="Arial Black" pitchFamily="34" charset="0"/>
                <a:ea typeface="ＭＳ Ｐゴシック" charset="-128"/>
              </a:rPr>
              <a:t>Predicted results for neutrino-induced reactions</a:t>
            </a:r>
            <a:endParaRPr lang="ja-JP" altLang="en-US" sz="2600" dirty="0" smtClean="0">
              <a:solidFill>
                <a:srgbClr val="0000FF"/>
              </a:solidFill>
              <a:latin typeface="Arial Black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448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0789" cy="6875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04070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slides}\pagestyle{empty}&#10;\usepackage{txfonts}&#10;\usepackage{color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2"/>
  <p:tag name="DEFAULTFONTSIZE" val="10"/>
  <p:tag name="DEFAULTWIDTH" val="458"/>
  <p:tag name="DEFAULTHEIGHT" val="33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5|36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5|36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8|21.7|51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5|36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txfonts}&#10;\begin{document}&#10;$&#10;R = \sigma(e^- e^+ \to {\rm hadrons}) / \sigma(e^- e^+ \to \mu^-\mu^+)&#10;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8"/>
  <p:tag name="BOXHEIGHT" val="338"/>
  <p:tag name="BOXFONT" val="10"/>
  <p:tag name="BOXWRAP" val="False"/>
  <p:tag name="WORKAROUNDTRANSPARENCYBUG" val="False"/>
  <p:tag name="ALLOWFONTSUBSTITUTION" val="False"/>
  <p:tag name="BITMAPFORMAT" val="pngmono"/>
  <p:tag name="ORIGWIDTH" val="342.9607"/>
  <p:tag name="PICTUREFILESIZE" val="1305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txfonts}&#10;\begin{document}&#10;$&#10;\sigma(\pi^- p \to {\rm hadrons})&#10;$ (mb)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8"/>
  <p:tag name="BOXHEIGHT" val="338"/>
  <p:tag name="BOXFONT" val="10"/>
  <p:tag name="BOXWRAP" val="False"/>
  <p:tag name="WORKAROUNDTRANSPARENCYBUG" val="False"/>
  <p:tag name="ALLOWFONTSUBSTITUTION" val="False"/>
  <p:tag name="BITMAPFORMAT" val="pngmono"/>
  <p:tag name="ORIGWIDTH" val="195.9604"/>
  <p:tag name="PICTUREFILESIZE" val="1012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txfonts}&#10;\usepackage{color}&#10;\begin{document}&#10;$\sqrt{s}$ &#10;[GeV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98"/>
  <p:tag name="BOXHEIGHT" val="369"/>
  <p:tag name="BOXFONT" val="10"/>
  <p:tag name="BOXWRAP" val="False"/>
  <p:tag name="WORKAROUNDTRANSPARENCYBUG" val="False"/>
  <p:tag name="ALLOWFONTSUBSTITUTION" val="False"/>
  <p:tag name="BITMAPFORMAT" val="png256"/>
  <p:tag name="ORIGWIDTH" val="75.00016"/>
  <p:tag name="PICTUREFILESIZE" val="889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txfonts}&#10;\usepackage{color}&#10;\begin{document}&#10;\begin{eqnarray}&#10;T_{ab}(E)-T^\dag_{ab} (E) = &#10;-2\pi i \sum_c T^\dag_{ac}\delta(E-E_c)T_{cb}(E)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8"/>
  <p:tag name="BOXHEIGHT" val="338"/>
  <p:tag name="BOXFONT" val="10"/>
  <p:tag name="BOXWRAP" val="False"/>
  <p:tag name="WORKAROUNDTRANSPARENCYBUG" val="False"/>
  <p:tag name="ALLOWFONTSUBSTITUTION" val="False"/>
  <p:tag name="BITMAPFORMAT" val="pngmono"/>
  <p:tag name="ORIGWIDTH" val="720"/>
  <p:tag name="PICTUREFILESIZE" val="3410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txfonts}&#10;\usepackage{color}&#10;\begin{document}&#10;\begin{eqnarray}&#10;T_{ab}(E)-T^\dag_{ab} (E) = &#10;-2\pi i \sum_c T^\dag_{ac}\delta(E-E_c)T_{cb}(E)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8"/>
  <p:tag name="BOXHEIGHT" val="338"/>
  <p:tag name="BOXFONT" val="10"/>
  <p:tag name="BOXWRAP" val="False"/>
  <p:tag name="WORKAROUNDTRANSPARENCYBUG" val="False"/>
  <p:tag name="ALLOWFONTSUBSTITUTION" val="False"/>
  <p:tag name="BITMAPFORMAT" val="png256"/>
  <p:tag name="ORIGWIDTH" val="387.9608"/>
  <p:tag name="PICTUREFILESIZE" val="5274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8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txfonts}&#10;\usepackage{color}&#10;\begin{document}&#10;\begin{eqnarray}&#10;T_{ab}(E)-T^\dag_{ab} (E) = &#10;-2\pi i \sum_c T^\dag_{ac}\delta(E-E_c)T_{cb}(E)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8"/>
  <p:tag name="BOXHEIGHT" val="338"/>
  <p:tag name="BOXFONT" val="10"/>
  <p:tag name="BOXWRAP" val="False"/>
  <p:tag name="WORKAROUNDTRANSPARENCYBUG" val="False"/>
  <p:tag name="ALLOWFONTSUBSTITUTION" val="False"/>
  <p:tag name="BITMAPFORMAT" val="pngmono"/>
  <p:tag name="ORIGWIDTH" val="720"/>
  <p:tag name="PICTUREFILESIZE" val="3410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txfonts}&#10;\usepackage{color}&#10;\begin{document}&#10;\begin{eqnarray}&#10;T_{ab}(E) = K_{ab}(E) + \sum_c K_{ac}(E)&#10;\left[-i\pi\delta(E-E_c)\right]T_{cb}(E)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8"/>
  <p:tag name="BOXHEIGHT" val="338"/>
  <p:tag name="BOXFONT" val="10"/>
  <p:tag name="BOXWRAP" val="False"/>
  <p:tag name="WORKAROUNDTRANSPARENCYBUG" val="False"/>
  <p:tag name="ALLOWFONTSUBSTITUTION" val="False"/>
  <p:tag name="BITMAPFORMAT" val="pngmono"/>
  <p:tag name="ORIGWIDTH" val="720"/>
  <p:tag name="PICTUREFILESIZE" val="3451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txfonts}&#10;\usepackage{color}&#10;\begin{document}&#10;\begin{eqnarray}&#10;K_{ab}(E) \equiv K_{ab}(\vec p_a,\vec p_b;E)= V_{ab}(\vec p_a,\vec p_b;E) &#10;+ \sum_c{\cal P}\int d\vec q V_{ac}(\vec p_a,\vec q;E)\frac{1}{E-H^0_c+i\varepsilon}K_{cb}(\vec q,\vec p_b;E)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8"/>
  <p:tag name="BOXHEIGHT" val="338"/>
  <p:tag name="BOXFONT" val="10"/>
  <p:tag name="BOXWRAP" val="False"/>
  <p:tag name="WORKAROUNDTRANSPARENCYBUG" val="False"/>
  <p:tag name="ALLOWFONTSUBSTITUTION" val="False"/>
  <p:tag name="BITMAPFORMAT" val="pngmono"/>
  <p:tag name="ORIGWIDTH" val="720"/>
  <p:tag name="PICTUREFILESIZE" val="6969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txfonts}&#10;\usepackage{color}&#10;\begin{document}&#10;\begin{eqnarray}&#10;K_{ab}(E) \equiv ({\rm Polynomials~of}~E) + ({\rm Pole~terms})&#10;\nonumber&#10;\end{eqnarra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8"/>
  <p:tag name="BOXHEIGHT" val="338"/>
  <p:tag name="BOXFONT" val="10"/>
  <p:tag name="BOXWRAP" val="False"/>
  <p:tag name="WORKAROUNDTRANSPARENCYBUG" val="False"/>
  <p:tag name="ALLOWFONTSUBSTITUTION" val="False"/>
  <p:tag name="BITMAPFORMAT" val="pngmono"/>
  <p:tag name="ORIGWIDTH" val="354.0007"/>
  <p:tag name="PICTUREFILESIZE" val="2565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5|32.6|37.7|62.4|60.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5|36.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9.8|25.5|3|7.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txfonts}&#10;\usepackage{color}&#10;\begin{document}&#10;\begin{eqnarray*}&#10;V_{a,b}&amp;~~=~~&amp;~~~~ v_{a,b}~~~~~~~~+~~~~~~~~Z_{a,b}&#10;~~~~~~~~+ ~~~~~~~~\sum_{N^\ast}\frac{\Gamma^\dag_{N^\ast,a}\Gamma_{N^\ast,b}}{E-M_{N^\ast}}&#10;\end{eqnarray*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8"/>
  <p:tag name="BOXHEIGHT" val="338"/>
  <p:tag name="BOXFONT" val="10"/>
  <p:tag name="BOXWRAP" val="False"/>
  <p:tag name="WORKAROUNDTRANSPARENCYBUG" val="False"/>
  <p:tag name="ALLOWFONTSUBSTITUTION" val="False"/>
  <p:tag name="BITMAPFORMAT" val="pngmono"/>
  <p:tag name="ORIGWIDTH" val="523.9811"/>
  <p:tag name="PICTUREFILESIZE" val="2571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txfonts}&#10;\usepackage{color}&#10;\begin{document}&#10;$\textcolor[rgb]{0,0,1}{\pi\pi N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8"/>
  <p:tag name="BOXHEIGHT" val="338"/>
  <p:tag name="BOXFONT" val="10"/>
  <p:tag name="BOXWRAP" val="False"/>
  <p:tag name="WORKAROUNDTRANSPARENCYBUG" val="False"/>
  <p:tag name="ALLOWFONTSUBSTITUTION" val="False"/>
  <p:tag name="BITMAPFORMAT" val="png256"/>
  <p:tag name="ORIGWIDTH" val="37"/>
  <p:tag name="PICTUREFILESIZE" val="379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txfonts}&#10;\usepackage{color}&#10;\begin{document}&#10;\begin{eqnarray*}&#10;\ \ \ \ \ T^{(LSJ)}_{a,b}(p_{a},p_{b};E)&amp;=&amp;V^{(LSJ)}_{a,b}(p_{a},p_{b};E)&#10;+\sum_c\ \ \int^\infty_0 q^2dq V^{(LSJ)}_{a,c}(p_{a},q;E)G_{c}(q;E)T^{(LSJ)}_{c,b}(q,p_{b};E)&#10;\end{eqnarray*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8"/>
  <p:tag name="BOXHEIGHT" val="338"/>
  <p:tag name="BOXFONT" val="10"/>
  <p:tag name="BOXWRAP" val="False"/>
  <p:tag name="WORKAROUNDTRANSPARENCYBUG" val="False"/>
  <p:tag name="ALLOWFONTSUBSTITUTION" val="False"/>
  <p:tag name="BITMAPFORMAT" val="pngmono"/>
  <p:tag name="ORIGWIDTH" val="720"/>
  <p:tag name="PICTUREFILESIZE" val="7429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txfonts}&#10;\usepackage{color}&#10;\begin{document}&#10;\begin{eqnarray*}a,b,c&amp;=&amp;(~\gamma^{(\ast)} N,~\pi N,~\eta N,~\pi\Delta,~\sigma N,~\rho N,~\textcolor[rgb]{0,0,0}{K\Lambda},~K\Sigma,\cdots)\end{eqnarray*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8"/>
  <p:tag name="BOXHEIGHT" val="338"/>
  <p:tag name="BOXFONT" val="10"/>
  <p:tag name="BOXWRAP" val="False"/>
  <p:tag name="WORKAROUNDTRANSPARENCYBUG" val="False"/>
  <p:tag name="ALLOWFONTSUBSTITUTION" val="False"/>
  <p:tag name="BITMAPFORMAT" val="png256"/>
  <p:tag name="ORIGWIDTH" val="453.0009"/>
  <p:tag name="PICTUREFILESIZE" val="4519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txfonts}&#10;\begin{document}&#10;\begin{eqnarray*}&#10;|N^*\rangle = |qqq\rangle + |\rm{m.c.}\rangle&#10;\end{eqnarray*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458"/>
  <p:tag name="BOXHEIGHT" val="338"/>
  <p:tag name="BOXFONT" val="10"/>
  <p:tag name="BOXWRAP" val="False"/>
  <p:tag name="WORKAROUNDTRANSPARENCYBUG" val="False"/>
  <p:tag name="ALLOWFONTSUBSTITUTION" val="False"/>
  <p:tag name="BITMAPFORMAT" val="pngmono"/>
  <p:tag name="ORIGWIDTH" val="164"/>
  <p:tag name="PICTUREFILESIZE" val="865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txfonts}&#10;\begin{document}&#10;\begin{eqnarray*}&#10;|N^*\rangle = |MB\rangle &#10;\end{eqnarray*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458"/>
  <p:tag name="BOXHEIGHT" val="338"/>
  <p:tag name="BOXFONT" val="10"/>
  <p:tag name="BOXWRAP" val="False"/>
  <p:tag name="WORKAROUNDTRANSPARENCYBUG" val="False"/>
  <p:tag name="ALLOWFONTSUBSTITUTION" val="False"/>
  <p:tag name="BITMAPFORMAT" val="pngmono"/>
  <p:tag name="ORIGWIDTH" val="99"/>
  <p:tag name="PICTUREFILESIZE" val="557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txfonts}&#10;\begin{document}&#10;\begin{eqnarray*}&#10;V&#10;\end{eqnarray*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458"/>
  <p:tag name="BOXHEIGHT" val="338"/>
  <p:tag name="BOXFONT" val="10"/>
  <p:tag name="BOXWRAP" val="False"/>
  <p:tag name="WORKAROUNDTRANSPARENCYBUG" val="False"/>
  <p:tag name="ALLOWFONTSUBSTITUTION" val="False"/>
  <p:tag name="BITMAPFORMAT" val="pngmono"/>
  <p:tag name="ORIGWIDTH" val="12.96"/>
  <p:tag name="PICTUREFILESIZE" val="78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txfonts}&#10;\begin{document}&#10;\begin{eqnarray*}&#10;MB = \pi N, \eta N, K\Lambda,K\Sigma,\omega N&#10;\end{eqnarray*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8"/>
  <p:tag name="BOXHEIGHT" val="338"/>
  <p:tag name="BOXFONT" val="10"/>
  <p:tag name="BOXWRAP" val="False"/>
  <p:tag name="WORKAROUNDTRANSPARENCYBUG" val="False"/>
  <p:tag name="ALLOWFONTSUBSTITUTION" val="False"/>
  <p:tag name="BITMAPFORMAT" val="pngmono"/>
  <p:tag name="ORIGWIDTH" val="720"/>
  <p:tag name="PICTUREFILESIZE" val="1199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txfonts}&#10;\begin{document}&#10;\begin{eqnarray*}&#10;G_{MB}&#10;\end{eqnarray*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458"/>
  <p:tag name="BOXHEIGHT" val="338"/>
  <p:tag name="BOXFONT" val="10"/>
  <p:tag name="BOXWRAP" val="False"/>
  <p:tag name="WORKAROUNDTRANSPARENCYBUG" val="False"/>
  <p:tag name="ALLOWFONTSUBSTITUTION" val="False"/>
  <p:tag name="BITMAPFORMAT" val="pngmono"/>
  <p:tag name="ORIGWIDTH" val="39.96008"/>
  <p:tag name="PICTUREFILESIZE" val="262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txfonts}&#10;\begin{document}&#10;\begin{eqnarray*}&#10;MB = \pi \Delta, \rho N, \sigma N&#10;\end{eqnarray*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8"/>
  <p:tag name="BOXHEIGHT" val="338"/>
  <p:tag name="BOXFONT" val="10"/>
  <p:tag name="BOXWRAP" val="False"/>
  <p:tag name="WORKAROUNDTRANSPARENCYBUG" val="False"/>
  <p:tag name="ALLOWFONTSUBSTITUTION" val="False"/>
  <p:tag name="BITMAPFORMAT" val="pngmono"/>
  <p:tag name="ORIGWIDTH" val="147.0003"/>
  <p:tag name="PICTUREFILESIZE" val="753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txfonts}&#10;\usepackage{color}&#10;\begin{document}&#10;$\Gamma \equiv -2{\rm Im}(M_{\rm pole})$ (MeV)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8"/>
  <p:tag name="BOXHEIGHT" val="338"/>
  <p:tag name="BOXFONT" val="10"/>
  <p:tag name="BOXWRAP" val="False"/>
  <p:tag name="WORKAROUNDTRANSPARENCYBUG" val="False"/>
  <p:tag name="ALLOWFONTSUBSTITUTION" val="False"/>
  <p:tag name="BITMAPFORMAT" val="pngmono"/>
  <p:tag name="ORIGWIDTH" val="720"/>
  <p:tag name="PICTUREFILESIZE" val="1520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txfonts}&#10;\begin{document}&#10;\begin{eqnarray*}&#10;\left. \langle p_b|\hat T(E)|p_a\rangle \right|_{E\to M_R} &amp; \to&amp;&#10; \frac{R_{b,a}}&#10;{E - M_R} + ({\rm regular~terms})&#10;\end{eqnarray*}&#10;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(none)"/>
  <p:tag name="BOXWIDTH" val="446"/>
  <p:tag name="BOXHEIGHT" val="452"/>
  <p:tag name="BOXFONT" val="10"/>
  <p:tag name="BOXWRAP" val="False"/>
  <p:tag name="WORKAROUNDTRANSPARENCYBUG" val="False"/>
  <p:tag name="ALLOWFONTSUBSTITUTION" val="False"/>
  <p:tag name="BITMAPFORMAT" val="pngmono"/>
  <p:tag name="ORIGWIDTH" val="414.0009"/>
  <p:tag name="PICTUREFILESIZE" val="576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txfonts}&#10;\usepackage{color}&#10;\begin{document}&#10;$\langle p_b|V|R\rangle \times \langle R|V|p_a\rangle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46"/>
  <p:tag name="BOXHEIGHT" val="452"/>
  <p:tag name="BOXFONT" val="10"/>
  <p:tag name="BOXWRAP" val="False"/>
  <p:tag name="WORKAROUNDTRANSPARENCYBUG" val="False"/>
  <p:tag name="ALLOWFONTSUBSTITUTION" val="False"/>
  <p:tag name="BITMAPFORMAT" val="pngmono"/>
  <p:tag name="ORIGWIDTH" val="156.9603"/>
  <p:tag name="PICTUREFILESIZE" val="1464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5|36.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5|32.6|37.7|62.4|60.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txfonts}&#10;\usepackage{color}&#10;\begin{document}&#10;$\Gamma \equiv -2{\rm Im}(M_{\rm pole})$ (MeV)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8"/>
  <p:tag name="BOXHEIGHT" val="338"/>
  <p:tag name="BOXFONT" val="10"/>
  <p:tag name="BOXWRAP" val="False"/>
  <p:tag name="WORKAROUNDTRANSPARENCYBUG" val="False"/>
  <p:tag name="ALLOWFONTSUBSTITUTION" val="False"/>
  <p:tag name="BITMAPFORMAT" val="pngmono"/>
  <p:tag name="ORIGWIDTH" val="720"/>
  <p:tag name="PICTUREFILESIZE" val="1520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5|32.6|37.7|62.4|60.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txfonts}&#10;\usepackage{color}&#10;\begin{document}&#10;\begin{eqnarray*}&#10;\frac{d\sigma^5}{d E_{e'} d\Omega_{e'} d\Omega_\pi^*}&#10;&amp;=&amp;&#10;\Gamma_\gamma&#10;\left[ \textcolor[rgb]{1,0,0}{\sigma_T} + \epsilon &#10;\textcolor[rgb]{1,0,0}{\sigma_L} &#10; +\sqrt{2\epsilon(1+\epsilon)}&#10;\textcolor[rgb]{1,0,0}{\sigma_{LT}} \cos \phi_\pi^\ast&#10;%\right.&#10;%\nonumber \\&#10;%&amp; &amp;  &#10;%\left.&#10;+ \epsilon &#10;\textcolor[rgb]{1,0,0}{\sigma_{TT}} \cos 2\phi_\pi^\ast&#10;+ h_e\sqrt{2\epsilon(1-\epsilon)}&#10; \textcolor[rgb]{1,0,0}{\sigma_{LT^\prime}}\sin \phi_\pi^\ast&#10;\right]. &#10;\end{eqnarray*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46"/>
  <p:tag name="BOXHEIGHT" val="452"/>
  <p:tag name="BOXFONT" val="10"/>
  <p:tag name="BOXWRAP" val="False"/>
  <p:tag name="WORKAROUNDTRANSPARENCYBUG" val="False"/>
  <p:tag name="ALLOWFONTSUBSTITUTION" val="False"/>
  <p:tag name="BITMAPFORMAT" val="png256"/>
  <p:tag name="ORIGWIDTH" val="828"/>
  <p:tag name="PICTUREFILESIZE" val="7644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txfonts}&#10;\begin{document}&#10;$\sigma_{\alpha}=\sigma_{\alpha}(W,Q^2,\cos\theta_\pi^\ast)$ &#10;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446"/>
  <p:tag name="BOXHEIGHT" val="452"/>
  <p:tag name="BOXFONT" val="10"/>
  <p:tag name="BOXWRAP" val="False"/>
  <p:tag name="WORKAROUNDTRANSPARENCYBUG" val="False"/>
  <p:tag name="ALLOWFONTSUBSTITUTION" val="False"/>
  <p:tag name="BITMAPFORMAT" val="pngmono"/>
  <p:tag name="ORIGWIDTH" val="187"/>
  <p:tag name="PICTUREFILESIZE" val="12119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txfonts}&#10;\usepackage{color}&#10;\begin{document}&#10;\[&#10;A_{3/2} (Q^2) \equiv \langle R |\ J^\mu_{\rm e.m.}(Q^2)\ &#10;\varepsilon_\mu^{(\lambda_\gamma = +1)}\ &#10;| N(\lambda_N=-1/2) \rangle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58"/>
  <p:tag name="BOXHEIGHT" val="338"/>
  <p:tag name="BOXFONT" val="10"/>
  <p:tag name="BOXWRAP" val="False"/>
  <p:tag name="WORKAROUNDTRANSPARENCYBUG" val="False"/>
  <p:tag name="ALLOWFONTSUBSTITUTION" val="False"/>
  <p:tag name="BITMAPFORMAT" val="pngmono"/>
  <p:tag name="ORIGWIDTH" val="406.9809"/>
  <p:tag name="PICTUREFILESIZE" val="35065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txfonts}&#10;\begin{document}&#10;$D^0 \to\pi^+\pi^-\pi^0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67"/>
  <p:tag name="BOXHEIGHT" val="301"/>
  <p:tag name="BOXFONT" val="10"/>
  <p:tag name="BOXWRAP" val="False"/>
  <p:tag name="WORKAROUNDTRANSPARENCYBUG" val="False"/>
  <p:tag name="ALLOWFONTSUBSTITUTION" val="False"/>
  <p:tag name="BITMAPFORMAT" val="pngmono"/>
  <p:tag name="ORIGWIDTH" val="115.9802"/>
  <p:tag name="PICTUREFILESIZE" val="5748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5|36.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5|36.4"/>
</p:tagLst>
</file>

<file path=ppt/theme/theme1.xml><?xml version="1.0" encoding="utf-8"?>
<a:theme xmlns:a="http://schemas.openxmlformats.org/drawingml/2006/main" name="custu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ユーザー定義 1">
      <a:majorFont>
        <a:latin typeface="Arial Black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34925">
          <a:solidFill>
            <a:srgbClr val="FF6600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rtlCol="0" anchor="ctr"/>
      <a:lstStyle>
        <a:defPPr marL="285750" indent="-285750">
          <a:buClr>
            <a:srgbClr val="0000FF"/>
          </a:buClr>
          <a:buFont typeface="Wingdings" panose="05000000000000000000" pitchFamily="2" charset="2"/>
          <a:buChar char="Ø"/>
          <a:defRPr b="1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 w="31750">
          <a:noFill/>
        </a:ln>
        <a:effectLst/>
      </a:spPr>
      <a:bodyPr wrap="none" rtlCol="0">
        <a:spAutoFit/>
      </a:bodyPr>
      <a:lstStyle>
        <a:defPPr>
          <a:defRPr kumimoji="1" sz="2400" b="1" dirty="0" smtClean="0">
            <a:solidFill>
              <a:schemeClr val="tx1"/>
            </a:solidFill>
          </a:defRPr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tx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custum</Template>
  <TotalTime>52572</TotalTime>
  <Words>3197</Words>
  <Application>Microsoft Office PowerPoint</Application>
  <PresentationFormat>画面に合わせる (4:3)</PresentationFormat>
  <Paragraphs>746</Paragraphs>
  <Slides>33</Slides>
  <Notes>11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33</vt:i4>
      </vt:variant>
    </vt:vector>
  </HeadingPairs>
  <TitlesOfParts>
    <vt:vector size="34" baseType="lpstr">
      <vt:lpstr>custum</vt:lpstr>
      <vt:lpstr>Dynamical coupled-channels approach to meson-production reactions  in the nucleon resonance region</vt:lpstr>
      <vt:lpstr>Outline</vt:lpstr>
      <vt:lpstr>PowerPoint プレゼンテーション</vt:lpstr>
      <vt:lpstr>Introduction: N* &amp; Δ* spectroscopy</vt:lpstr>
      <vt:lpstr>Introduction: N* &amp; Δ* spectroscopy</vt:lpstr>
      <vt:lpstr>Static hadron models and reaction dynamics</vt:lpstr>
      <vt:lpstr>Light-quark hadron spectroscopy :  Physics of broad &amp; overlapping resonances </vt:lpstr>
      <vt:lpstr>Cooperative efforts between  experiments and theoretical analyses</vt:lpstr>
      <vt:lpstr>Why multichannel unitarity is so important ??</vt:lpstr>
      <vt:lpstr>Approaches for coupled-channels analysis</vt:lpstr>
      <vt:lpstr>Why dynamical coupled-channels approach??</vt:lpstr>
      <vt:lpstr>PowerPoint プレゼンテーション</vt:lpstr>
      <vt:lpstr>PowerPoint プレゼンテーション</vt:lpstr>
      <vt:lpstr>Dynamical coupled-channels (DCC) model for  meson production reactions</vt:lpstr>
      <vt:lpstr>PowerPoint プレゼンテーション</vt:lpstr>
      <vt:lpstr>Baryon resonances as poles of  scattering amplitudes</vt:lpstr>
      <vt:lpstr>ANL-Osaka DCC approach to N* and Δ*</vt:lpstr>
      <vt:lpstr>PowerPoint プレゼンテーション</vt:lpstr>
      <vt:lpstr>Electromagnetic transition form factors: quantitative understanding of N* &amp; Δ* structure </vt:lpstr>
      <vt:lpstr>Role of reaction dynamics in form factors: Meson-cloud effect</vt:lpstr>
      <vt:lpstr>N* program at CLAS12: Find evidence of “dressed quarks” inside N*</vt:lpstr>
      <vt:lpstr>PowerPoint プレゼンテーション</vt:lpstr>
      <vt:lpstr>Analysis of electroproduction reactions: Determining N-N* e.m. transition form factors</vt:lpstr>
      <vt:lpstr>Analysis of electroproduction reactions: Determining N-N* e.m. transition form factors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Dynamical coupled-channels study of hyperon resonances using anti-kaon induced reactions</dc:title>
  <dc:creator>kamano</dc:creator>
  <cp:lastModifiedBy>kamano</cp:lastModifiedBy>
  <cp:revision>2568</cp:revision>
  <cp:lastPrinted>2015-10-09T10:35:55Z</cp:lastPrinted>
  <dcterms:created xsi:type="dcterms:W3CDTF">2011-09-25T15:35:31Z</dcterms:created>
  <dcterms:modified xsi:type="dcterms:W3CDTF">2016-11-25T01:05:11Z</dcterms:modified>
</cp:coreProperties>
</file>