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99" r:id="rId5"/>
    <p:sldId id="260" r:id="rId6"/>
    <p:sldId id="300" r:id="rId7"/>
    <p:sldId id="261" r:id="rId8"/>
    <p:sldId id="264" r:id="rId9"/>
    <p:sldId id="283" r:id="rId10"/>
    <p:sldId id="262" r:id="rId11"/>
    <p:sldId id="265" r:id="rId12"/>
    <p:sldId id="266" r:id="rId13"/>
    <p:sldId id="267" r:id="rId14"/>
    <p:sldId id="268" r:id="rId15"/>
    <p:sldId id="269" r:id="rId16"/>
    <p:sldId id="284" r:id="rId17"/>
    <p:sldId id="285" r:id="rId18"/>
    <p:sldId id="286" r:id="rId19"/>
    <p:sldId id="288" r:id="rId20"/>
    <p:sldId id="287" r:id="rId21"/>
    <p:sldId id="289" r:id="rId22"/>
    <p:sldId id="290" r:id="rId23"/>
    <p:sldId id="291" r:id="rId24"/>
    <p:sldId id="292" r:id="rId25"/>
    <p:sldId id="293" r:id="rId26"/>
    <p:sldId id="259" r:id="rId27"/>
    <p:sldId id="294" r:id="rId28"/>
    <p:sldId id="295" r:id="rId29"/>
    <p:sldId id="296" r:id="rId30"/>
    <p:sldId id="282" r:id="rId31"/>
    <p:sldId id="281" r:id="rId32"/>
    <p:sldId id="301" r:id="rId33"/>
    <p:sldId id="302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FFFF"/>
    <a:srgbClr val="FC0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888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DC011-9331-1942-843D-B1FDD540C3AA}" type="datetimeFigureOut">
              <a:rPr lang="en-US" smtClean="0"/>
              <a:t>06/02/18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4002C-F40E-1A45-B662-AD540C5BF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82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Flory theorem:</a:t>
            </a:r>
            <a:r>
              <a:rPr lang="en-US" baseline="0" dirty="0" smtClean="0"/>
              <a:t> screening of excluded volume interactions!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6782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Flory theorem:</a:t>
            </a:r>
            <a:r>
              <a:rPr lang="en-US" baseline="0" dirty="0" smtClean="0"/>
              <a:t> screening of excluded volume interactions!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6782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Initial</a:t>
            </a:r>
            <a:r>
              <a:rPr lang="en-US" baseline="0" dirty="0" smtClean="0"/>
              <a:t> conformations constructed using iterative algorithms or simple MC approaches.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5908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3414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Crumpled,</a:t>
            </a:r>
            <a:r>
              <a:rPr lang="en-US" baseline="0" dirty="0" smtClean="0"/>
              <a:t> compact-like, but highly protruding!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2403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Pair-distances</a:t>
            </a:r>
            <a:r>
              <a:rPr lang="en-US" baseline="0" dirty="0" smtClean="0"/>
              <a:t> and contact </a:t>
            </a:r>
            <a:r>
              <a:rPr lang="en-US" baseline="0" dirty="0" err="1" smtClean="0"/>
              <a:t>freqs</a:t>
            </a:r>
            <a:r>
              <a:rPr lang="en-US" baseline="0" dirty="0" smtClean="0"/>
              <a:t>. between nodes as a function of their path distance!!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138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138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138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9BD1-A2DF-0542-B28B-B507F1183D01}" type="slidenum">
              <a:rPr lang="it-IT" smtClean="0"/>
              <a:pPr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138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1E2F-AB8C-B54B-A178-D1909D4D1E36}" type="datetimeFigureOut">
              <a:rPr lang="en-US" smtClean="0"/>
              <a:t>06/02/18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5EF7-5052-F847-814F-16AC153CB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09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1E2F-AB8C-B54B-A178-D1909D4D1E36}" type="datetimeFigureOut">
              <a:rPr lang="en-US" smtClean="0"/>
              <a:t>06/02/18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5EF7-5052-F847-814F-16AC153CB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233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1E2F-AB8C-B54B-A178-D1909D4D1E36}" type="datetimeFigureOut">
              <a:rPr lang="en-US" smtClean="0"/>
              <a:t>06/02/18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5EF7-5052-F847-814F-16AC153CB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06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1E2F-AB8C-B54B-A178-D1909D4D1E36}" type="datetimeFigureOut">
              <a:rPr lang="en-US" smtClean="0"/>
              <a:t>06/02/18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5EF7-5052-F847-814F-16AC153CB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337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1E2F-AB8C-B54B-A178-D1909D4D1E36}" type="datetimeFigureOut">
              <a:rPr lang="en-US" smtClean="0"/>
              <a:t>06/02/18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5EF7-5052-F847-814F-16AC153CB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07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1E2F-AB8C-B54B-A178-D1909D4D1E36}" type="datetimeFigureOut">
              <a:rPr lang="en-US" smtClean="0"/>
              <a:t>06/02/18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5EF7-5052-F847-814F-16AC153CB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239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1E2F-AB8C-B54B-A178-D1909D4D1E36}" type="datetimeFigureOut">
              <a:rPr lang="en-US" smtClean="0"/>
              <a:t>06/02/18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5EF7-5052-F847-814F-16AC153CB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32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1E2F-AB8C-B54B-A178-D1909D4D1E36}" type="datetimeFigureOut">
              <a:rPr lang="en-US" smtClean="0"/>
              <a:t>06/02/18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5EF7-5052-F847-814F-16AC153CB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20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1E2F-AB8C-B54B-A178-D1909D4D1E36}" type="datetimeFigureOut">
              <a:rPr lang="en-US" smtClean="0"/>
              <a:t>06/02/18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5EF7-5052-F847-814F-16AC153CB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7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1E2F-AB8C-B54B-A178-D1909D4D1E36}" type="datetimeFigureOut">
              <a:rPr lang="en-US" smtClean="0"/>
              <a:t>06/02/18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5EF7-5052-F847-814F-16AC153CB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1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1E2F-AB8C-B54B-A178-D1909D4D1E36}" type="datetimeFigureOut">
              <a:rPr lang="en-US" smtClean="0"/>
              <a:t>06/02/18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5EF7-5052-F847-814F-16AC153CB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105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71E2F-AB8C-B54B-A178-D1909D4D1E36}" type="datetimeFigureOut">
              <a:rPr lang="en-US" smtClean="0"/>
              <a:t>06/02/18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85EF7-5052-F847-814F-16AC153CB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71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emf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emf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emf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emf"/><Relationship Id="rId8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emf"/><Relationship Id="rId8" Type="http://schemas.openxmlformats.org/officeDocument/2006/relationships/image" Target="../media/image43.emf"/><Relationship Id="rId9" Type="http://schemas.openxmlformats.org/officeDocument/2006/relationships/image" Target="../media/image44.emf"/><Relationship Id="rId10" Type="http://schemas.openxmlformats.org/officeDocument/2006/relationships/image" Target="../media/image45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4.emf"/><Relationship Id="rId1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6.emf"/><Relationship Id="rId4" Type="http://schemas.openxmlformats.org/officeDocument/2006/relationships/image" Target="../media/image47.emf"/><Relationship Id="rId5" Type="http://schemas.openxmlformats.org/officeDocument/2006/relationships/image" Target="../media/image48.emf"/><Relationship Id="rId6" Type="http://schemas.openxmlformats.org/officeDocument/2006/relationships/image" Target="../media/image49.emf"/><Relationship Id="rId7" Type="http://schemas.openxmlformats.org/officeDocument/2006/relationships/image" Target="../media/image50.emf"/><Relationship Id="rId8" Type="http://schemas.openxmlformats.org/officeDocument/2006/relationships/image" Target="../media/image51.emf"/><Relationship Id="rId9" Type="http://schemas.openxmlformats.org/officeDocument/2006/relationships/image" Target="../media/image52.emf"/><Relationship Id="rId10" Type="http://schemas.openxmlformats.org/officeDocument/2006/relationships/image" Target="../media/image5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4" Type="http://schemas.openxmlformats.org/officeDocument/2006/relationships/image" Target="../media/image57.emf"/><Relationship Id="rId5" Type="http://schemas.openxmlformats.org/officeDocument/2006/relationships/image" Target="../media/image5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emf"/><Relationship Id="rId5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emf"/><Relationship Id="rId3" Type="http://schemas.openxmlformats.org/officeDocument/2006/relationships/image" Target="../media/image62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emf"/><Relationship Id="rId3" Type="http://schemas.openxmlformats.org/officeDocument/2006/relationships/image" Target="../media/image63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emf"/><Relationship Id="rId3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emf"/><Relationship Id="rId3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emf"/><Relationship Id="rId3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4" Type="http://schemas.openxmlformats.org/officeDocument/2006/relationships/image" Target="../media/image65.emf"/><Relationship Id="rId5" Type="http://schemas.openxmlformats.org/officeDocument/2006/relationships/image" Target="../media/image66.emf"/><Relationship Id="rId6" Type="http://schemas.openxmlformats.org/officeDocument/2006/relationships/image" Target="../media/image6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4" Type="http://schemas.openxmlformats.org/officeDocument/2006/relationships/image" Target="../media/image68.emf"/><Relationship Id="rId5" Type="http://schemas.openxmlformats.org/officeDocument/2006/relationships/image" Target="../media/image6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4" Type="http://schemas.openxmlformats.org/officeDocument/2006/relationships/image" Target="../media/image68.emf"/><Relationship Id="rId5" Type="http://schemas.openxmlformats.org/officeDocument/2006/relationships/image" Target="../media/image6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4" Type="http://schemas.openxmlformats.org/officeDocument/2006/relationships/image" Target="../media/image70.png"/><Relationship Id="rId5" Type="http://schemas.openxmlformats.org/officeDocument/2006/relationships/image" Target="../media/image7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Relationship Id="rId6" Type="http://schemas.openxmlformats.org/officeDocument/2006/relationships/image" Target="../media/image7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6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4" Type="http://schemas.openxmlformats.org/officeDocument/2006/relationships/image" Target="../media/image83.emf"/><Relationship Id="rId5" Type="http://schemas.openxmlformats.org/officeDocument/2006/relationships/image" Target="../media/image84.emf"/><Relationship Id="rId6" Type="http://schemas.openxmlformats.org/officeDocument/2006/relationships/image" Target="../media/image85.emf"/><Relationship Id="rId7" Type="http://schemas.openxmlformats.org/officeDocument/2006/relationships/image" Target="../media/image86.emf"/><Relationship Id="rId8" Type="http://schemas.openxmlformats.org/officeDocument/2006/relationships/image" Target="../media/image87.emf"/><Relationship Id="rId9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4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png"/><Relationship Id="rId3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514" y="275077"/>
            <a:ext cx="8915205" cy="1470025"/>
          </a:xfrm>
        </p:spPr>
        <p:txBody>
          <a:bodyPr>
            <a:noAutofit/>
          </a:bodyPr>
          <a:lstStyle/>
          <a:p>
            <a:r>
              <a:rPr lang="en-US" sz="3600" dirty="0" smtClean="0"/>
              <a:t>The basics and history of</a:t>
            </a:r>
            <a:br>
              <a:rPr lang="en-US" sz="3600" dirty="0" smtClean="0"/>
            </a:br>
            <a:r>
              <a:rPr lang="en-US" sz="3600" dirty="0" smtClean="0"/>
              <a:t>the</a:t>
            </a:r>
            <a:r>
              <a:rPr lang="en-US" sz="3600" dirty="0"/>
              <a:t> </a:t>
            </a:r>
            <a:r>
              <a:rPr lang="en-US" sz="3600" dirty="0" smtClean="0"/>
              <a:t>fractal/crumpled globule model for</a:t>
            </a:r>
            <a:br>
              <a:rPr lang="en-US" sz="3600" dirty="0" smtClean="0"/>
            </a:br>
            <a:r>
              <a:rPr lang="en-US" sz="3600" dirty="0" smtClean="0"/>
              <a:t>the large-scale chromatin folding/organization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515" y="3886200"/>
            <a:ext cx="8915204" cy="1752600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Angelo Rosa</a:t>
            </a:r>
          </a:p>
          <a:p>
            <a:r>
              <a:rPr lang="en-US" sz="2800" dirty="0" err="1" smtClean="0">
                <a:solidFill>
                  <a:schemeClr val="tx1"/>
                </a:solidFill>
              </a:rPr>
              <a:t>Scuola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Internazionale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Superiore</a:t>
            </a:r>
            <a:r>
              <a:rPr lang="en-US" sz="2800" dirty="0" smtClean="0">
                <a:solidFill>
                  <a:schemeClr val="tx1"/>
                </a:solidFill>
              </a:rPr>
              <a:t> di </a:t>
            </a:r>
            <a:r>
              <a:rPr lang="en-US" sz="2800" dirty="0" err="1" smtClean="0">
                <a:solidFill>
                  <a:schemeClr val="tx1"/>
                </a:solidFill>
              </a:rPr>
              <a:t>Studi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Avanzati</a:t>
            </a:r>
            <a:r>
              <a:rPr lang="en-US" sz="2800" dirty="0" smtClean="0">
                <a:solidFill>
                  <a:schemeClr val="tx1"/>
                </a:solidFill>
              </a:rPr>
              <a:t> (SISSA, Trieste)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Email: </a:t>
            </a:r>
            <a:r>
              <a:rPr lang="en-US" sz="2800" dirty="0" err="1" smtClean="0">
                <a:solidFill>
                  <a:schemeClr val="tx1"/>
                </a:solidFill>
              </a:rPr>
              <a:t>anrosa@sissa.it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211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0" y="37356"/>
            <a:ext cx="3515232" cy="39846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386" y="37356"/>
            <a:ext cx="4994712" cy="36858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6965" y="2141763"/>
            <a:ext cx="4009309" cy="469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946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109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a fractal/crumpled globule?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2806700" y="3473450"/>
            <a:ext cx="368300" cy="368300"/>
          </a:xfrm>
          <a:prstGeom prst="ellipse">
            <a:avLst/>
          </a:prstGeom>
          <a:solidFill>
            <a:srgbClr val="20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035300" y="3175000"/>
            <a:ext cx="368300" cy="368300"/>
          </a:xfrm>
          <a:prstGeom prst="ellipse">
            <a:avLst/>
          </a:prstGeom>
          <a:solidFill>
            <a:srgbClr val="20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194050" y="3524250"/>
            <a:ext cx="368300" cy="368300"/>
          </a:xfrm>
          <a:prstGeom prst="ellipse">
            <a:avLst/>
          </a:prstGeom>
          <a:solidFill>
            <a:srgbClr val="20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984500" y="3816350"/>
            <a:ext cx="368300" cy="368300"/>
          </a:xfrm>
          <a:prstGeom prst="ellipse">
            <a:avLst/>
          </a:prstGeom>
          <a:solidFill>
            <a:srgbClr val="20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590800" y="3778250"/>
            <a:ext cx="368300" cy="368300"/>
          </a:xfrm>
          <a:prstGeom prst="ellipse">
            <a:avLst/>
          </a:prstGeom>
          <a:solidFill>
            <a:srgbClr val="20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654300" y="3130550"/>
            <a:ext cx="368300" cy="368300"/>
          </a:xfrm>
          <a:prstGeom prst="ellipse">
            <a:avLst/>
          </a:prstGeom>
          <a:solidFill>
            <a:srgbClr val="20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413000" y="3422650"/>
            <a:ext cx="368300" cy="368300"/>
          </a:xfrm>
          <a:prstGeom prst="ellipse">
            <a:avLst/>
          </a:prstGeom>
          <a:solidFill>
            <a:srgbClr val="20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400300" y="3079750"/>
            <a:ext cx="1168400" cy="1168400"/>
          </a:xfrm>
          <a:prstGeom prst="ellipse">
            <a:avLst/>
          </a:prstGeom>
          <a:noFill/>
          <a:ln w="19050" cmpd="sng">
            <a:solidFill>
              <a:srgbClr val="20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759200" y="2755900"/>
            <a:ext cx="368300" cy="3683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987800" y="2457450"/>
            <a:ext cx="368300" cy="3683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146550" y="2806700"/>
            <a:ext cx="368300" cy="3683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37000" y="3098800"/>
            <a:ext cx="368300" cy="3683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543300" y="3060700"/>
            <a:ext cx="368300" cy="3683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606800" y="2413000"/>
            <a:ext cx="368300" cy="3683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365500" y="2705100"/>
            <a:ext cx="368300" cy="3683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352800" y="2362200"/>
            <a:ext cx="1168400" cy="1168400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3898900" y="3943350"/>
            <a:ext cx="368300" cy="3683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127500" y="3644900"/>
            <a:ext cx="368300" cy="3683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286250" y="3994150"/>
            <a:ext cx="368300" cy="3683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076700" y="4286250"/>
            <a:ext cx="368300" cy="3683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3683000" y="4248150"/>
            <a:ext cx="368300" cy="3683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746500" y="3600450"/>
            <a:ext cx="368300" cy="3683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505200" y="3892550"/>
            <a:ext cx="368300" cy="3683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3492500" y="3549650"/>
            <a:ext cx="1168400" cy="1168400"/>
          </a:xfrm>
          <a:prstGeom prst="ellipse">
            <a:avLst/>
          </a:prstGeom>
          <a:noFill/>
          <a:ln w="19050" cmpd="sng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864100" y="3232150"/>
            <a:ext cx="368300" cy="3683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5092700" y="2933700"/>
            <a:ext cx="368300" cy="3683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251450" y="3282950"/>
            <a:ext cx="368300" cy="3683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041900" y="3575050"/>
            <a:ext cx="368300" cy="3683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48200" y="3536950"/>
            <a:ext cx="368300" cy="3683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4711700" y="2889250"/>
            <a:ext cx="368300" cy="3683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470400" y="3181350"/>
            <a:ext cx="368300" cy="3683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4457700" y="2838450"/>
            <a:ext cx="1168400" cy="1168400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2654300" y="2286000"/>
            <a:ext cx="368300" cy="368300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2882900" y="1987550"/>
            <a:ext cx="368300" cy="368300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041650" y="2336800"/>
            <a:ext cx="368300" cy="368300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832100" y="2628900"/>
            <a:ext cx="368300" cy="368300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2438400" y="2590800"/>
            <a:ext cx="368300" cy="368300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2501900" y="1943100"/>
            <a:ext cx="368300" cy="368300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2260600" y="2235200"/>
            <a:ext cx="368300" cy="368300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2247900" y="1892300"/>
            <a:ext cx="1168400" cy="1168400"/>
          </a:xfrm>
          <a:prstGeom prst="ellipse">
            <a:avLst/>
          </a:prstGeom>
          <a:noFill/>
          <a:ln w="1905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3594100" y="1555750"/>
            <a:ext cx="368300" cy="3683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3822700" y="1257300"/>
            <a:ext cx="368300" cy="3683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3981450" y="1606550"/>
            <a:ext cx="368300" cy="3683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3771900" y="1898650"/>
            <a:ext cx="368300" cy="3683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3378200" y="1860550"/>
            <a:ext cx="368300" cy="3683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441700" y="1212850"/>
            <a:ext cx="368300" cy="3683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3200400" y="1504950"/>
            <a:ext cx="368300" cy="3683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3187700" y="1162050"/>
            <a:ext cx="1168400" cy="1168400"/>
          </a:xfrm>
          <a:prstGeom prst="ellipse">
            <a:avLst/>
          </a:prstGeom>
          <a:noFill/>
          <a:ln w="190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4699000" y="2038350"/>
            <a:ext cx="368300" cy="368300"/>
          </a:xfrm>
          <a:prstGeom prst="ellipse">
            <a:avLst/>
          </a:prstGeom>
          <a:solidFill>
            <a:srgbClr val="FC0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4927600" y="1739900"/>
            <a:ext cx="368300" cy="368300"/>
          </a:xfrm>
          <a:prstGeom prst="ellipse">
            <a:avLst/>
          </a:prstGeom>
          <a:solidFill>
            <a:srgbClr val="FC0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5086350" y="2089150"/>
            <a:ext cx="368300" cy="368300"/>
          </a:xfrm>
          <a:prstGeom prst="ellipse">
            <a:avLst/>
          </a:prstGeom>
          <a:solidFill>
            <a:srgbClr val="FC0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4876800" y="2381250"/>
            <a:ext cx="368300" cy="368300"/>
          </a:xfrm>
          <a:prstGeom prst="ellipse">
            <a:avLst/>
          </a:prstGeom>
          <a:solidFill>
            <a:srgbClr val="FC0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4483100" y="2343150"/>
            <a:ext cx="368300" cy="368300"/>
          </a:xfrm>
          <a:prstGeom prst="ellipse">
            <a:avLst/>
          </a:prstGeom>
          <a:solidFill>
            <a:srgbClr val="FC0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4546600" y="1695450"/>
            <a:ext cx="368300" cy="368300"/>
          </a:xfrm>
          <a:prstGeom prst="ellipse">
            <a:avLst/>
          </a:prstGeom>
          <a:solidFill>
            <a:srgbClr val="FC0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4305300" y="1987550"/>
            <a:ext cx="368300" cy="368300"/>
          </a:xfrm>
          <a:prstGeom prst="ellipse">
            <a:avLst/>
          </a:prstGeom>
          <a:solidFill>
            <a:srgbClr val="FC0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4292600" y="1644650"/>
            <a:ext cx="1168400" cy="1168400"/>
          </a:xfrm>
          <a:prstGeom prst="ellipse">
            <a:avLst/>
          </a:prstGeom>
          <a:noFill/>
          <a:ln w="19050" cmpd="sng">
            <a:solidFill>
              <a:srgbClr val="FC02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2133600" y="1136650"/>
            <a:ext cx="3606800" cy="3606800"/>
          </a:xfrm>
          <a:prstGeom prst="ellipse">
            <a:avLst/>
          </a:prstGeom>
          <a:noFill/>
          <a:ln w="19050" cmpd="sng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5753100" y="946150"/>
            <a:ext cx="3606800" cy="3606800"/>
          </a:xfrm>
          <a:prstGeom prst="ellipse">
            <a:avLst/>
          </a:prstGeom>
          <a:noFill/>
          <a:ln w="19050" cmpd="sng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495300" y="4387850"/>
            <a:ext cx="3606800" cy="3606800"/>
          </a:xfrm>
          <a:prstGeom prst="ellipse">
            <a:avLst/>
          </a:prstGeom>
          <a:noFill/>
          <a:ln w="19050" cmpd="sng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4127500" y="4165600"/>
            <a:ext cx="3606800" cy="3606800"/>
          </a:xfrm>
          <a:prstGeom prst="ellipse">
            <a:avLst/>
          </a:prstGeom>
          <a:noFill/>
          <a:ln w="19050" cmpd="sng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359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4" grpId="1" animBg="1"/>
      <p:bldP spid="25" grpId="0" animBg="1"/>
      <p:bldP spid="26" grpId="0" animBg="1"/>
      <p:bldP spid="27" grpId="0" animBg="1"/>
      <p:bldP spid="28" grpId="0" animBg="1"/>
      <p:bldP spid="29" grpId="0" animBg="1"/>
      <p:bldP spid="34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1" y="2192700"/>
            <a:ext cx="5970189" cy="1083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5" y="1135707"/>
            <a:ext cx="4756436" cy="9669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5190" y="3810345"/>
            <a:ext cx="2394272" cy="30507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0092" y="662546"/>
            <a:ext cx="2365545" cy="3160419"/>
          </a:xfrm>
          <a:prstGeom prst="rect">
            <a:avLst/>
          </a:prstGeom>
        </p:spPr>
      </p:pic>
      <p:sp>
        <p:nvSpPr>
          <p:cNvPr id="15" name="Freeform 14"/>
          <p:cNvSpPr/>
          <p:nvPr/>
        </p:nvSpPr>
        <p:spPr>
          <a:xfrm>
            <a:off x="7724775" y="4267200"/>
            <a:ext cx="641350" cy="501650"/>
          </a:xfrm>
          <a:custGeom>
            <a:avLst/>
            <a:gdLst>
              <a:gd name="connsiteX0" fmla="*/ 0 w 641350"/>
              <a:gd name="connsiteY0" fmla="*/ 0 h 501650"/>
              <a:gd name="connsiteX1" fmla="*/ 0 w 641350"/>
              <a:gd name="connsiteY1" fmla="*/ 0 h 501650"/>
              <a:gd name="connsiteX2" fmla="*/ 9525 w 641350"/>
              <a:gd name="connsiteY2" fmla="*/ 63500 h 501650"/>
              <a:gd name="connsiteX3" fmla="*/ 15875 w 641350"/>
              <a:gd name="connsiteY3" fmla="*/ 73025 h 501650"/>
              <a:gd name="connsiteX4" fmla="*/ 25400 w 641350"/>
              <a:gd name="connsiteY4" fmla="*/ 76200 h 501650"/>
              <a:gd name="connsiteX5" fmla="*/ 41275 w 641350"/>
              <a:gd name="connsiteY5" fmla="*/ 92075 h 501650"/>
              <a:gd name="connsiteX6" fmla="*/ 57150 w 641350"/>
              <a:gd name="connsiteY6" fmla="*/ 107950 h 501650"/>
              <a:gd name="connsiteX7" fmla="*/ 88900 w 641350"/>
              <a:gd name="connsiteY7" fmla="*/ 117475 h 501650"/>
              <a:gd name="connsiteX8" fmla="*/ 107950 w 641350"/>
              <a:gd name="connsiteY8" fmla="*/ 123825 h 501650"/>
              <a:gd name="connsiteX9" fmla="*/ 117475 w 641350"/>
              <a:gd name="connsiteY9" fmla="*/ 127000 h 501650"/>
              <a:gd name="connsiteX10" fmla="*/ 127000 w 641350"/>
              <a:gd name="connsiteY10" fmla="*/ 133350 h 501650"/>
              <a:gd name="connsiteX11" fmla="*/ 136525 w 641350"/>
              <a:gd name="connsiteY11" fmla="*/ 136525 h 501650"/>
              <a:gd name="connsiteX12" fmla="*/ 155575 w 641350"/>
              <a:gd name="connsiteY12" fmla="*/ 149225 h 501650"/>
              <a:gd name="connsiteX13" fmla="*/ 165100 w 641350"/>
              <a:gd name="connsiteY13" fmla="*/ 152400 h 501650"/>
              <a:gd name="connsiteX14" fmla="*/ 184150 w 641350"/>
              <a:gd name="connsiteY14" fmla="*/ 165100 h 501650"/>
              <a:gd name="connsiteX15" fmla="*/ 203200 w 641350"/>
              <a:gd name="connsiteY15" fmla="*/ 174625 h 501650"/>
              <a:gd name="connsiteX16" fmla="*/ 225425 w 641350"/>
              <a:gd name="connsiteY16" fmla="*/ 180975 h 501650"/>
              <a:gd name="connsiteX17" fmla="*/ 250825 w 641350"/>
              <a:gd name="connsiteY17" fmla="*/ 174625 h 501650"/>
              <a:gd name="connsiteX18" fmla="*/ 260350 w 641350"/>
              <a:gd name="connsiteY18" fmla="*/ 168275 h 501650"/>
              <a:gd name="connsiteX19" fmla="*/ 279400 w 641350"/>
              <a:gd name="connsiteY19" fmla="*/ 161925 h 501650"/>
              <a:gd name="connsiteX20" fmla="*/ 301625 w 641350"/>
              <a:gd name="connsiteY20" fmla="*/ 155575 h 501650"/>
              <a:gd name="connsiteX21" fmla="*/ 311150 w 641350"/>
              <a:gd name="connsiteY21" fmla="*/ 152400 h 501650"/>
              <a:gd name="connsiteX22" fmla="*/ 333375 w 641350"/>
              <a:gd name="connsiteY22" fmla="*/ 146050 h 501650"/>
              <a:gd name="connsiteX23" fmla="*/ 390525 w 641350"/>
              <a:gd name="connsiteY23" fmla="*/ 149225 h 501650"/>
              <a:gd name="connsiteX24" fmla="*/ 396875 w 641350"/>
              <a:gd name="connsiteY24" fmla="*/ 168275 h 501650"/>
              <a:gd name="connsiteX25" fmla="*/ 406400 w 641350"/>
              <a:gd name="connsiteY25" fmla="*/ 187325 h 501650"/>
              <a:gd name="connsiteX26" fmla="*/ 422275 w 641350"/>
              <a:gd name="connsiteY26" fmla="*/ 215900 h 501650"/>
              <a:gd name="connsiteX27" fmla="*/ 425450 w 641350"/>
              <a:gd name="connsiteY27" fmla="*/ 238125 h 501650"/>
              <a:gd name="connsiteX28" fmla="*/ 457200 w 641350"/>
              <a:gd name="connsiteY28" fmla="*/ 269875 h 501650"/>
              <a:gd name="connsiteX29" fmla="*/ 476250 w 641350"/>
              <a:gd name="connsiteY29" fmla="*/ 279400 h 501650"/>
              <a:gd name="connsiteX30" fmla="*/ 498475 w 641350"/>
              <a:gd name="connsiteY30" fmla="*/ 282575 h 501650"/>
              <a:gd name="connsiteX31" fmla="*/ 517525 w 641350"/>
              <a:gd name="connsiteY31" fmla="*/ 288925 h 501650"/>
              <a:gd name="connsiteX32" fmla="*/ 527050 w 641350"/>
              <a:gd name="connsiteY32" fmla="*/ 292100 h 501650"/>
              <a:gd name="connsiteX33" fmla="*/ 539750 w 641350"/>
              <a:gd name="connsiteY33" fmla="*/ 298450 h 501650"/>
              <a:gd name="connsiteX34" fmla="*/ 552450 w 641350"/>
              <a:gd name="connsiteY34" fmla="*/ 301625 h 501650"/>
              <a:gd name="connsiteX35" fmla="*/ 571500 w 641350"/>
              <a:gd name="connsiteY35" fmla="*/ 307975 h 501650"/>
              <a:gd name="connsiteX36" fmla="*/ 590550 w 641350"/>
              <a:gd name="connsiteY36" fmla="*/ 314325 h 501650"/>
              <a:gd name="connsiteX37" fmla="*/ 600075 w 641350"/>
              <a:gd name="connsiteY37" fmla="*/ 317500 h 501650"/>
              <a:gd name="connsiteX38" fmla="*/ 609600 w 641350"/>
              <a:gd name="connsiteY38" fmla="*/ 327025 h 501650"/>
              <a:gd name="connsiteX39" fmla="*/ 615950 w 641350"/>
              <a:gd name="connsiteY39" fmla="*/ 336550 h 501650"/>
              <a:gd name="connsiteX40" fmla="*/ 625475 w 641350"/>
              <a:gd name="connsiteY40" fmla="*/ 342900 h 501650"/>
              <a:gd name="connsiteX41" fmla="*/ 631825 w 641350"/>
              <a:gd name="connsiteY41" fmla="*/ 352425 h 501650"/>
              <a:gd name="connsiteX42" fmla="*/ 638175 w 641350"/>
              <a:gd name="connsiteY42" fmla="*/ 393700 h 501650"/>
              <a:gd name="connsiteX43" fmla="*/ 641350 w 641350"/>
              <a:gd name="connsiteY43" fmla="*/ 415925 h 501650"/>
              <a:gd name="connsiteX44" fmla="*/ 638175 w 641350"/>
              <a:gd name="connsiteY44" fmla="*/ 460375 h 501650"/>
              <a:gd name="connsiteX45" fmla="*/ 635000 w 641350"/>
              <a:gd name="connsiteY45" fmla="*/ 469900 h 501650"/>
              <a:gd name="connsiteX46" fmla="*/ 625475 w 641350"/>
              <a:gd name="connsiteY46" fmla="*/ 476250 h 501650"/>
              <a:gd name="connsiteX47" fmla="*/ 609600 w 641350"/>
              <a:gd name="connsiteY47" fmla="*/ 495300 h 501650"/>
              <a:gd name="connsiteX48" fmla="*/ 600075 w 641350"/>
              <a:gd name="connsiteY48" fmla="*/ 501650 h 501650"/>
              <a:gd name="connsiteX49" fmla="*/ 561975 w 641350"/>
              <a:gd name="connsiteY49" fmla="*/ 495300 h 501650"/>
              <a:gd name="connsiteX50" fmla="*/ 552450 w 641350"/>
              <a:gd name="connsiteY50" fmla="*/ 492125 h 501650"/>
              <a:gd name="connsiteX51" fmla="*/ 523875 w 641350"/>
              <a:gd name="connsiteY51" fmla="*/ 469900 h 501650"/>
              <a:gd name="connsiteX52" fmla="*/ 508000 w 641350"/>
              <a:gd name="connsiteY52" fmla="*/ 454025 h 501650"/>
              <a:gd name="connsiteX53" fmla="*/ 492125 w 641350"/>
              <a:gd name="connsiteY53" fmla="*/ 434975 h 501650"/>
              <a:gd name="connsiteX54" fmla="*/ 473075 w 641350"/>
              <a:gd name="connsiteY54" fmla="*/ 406400 h 501650"/>
              <a:gd name="connsiteX55" fmla="*/ 466725 w 641350"/>
              <a:gd name="connsiteY55" fmla="*/ 396875 h 501650"/>
              <a:gd name="connsiteX56" fmla="*/ 460375 w 641350"/>
              <a:gd name="connsiteY56" fmla="*/ 387350 h 501650"/>
              <a:gd name="connsiteX57" fmla="*/ 450850 w 641350"/>
              <a:gd name="connsiteY57" fmla="*/ 368300 h 501650"/>
              <a:gd name="connsiteX58" fmla="*/ 438150 w 641350"/>
              <a:gd name="connsiteY58" fmla="*/ 339725 h 501650"/>
              <a:gd name="connsiteX59" fmla="*/ 428625 w 641350"/>
              <a:gd name="connsiteY59" fmla="*/ 333375 h 501650"/>
              <a:gd name="connsiteX60" fmla="*/ 415925 w 641350"/>
              <a:gd name="connsiteY60" fmla="*/ 317500 h 501650"/>
              <a:gd name="connsiteX61" fmla="*/ 400050 w 641350"/>
              <a:gd name="connsiteY61" fmla="*/ 301625 h 501650"/>
              <a:gd name="connsiteX62" fmla="*/ 384175 w 641350"/>
              <a:gd name="connsiteY62" fmla="*/ 288925 h 501650"/>
              <a:gd name="connsiteX63" fmla="*/ 365125 w 641350"/>
              <a:gd name="connsiteY63" fmla="*/ 276225 h 501650"/>
              <a:gd name="connsiteX64" fmla="*/ 327025 w 641350"/>
              <a:gd name="connsiteY64" fmla="*/ 266700 h 501650"/>
              <a:gd name="connsiteX65" fmla="*/ 266700 w 641350"/>
              <a:gd name="connsiteY65" fmla="*/ 273050 h 501650"/>
              <a:gd name="connsiteX66" fmla="*/ 244475 w 641350"/>
              <a:gd name="connsiteY66" fmla="*/ 285750 h 501650"/>
              <a:gd name="connsiteX67" fmla="*/ 225425 w 641350"/>
              <a:gd name="connsiteY67" fmla="*/ 317500 h 501650"/>
              <a:gd name="connsiteX68" fmla="*/ 219075 w 641350"/>
              <a:gd name="connsiteY68" fmla="*/ 336550 h 501650"/>
              <a:gd name="connsiteX69" fmla="*/ 222250 w 641350"/>
              <a:gd name="connsiteY69" fmla="*/ 368300 h 501650"/>
              <a:gd name="connsiteX70" fmla="*/ 228600 w 641350"/>
              <a:gd name="connsiteY70" fmla="*/ 387350 h 501650"/>
              <a:gd name="connsiteX71" fmla="*/ 231775 w 641350"/>
              <a:gd name="connsiteY71" fmla="*/ 396875 h 501650"/>
              <a:gd name="connsiteX72" fmla="*/ 238125 w 641350"/>
              <a:gd name="connsiteY72" fmla="*/ 406400 h 501650"/>
              <a:gd name="connsiteX73" fmla="*/ 244475 w 641350"/>
              <a:gd name="connsiteY73" fmla="*/ 425450 h 501650"/>
              <a:gd name="connsiteX74" fmla="*/ 247650 w 641350"/>
              <a:gd name="connsiteY74" fmla="*/ 434975 h 501650"/>
              <a:gd name="connsiteX75" fmla="*/ 260350 w 641350"/>
              <a:gd name="connsiteY75" fmla="*/ 454025 h 501650"/>
              <a:gd name="connsiteX76" fmla="*/ 263525 w 641350"/>
              <a:gd name="connsiteY76" fmla="*/ 463550 h 501650"/>
              <a:gd name="connsiteX77" fmla="*/ 273050 w 641350"/>
              <a:gd name="connsiteY77" fmla="*/ 469900 h 501650"/>
              <a:gd name="connsiteX78" fmla="*/ 288925 w 641350"/>
              <a:gd name="connsiteY78" fmla="*/ 482600 h 501650"/>
              <a:gd name="connsiteX79" fmla="*/ 288925 w 641350"/>
              <a:gd name="connsiteY79" fmla="*/ 482600 h 50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641350" h="501650">
                <a:moveTo>
                  <a:pt x="0" y="0"/>
                </a:moveTo>
                <a:lnTo>
                  <a:pt x="0" y="0"/>
                </a:lnTo>
                <a:cubicBezTo>
                  <a:pt x="710" y="9938"/>
                  <a:pt x="-197" y="48917"/>
                  <a:pt x="9525" y="63500"/>
                </a:cubicBezTo>
                <a:cubicBezTo>
                  <a:pt x="11642" y="66675"/>
                  <a:pt x="12895" y="70641"/>
                  <a:pt x="15875" y="73025"/>
                </a:cubicBezTo>
                <a:cubicBezTo>
                  <a:pt x="18488" y="75116"/>
                  <a:pt x="22225" y="75142"/>
                  <a:pt x="25400" y="76200"/>
                </a:cubicBezTo>
                <a:cubicBezTo>
                  <a:pt x="42333" y="101600"/>
                  <a:pt x="20108" y="70908"/>
                  <a:pt x="41275" y="92075"/>
                </a:cubicBezTo>
                <a:cubicBezTo>
                  <a:pt x="52282" y="103082"/>
                  <a:pt x="41910" y="101177"/>
                  <a:pt x="57150" y="107950"/>
                </a:cubicBezTo>
                <a:cubicBezTo>
                  <a:pt x="72693" y="114858"/>
                  <a:pt x="74692" y="113212"/>
                  <a:pt x="88900" y="117475"/>
                </a:cubicBezTo>
                <a:cubicBezTo>
                  <a:pt x="95311" y="119398"/>
                  <a:pt x="101600" y="121708"/>
                  <a:pt x="107950" y="123825"/>
                </a:cubicBezTo>
                <a:cubicBezTo>
                  <a:pt x="111125" y="124883"/>
                  <a:pt x="114690" y="125144"/>
                  <a:pt x="117475" y="127000"/>
                </a:cubicBezTo>
                <a:cubicBezTo>
                  <a:pt x="120650" y="129117"/>
                  <a:pt x="123587" y="131643"/>
                  <a:pt x="127000" y="133350"/>
                </a:cubicBezTo>
                <a:cubicBezTo>
                  <a:pt x="129993" y="134847"/>
                  <a:pt x="133599" y="134900"/>
                  <a:pt x="136525" y="136525"/>
                </a:cubicBezTo>
                <a:cubicBezTo>
                  <a:pt x="143196" y="140231"/>
                  <a:pt x="148335" y="146812"/>
                  <a:pt x="155575" y="149225"/>
                </a:cubicBezTo>
                <a:cubicBezTo>
                  <a:pt x="158750" y="150283"/>
                  <a:pt x="162174" y="150775"/>
                  <a:pt x="165100" y="152400"/>
                </a:cubicBezTo>
                <a:cubicBezTo>
                  <a:pt x="171771" y="156106"/>
                  <a:pt x="176910" y="162687"/>
                  <a:pt x="184150" y="165100"/>
                </a:cubicBezTo>
                <a:cubicBezTo>
                  <a:pt x="208091" y="173080"/>
                  <a:pt x="178581" y="162315"/>
                  <a:pt x="203200" y="174625"/>
                </a:cubicBezTo>
                <a:cubicBezTo>
                  <a:pt x="207755" y="176902"/>
                  <a:pt x="221356" y="179958"/>
                  <a:pt x="225425" y="180975"/>
                </a:cubicBezTo>
                <a:cubicBezTo>
                  <a:pt x="231463" y="179767"/>
                  <a:pt x="244316" y="177879"/>
                  <a:pt x="250825" y="174625"/>
                </a:cubicBezTo>
                <a:cubicBezTo>
                  <a:pt x="254238" y="172918"/>
                  <a:pt x="256863" y="169825"/>
                  <a:pt x="260350" y="168275"/>
                </a:cubicBezTo>
                <a:cubicBezTo>
                  <a:pt x="266467" y="165557"/>
                  <a:pt x="273050" y="164042"/>
                  <a:pt x="279400" y="161925"/>
                </a:cubicBezTo>
                <a:cubicBezTo>
                  <a:pt x="302238" y="154312"/>
                  <a:pt x="273718" y="163548"/>
                  <a:pt x="301625" y="155575"/>
                </a:cubicBezTo>
                <a:cubicBezTo>
                  <a:pt x="304843" y="154656"/>
                  <a:pt x="307932" y="153319"/>
                  <a:pt x="311150" y="152400"/>
                </a:cubicBezTo>
                <a:cubicBezTo>
                  <a:pt x="339057" y="144427"/>
                  <a:pt x="310537" y="153663"/>
                  <a:pt x="333375" y="146050"/>
                </a:cubicBezTo>
                <a:cubicBezTo>
                  <a:pt x="352425" y="147108"/>
                  <a:pt x="372517" y="142922"/>
                  <a:pt x="390525" y="149225"/>
                </a:cubicBezTo>
                <a:cubicBezTo>
                  <a:pt x="396843" y="151436"/>
                  <a:pt x="393162" y="162706"/>
                  <a:pt x="396875" y="168275"/>
                </a:cubicBezTo>
                <a:cubicBezTo>
                  <a:pt x="425065" y="210560"/>
                  <a:pt x="384492" y="147890"/>
                  <a:pt x="406400" y="187325"/>
                </a:cubicBezTo>
                <a:cubicBezTo>
                  <a:pt x="424596" y="220077"/>
                  <a:pt x="415091" y="194347"/>
                  <a:pt x="422275" y="215900"/>
                </a:cubicBezTo>
                <a:cubicBezTo>
                  <a:pt x="423333" y="223308"/>
                  <a:pt x="422764" y="231140"/>
                  <a:pt x="425450" y="238125"/>
                </a:cubicBezTo>
                <a:cubicBezTo>
                  <a:pt x="432749" y="257102"/>
                  <a:pt x="441434" y="259365"/>
                  <a:pt x="457200" y="269875"/>
                </a:cubicBezTo>
                <a:cubicBezTo>
                  <a:pt x="465227" y="275227"/>
                  <a:pt x="466861" y="277522"/>
                  <a:pt x="476250" y="279400"/>
                </a:cubicBezTo>
                <a:cubicBezTo>
                  <a:pt x="483588" y="280868"/>
                  <a:pt x="491067" y="281517"/>
                  <a:pt x="498475" y="282575"/>
                </a:cubicBezTo>
                <a:lnTo>
                  <a:pt x="517525" y="288925"/>
                </a:lnTo>
                <a:cubicBezTo>
                  <a:pt x="520700" y="289983"/>
                  <a:pt x="524057" y="290603"/>
                  <a:pt x="527050" y="292100"/>
                </a:cubicBezTo>
                <a:cubicBezTo>
                  <a:pt x="531283" y="294217"/>
                  <a:pt x="535318" y="296788"/>
                  <a:pt x="539750" y="298450"/>
                </a:cubicBezTo>
                <a:cubicBezTo>
                  <a:pt x="543836" y="299982"/>
                  <a:pt x="548270" y="300371"/>
                  <a:pt x="552450" y="301625"/>
                </a:cubicBezTo>
                <a:cubicBezTo>
                  <a:pt x="558861" y="303548"/>
                  <a:pt x="565150" y="305858"/>
                  <a:pt x="571500" y="307975"/>
                </a:cubicBezTo>
                <a:lnTo>
                  <a:pt x="590550" y="314325"/>
                </a:lnTo>
                <a:lnTo>
                  <a:pt x="600075" y="317500"/>
                </a:lnTo>
                <a:cubicBezTo>
                  <a:pt x="603250" y="320675"/>
                  <a:pt x="606725" y="323576"/>
                  <a:pt x="609600" y="327025"/>
                </a:cubicBezTo>
                <a:cubicBezTo>
                  <a:pt x="612043" y="329956"/>
                  <a:pt x="613252" y="333852"/>
                  <a:pt x="615950" y="336550"/>
                </a:cubicBezTo>
                <a:cubicBezTo>
                  <a:pt x="618648" y="339248"/>
                  <a:pt x="622300" y="340783"/>
                  <a:pt x="625475" y="342900"/>
                </a:cubicBezTo>
                <a:cubicBezTo>
                  <a:pt x="627592" y="346075"/>
                  <a:pt x="630118" y="349012"/>
                  <a:pt x="631825" y="352425"/>
                </a:cubicBezTo>
                <a:cubicBezTo>
                  <a:pt x="637612" y="364000"/>
                  <a:pt x="637054" y="384174"/>
                  <a:pt x="638175" y="393700"/>
                </a:cubicBezTo>
                <a:cubicBezTo>
                  <a:pt x="639049" y="401132"/>
                  <a:pt x="640292" y="408517"/>
                  <a:pt x="641350" y="415925"/>
                </a:cubicBezTo>
                <a:cubicBezTo>
                  <a:pt x="640292" y="430742"/>
                  <a:pt x="639911" y="445622"/>
                  <a:pt x="638175" y="460375"/>
                </a:cubicBezTo>
                <a:cubicBezTo>
                  <a:pt x="637784" y="463699"/>
                  <a:pt x="637091" y="467287"/>
                  <a:pt x="635000" y="469900"/>
                </a:cubicBezTo>
                <a:cubicBezTo>
                  <a:pt x="632616" y="472880"/>
                  <a:pt x="628650" y="474133"/>
                  <a:pt x="625475" y="476250"/>
                </a:cubicBezTo>
                <a:cubicBezTo>
                  <a:pt x="619231" y="485616"/>
                  <a:pt x="618767" y="487660"/>
                  <a:pt x="609600" y="495300"/>
                </a:cubicBezTo>
                <a:cubicBezTo>
                  <a:pt x="606669" y="497743"/>
                  <a:pt x="603250" y="499533"/>
                  <a:pt x="600075" y="501650"/>
                </a:cubicBezTo>
                <a:cubicBezTo>
                  <a:pt x="587530" y="499858"/>
                  <a:pt x="574355" y="498395"/>
                  <a:pt x="561975" y="495300"/>
                </a:cubicBezTo>
                <a:cubicBezTo>
                  <a:pt x="558728" y="494488"/>
                  <a:pt x="555376" y="493750"/>
                  <a:pt x="552450" y="492125"/>
                </a:cubicBezTo>
                <a:cubicBezTo>
                  <a:pt x="541463" y="486021"/>
                  <a:pt x="531854" y="479475"/>
                  <a:pt x="523875" y="469900"/>
                </a:cubicBezTo>
                <a:cubicBezTo>
                  <a:pt x="510646" y="454025"/>
                  <a:pt x="525463" y="465667"/>
                  <a:pt x="508000" y="454025"/>
                </a:cubicBezTo>
                <a:cubicBezTo>
                  <a:pt x="485309" y="419988"/>
                  <a:pt x="520646" y="471645"/>
                  <a:pt x="492125" y="434975"/>
                </a:cubicBezTo>
                <a:lnTo>
                  <a:pt x="473075" y="406400"/>
                </a:lnTo>
                <a:lnTo>
                  <a:pt x="466725" y="396875"/>
                </a:lnTo>
                <a:cubicBezTo>
                  <a:pt x="464608" y="393700"/>
                  <a:pt x="461582" y="390970"/>
                  <a:pt x="460375" y="387350"/>
                </a:cubicBezTo>
                <a:cubicBezTo>
                  <a:pt x="448796" y="352612"/>
                  <a:pt x="467263" y="405229"/>
                  <a:pt x="450850" y="368300"/>
                </a:cubicBezTo>
                <a:cubicBezTo>
                  <a:pt x="445820" y="356982"/>
                  <a:pt x="446773" y="348348"/>
                  <a:pt x="438150" y="339725"/>
                </a:cubicBezTo>
                <a:cubicBezTo>
                  <a:pt x="435452" y="337027"/>
                  <a:pt x="431800" y="335492"/>
                  <a:pt x="428625" y="333375"/>
                </a:cubicBezTo>
                <a:cubicBezTo>
                  <a:pt x="422444" y="314832"/>
                  <a:pt x="430286" y="331861"/>
                  <a:pt x="415925" y="317500"/>
                </a:cubicBezTo>
                <a:cubicBezTo>
                  <a:pt x="394758" y="296333"/>
                  <a:pt x="425450" y="318558"/>
                  <a:pt x="400050" y="301625"/>
                </a:cubicBezTo>
                <a:cubicBezTo>
                  <a:pt x="388317" y="284026"/>
                  <a:pt x="400413" y="297946"/>
                  <a:pt x="384175" y="288925"/>
                </a:cubicBezTo>
                <a:cubicBezTo>
                  <a:pt x="377504" y="285219"/>
                  <a:pt x="372365" y="278638"/>
                  <a:pt x="365125" y="276225"/>
                </a:cubicBezTo>
                <a:cubicBezTo>
                  <a:pt x="339968" y="267839"/>
                  <a:pt x="352677" y="270975"/>
                  <a:pt x="327025" y="266700"/>
                </a:cubicBezTo>
                <a:cubicBezTo>
                  <a:pt x="316634" y="267393"/>
                  <a:pt x="283429" y="266777"/>
                  <a:pt x="266700" y="273050"/>
                </a:cubicBezTo>
                <a:cubicBezTo>
                  <a:pt x="257493" y="276503"/>
                  <a:pt x="252371" y="280486"/>
                  <a:pt x="244475" y="285750"/>
                </a:cubicBezTo>
                <a:cubicBezTo>
                  <a:pt x="237021" y="296931"/>
                  <a:pt x="230307" y="305296"/>
                  <a:pt x="225425" y="317500"/>
                </a:cubicBezTo>
                <a:cubicBezTo>
                  <a:pt x="222939" y="323715"/>
                  <a:pt x="219075" y="336550"/>
                  <a:pt x="219075" y="336550"/>
                </a:cubicBezTo>
                <a:cubicBezTo>
                  <a:pt x="220133" y="347133"/>
                  <a:pt x="220290" y="357846"/>
                  <a:pt x="222250" y="368300"/>
                </a:cubicBezTo>
                <a:cubicBezTo>
                  <a:pt x="223484" y="374879"/>
                  <a:pt x="226483" y="381000"/>
                  <a:pt x="228600" y="387350"/>
                </a:cubicBezTo>
                <a:cubicBezTo>
                  <a:pt x="229658" y="390525"/>
                  <a:pt x="229919" y="394090"/>
                  <a:pt x="231775" y="396875"/>
                </a:cubicBezTo>
                <a:cubicBezTo>
                  <a:pt x="233892" y="400050"/>
                  <a:pt x="236575" y="402913"/>
                  <a:pt x="238125" y="406400"/>
                </a:cubicBezTo>
                <a:cubicBezTo>
                  <a:pt x="240843" y="412517"/>
                  <a:pt x="242358" y="419100"/>
                  <a:pt x="244475" y="425450"/>
                </a:cubicBezTo>
                <a:cubicBezTo>
                  <a:pt x="245533" y="428625"/>
                  <a:pt x="245794" y="432190"/>
                  <a:pt x="247650" y="434975"/>
                </a:cubicBezTo>
                <a:cubicBezTo>
                  <a:pt x="251883" y="441325"/>
                  <a:pt x="257937" y="446785"/>
                  <a:pt x="260350" y="454025"/>
                </a:cubicBezTo>
                <a:cubicBezTo>
                  <a:pt x="261408" y="457200"/>
                  <a:pt x="261434" y="460937"/>
                  <a:pt x="263525" y="463550"/>
                </a:cubicBezTo>
                <a:cubicBezTo>
                  <a:pt x="265909" y="466530"/>
                  <a:pt x="270119" y="467457"/>
                  <a:pt x="273050" y="469900"/>
                </a:cubicBezTo>
                <a:cubicBezTo>
                  <a:pt x="289848" y="483898"/>
                  <a:pt x="275608" y="475941"/>
                  <a:pt x="288925" y="482600"/>
                </a:cubicBezTo>
                <a:lnTo>
                  <a:pt x="288925" y="482600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7658100" y="4292600"/>
            <a:ext cx="336550" cy="514350"/>
          </a:xfrm>
          <a:prstGeom prst="line">
            <a:avLst/>
          </a:prstGeom>
          <a:ln>
            <a:solidFill>
              <a:srgbClr val="FF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305" y="944710"/>
            <a:ext cx="2933700" cy="177800"/>
          </a:xfrm>
          <a:prstGeom prst="rect">
            <a:avLst/>
          </a:prstGeom>
        </p:spPr>
      </p:pic>
      <p:pic>
        <p:nvPicPr>
          <p:cNvPr id="35" name="Picture 34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037" y="5524501"/>
            <a:ext cx="2911894" cy="622300"/>
          </a:xfrm>
          <a:prstGeom prst="rect">
            <a:avLst/>
          </a:prstGeom>
          <a:solidFill>
            <a:srgbClr val="FFFFFF"/>
          </a:solidFill>
        </p:spPr>
      </p:pic>
      <p:cxnSp>
        <p:nvCxnSpPr>
          <p:cNvPr id="19" name="Straight Connector 18"/>
          <p:cNvCxnSpPr/>
          <p:nvPr/>
        </p:nvCxnSpPr>
        <p:spPr>
          <a:xfrm>
            <a:off x="3228975" y="2489200"/>
            <a:ext cx="2766115" cy="0"/>
          </a:xfrm>
          <a:prstGeom prst="line">
            <a:avLst/>
          </a:pr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601" y="2654300"/>
            <a:ext cx="2540499" cy="0"/>
          </a:xfrm>
          <a:prstGeom prst="line">
            <a:avLst/>
          </a:pr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958660" y="2794000"/>
            <a:ext cx="1036430" cy="0"/>
          </a:xfrm>
          <a:prstGeom prst="line">
            <a:avLst/>
          </a:pr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4901" y="2946400"/>
            <a:ext cx="3353299" cy="0"/>
          </a:xfrm>
          <a:prstGeom prst="line">
            <a:avLst/>
          </a:pr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8660" y="2933700"/>
            <a:ext cx="1036430" cy="0"/>
          </a:xfrm>
          <a:prstGeom prst="line">
            <a:avLst/>
          </a:prstGeom>
          <a:ln w="38100" cmpd="sng">
            <a:solidFill>
              <a:srgbClr val="FC02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4901" y="3073400"/>
            <a:ext cx="1283199" cy="0"/>
          </a:xfrm>
          <a:prstGeom prst="line">
            <a:avLst/>
          </a:prstGeom>
          <a:ln w="38100" cmpd="sng">
            <a:solidFill>
              <a:srgbClr val="FC02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0301" y="3251200"/>
            <a:ext cx="305299" cy="0"/>
          </a:xfrm>
          <a:prstGeom prst="line">
            <a:avLst/>
          </a:prstGeom>
          <a:ln w="38100" cmpd="sng">
            <a:solidFill>
              <a:srgbClr val="FC02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130799" y="3086100"/>
            <a:ext cx="864291" cy="0"/>
          </a:xfrm>
          <a:prstGeom prst="line">
            <a:avLst/>
          </a:prstGeom>
          <a:ln w="38100" cmpd="sng">
            <a:solidFill>
              <a:srgbClr val="FC02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00" y="3721365"/>
            <a:ext cx="4127500" cy="31348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05" y="4013200"/>
            <a:ext cx="6172200" cy="97639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405" y="5138440"/>
            <a:ext cx="6159500" cy="1535855"/>
          </a:xfrm>
          <a:prstGeom prst="rect">
            <a:avLst/>
          </a:prstGeom>
        </p:spPr>
      </p:pic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457200" y="-2109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a fractal/crumpled globule?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318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1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model a crumpled globule</a:t>
            </a:r>
            <a:br>
              <a:rPr lang="en-US" dirty="0" smtClean="0"/>
            </a:br>
            <a:r>
              <a:rPr lang="en-US" dirty="0" smtClean="0"/>
              <a:t>1 </a:t>
            </a:r>
            <a:r>
              <a:rPr lang="mr-IN" dirty="0" smtClean="0"/>
              <a:t>–</a:t>
            </a:r>
            <a:r>
              <a:rPr lang="en-US" dirty="0" smtClean="0"/>
              <a:t> Space-filling curves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" y="5422900"/>
            <a:ext cx="3136900" cy="12258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" y="6636061"/>
            <a:ext cx="3136900" cy="2240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2168" y="1295400"/>
            <a:ext cx="4248332" cy="2197099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1822450"/>
            <a:ext cx="4672149" cy="117475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1181100" y="2108200"/>
            <a:ext cx="2349500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181100" y="2578100"/>
            <a:ext cx="3516449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81100" y="3035300"/>
            <a:ext cx="3516449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717868" y="3492500"/>
            <a:ext cx="3079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“Classical” </a:t>
            </a:r>
            <a:r>
              <a:rPr lang="en-US" dirty="0" err="1" smtClean="0"/>
              <a:t>Peano</a:t>
            </a:r>
            <a:r>
              <a:rPr lang="en-US" dirty="0" smtClean="0"/>
              <a:t>-Hilbert curve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5184" y="1257300"/>
            <a:ext cx="4164516" cy="249422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814384" y="3651766"/>
            <a:ext cx="4266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Monte Carlo moves + adiabatic compression by spherical caging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7569" y="4419599"/>
            <a:ext cx="4261032" cy="223087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3699" y="4310752"/>
            <a:ext cx="3111501" cy="251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55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1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model a crumpled globule</a:t>
            </a:r>
            <a:br>
              <a:rPr lang="en-US" dirty="0" smtClean="0"/>
            </a:br>
            <a:r>
              <a:rPr lang="en-US" dirty="0" smtClean="0"/>
              <a:t>1 </a:t>
            </a:r>
            <a:r>
              <a:rPr lang="mr-IN" dirty="0" smtClean="0"/>
              <a:t>–</a:t>
            </a:r>
            <a:r>
              <a:rPr lang="en-US" dirty="0" smtClean="0"/>
              <a:t> Space-filling curves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1663699"/>
            <a:ext cx="4711700" cy="8862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" y="1343495"/>
            <a:ext cx="2578100" cy="3175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900" y="1612900"/>
            <a:ext cx="4000500" cy="695739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599" y="2857500"/>
            <a:ext cx="3375769" cy="38333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0500" y="2692399"/>
            <a:ext cx="5102225" cy="415096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399" y="2870199"/>
            <a:ext cx="3619500" cy="115384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7500" y="2781300"/>
            <a:ext cx="4933325" cy="402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013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301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model a crumpled globule</a:t>
            </a:r>
            <a:br>
              <a:rPr lang="en-US" dirty="0" smtClean="0"/>
            </a:br>
            <a:r>
              <a:rPr lang="en-US" dirty="0" smtClean="0"/>
              <a:t>2 </a:t>
            </a:r>
            <a:r>
              <a:rPr lang="mr-IN" dirty="0" smtClean="0"/>
              <a:t>–</a:t>
            </a:r>
            <a:r>
              <a:rPr lang="en-US" dirty="0" smtClean="0"/>
              <a:t> Criticisms to “polymer collapse”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1765300"/>
            <a:ext cx="9131300" cy="12462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47800"/>
            <a:ext cx="5854700" cy="317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72471"/>
            <a:ext cx="9144000" cy="3293743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254500" y="4381500"/>
            <a:ext cx="4495800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3500" y="4660900"/>
            <a:ext cx="342900" cy="0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3500" y="4940300"/>
            <a:ext cx="6756400" cy="0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794750" y="4381500"/>
            <a:ext cx="342900" cy="0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032500" y="4660900"/>
            <a:ext cx="3105150" cy="0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670800" y="5207000"/>
            <a:ext cx="1466850" cy="0"/>
          </a:xfrm>
          <a:prstGeom prst="line">
            <a:avLst/>
          </a:pr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3500" y="5473700"/>
            <a:ext cx="9074150" cy="0"/>
          </a:xfrm>
          <a:prstGeom prst="line">
            <a:avLst/>
          </a:pr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3500" y="5740400"/>
            <a:ext cx="7823200" cy="0"/>
          </a:xfrm>
          <a:prstGeom prst="line">
            <a:avLst/>
          </a:pr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57200" y="6286500"/>
            <a:ext cx="8680450" cy="0"/>
          </a:xfrm>
          <a:prstGeom prst="line">
            <a:avLst/>
          </a:prstGeom>
          <a:ln w="38100" cmpd="sng">
            <a:solidFill>
              <a:srgbClr val="FC02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3500" y="6566214"/>
            <a:ext cx="2781300" cy="0"/>
          </a:xfrm>
          <a:prstGeom prst="line">
            <a:avLst/>
          </a:prstGeom>
          <a:ln w="38100" cmpd="sng">
            <a:solidFill>
              <a:srgbClr val="FC02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134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782" y="3240107"/>
            <a:ext cx="3353817" cy="3340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683" y="3290907"/>
            <a:ext cx="3353817" cy="26799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950" y="3583709"/>
            <a:ext cx="6616700" cy="299649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301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model a crumpled globule</a:t>
            </a:r>
            <a:br>
              <a:rPr lang="en-US" dirty="0" smtClean="0"/>
            </a:br>
            <a:r>
              <a:rPr lang="en-US" dirty="0" smtClean="0"/>
              <a:t>2 </a:t>
            </a:r>
            <a:r>
              <a:rPr lang="mr-IN" dirty="0" smtClean="0"/>
              <a:t>–</a:t>
            </a:r>
            <a:r>
              <a:rPr lang="en-US" dirty="0" smtClean="0"/>
              <a:t> Criticisms to “polymer collapse”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0" y="1765300"/>
            <a:ext cx="9131300" cy="12462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447800"/>
            <a:ext cx="5854700" cy="317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800" y="3187700"/>
            <a:ext cx="3492500" cy="24348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300" y="3760807"/>
            <a:ext cx="2295161" cy="20193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504810" y="3075007"/>
            <a:ext cx="20973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Without</a:t>
            </a:r>
            <a:r>
              <a:rPr lang="en-US" sz="1600" dirty="0" smtClean="0"/>
              <a:t> chain crossing</a:t>
            </a:r>
            <a:endParaRPr 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4690986" y="3075007"/>
            <a:ext cx="1817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With</a:t>
            </a:r>
            <a:r>
              <a:rPr lang="en-US" sz="1600" dirty="0" smtClean="0"/>
              <a:t> chain crossing</a:t>
            </a:r>
            <a:endParaRPr lang="en-US" sz="16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8314" y="3438960"/>
            <a:ext cx="1633669" cy="338093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7183" y="3435256"/>
            <a:ext cx="1450117" cy="3322751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559662" y="3913207"/>
            <a:ext cx="1700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After </a:t>
            </a:r>
            <a:r>
              <a:rPr lang="en-US" sz="1600" i="1" dirty="0" smtClean="0"/>
              <a:t>N</a:t>
            </a:r>
            <a:r>
              <a:rPr lang="en-US" sz="1600" dirty="0" smtClean="0"/>
              <a:t> time steps</a:t>
            </a:r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6559662" y="5776519"/>
            <a:ext cx="1804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After </a:t>
            </a:r>
            <a:r>
              <a:rPr lang="en-US" sz="1600" i="1" dirty="0" smtClean="0"/>
              <a:t>N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 time steps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59914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  <p:bldP spid="28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1099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How to model a crumpled globule?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1" y="2192700"/>
            <a:ext cx="5970189" cy="1083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5" y="1135707"/>
            <a:ext cx="4756436" cy="9669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5190" y="3810345"/>
            <a:ext cx="2394272" cy="30507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0092" y="662546"/>
            <a:ext cx="2365545" cy="3160419"/>
          </a:xfrm>
          <a:prstGeom prst="rect">
            <a:avLst/>
          </a:prstGeom>
        </p:spPr>
      </p:pic>
      <p:sp>
        <p:nvSpPr>
          <p:cNvPr id="15" name="Freeform 14"/>
          <p:cNvSpPr/>
          <p:nvPr/>
        </p:nvSpPr>
        <p:spPr>
          <a:xfrm>
            <a:off x="7724775" y="4267200"/>
            <a:ext cx="641350" cy="501650"/>
          </a:xfrm>
          <a:custGeom>
            <a:avLst/>
            <a:gdLst>
              <a:gd name="connsiteX0" fmla="*/ 0 w 641350"/>
              <a:gd name="connsiteY0" fmla="*/ 0 h 501650"/>
              <a:gd name="connsiteX1" fmla="*/ 0 w 641350"/>
              <a:gd name="connsiteY1" fmla="*/ 0 h 501650"/>
              <a:gd name="connsiteX2" fmla="*/ 9525 w 641350"/>
              <a:gd name="connsiteY2" fmla="*/ 63500 h 501650"/>
              <a:gd name="connsiteX3" fmla="*/ 15875 w 641350"/>
              <a:gd name="connsiteY3" fmla="*/ 73025 h 501650"/>
              <a:gd name="connsiteX4" fmla="*/ 25400 w 641350"/>
              <a:gd name="connsiteY4" fmla="*/ 76200 h 501650"/>
              <a:gd name="connsiteX5" fmla="*/ 41275 w 641350"/>
              <a:gd name="connsiteY5" fmla="*/ 92075 h 501650"/>
              <a:gd name="connsiteX6" fmla="*/ 57150 w 641350"/>
              <a:gd name="connsiteY6" fmla="*/ 107950 h 501650"/>
              <a:gd name="connsiteX7" fmla="*/ 88900 w 641350"/>
              <a:gd name="connsiteY7" fmla="*/ 117475 h 501650"/>
              <a:gd name="connsiteX8" fmla="*/ 107950 w 641350"/>
              <a:gd name="connsiteY8" fmla="*/ 123825 h 501650"/>
              <a:gd name="connsiteX9" fmla="*/ 117475 w 641350"/>
              <a:gd name="connsiteY9" fmla="*/ 127000 h 501650"/>
              <a:gd name="connsiteX10" fmla="*/ 127000 w 641350"/>
              <a:gd name="connsiteY10" fmla="*/ 133350 h 501650"/>
              <a:gd name="connsiteX11" fmla="*/ 136525 w 641350"/>
              <a:gd name="connsiteY11" fmla="*/ 136525 h 501650"/>
              <a:gd name="connsiteX12" fmla="*/ 155575 w 641350"/>
              <a:gd name="connsiteY12" fmla="*/ 149225 h 501650"/>
              <a:gd name="connsiteX13" fmla="*/ 165100 w 641350"/>
              <a:gd name="connsiteY13" fmla="*/ 152400 h 501650"/>
              <a:gd name="connsiteX14" fmla="*/ 184150 w 641350"/>
              <a:gd name="connsiteY14" fmla="*/ 165100 h 501650"/>
              <a:gd name="connsiteX15" fmla="*/ 203200 w 641350"/>
              <a:gd name="connsiteY15" fmla="*/ 174625 h 501650"/>
              <a:gd name="connsiteX16" fmla="*/ 225425 w 641350"/>
              <a:gd name="connsiteY16" fmla="*/ 180975 h 501650"/>
              <a:gd name="connsiteX17" fmla="*/ 250825 w 641350"/>
              <a:gd name="connsiteY17" fmla="*/ 174625 h 501650"/>
              <a:gd name="connsiteX18" fmla="*/ 260350 w 641350"/>
              <a:gd name="connsiteY18" fmla="*/ 168275 h 501650"/>
              <a:gd name="connsiteX19" fmla="*/ 279400 w 641350"/>
              <a:gd name="connsiteY19" fmla="*/ 161925 h 501650"/>
              <a:gd name="connsiteX20" fmla="*/ 301625 w 641350"/>
              <a:gd name="connsiteY20" fmla="*/ 155575 h 501650"/>
              <a:gd name="connsiteX21" fmla="*/ 311150 w 641350"/>
              <a:gd name="connsiteY21" fmla="*/ 152400 h 501650"/>
              <a:gd name="connsiteX22" fmla="*/ 333375 w 641350"/>
              <a:gd name="connsiteY22" fmla="*/ 146050 h 501650"/>
              <a:gd name="connsiteX23" fmla="*/ 390525 w 641350"/>
              <a:gd name="connsiteY23" fmla="*/ 149225 h 501650"/>
              <a:gd name="connsiteX24" fmla="*/ 396875 w 641350"/>
              <a:gd name="connsiteY24" fmla="*/ 168275 h 501650"/>
              <a:gd name="connsiteX25" fmla="*/ 406400 w 641350"/>
              <a:gd name="connsiteY25" fmla="*/ 187325 h 501650"/>
              <a:gd name="connsiteX26" fmla="*/ 422275 w 641350"/>
              <a:gd name="connsiteY26" fmla="*/ 215900 h 501650"/>
              <a:gd name="connsiteX27" fmla="*/ 425450 w 641350"/>
              <a:gd name="connsiteY27" fmla="*/ 238125 h 501650"/>
              <a:gd name="connsiteX28" fmla="*/ 457200 w 641350"/>
              <a:gd name="connsiteY28" fmla="*/ 269875 h 501650"/>
              <a:gd name="connsiteX29" fmla="*/ 476250 w 641350"/>
              <a:gd name="connsiteY29" fmla="*/ 279400 h 501650"/>
              <a:gd name="connsiteX30" fmla="*/ 498475 w 641350"/>
              <a:gd name="connsiteY30" fmla="*/ 282575 h 501650"/>
              <a:gd name="connsiteX31" fmla="*/ 517525 w 641350"/>
              <a:gd name="connsiteY31" fmla="*/ 288925 h 501650"/>
              <a:gd name="connsiteX32" fmla="*/ 527050 w 641350"/>
              <a:gd name="connsiteY32" fmla="*/ 292100 h 501650"/>
              <a:gd name="connsiteX33" fmla="*/ 539750 w 641350"/>
              <a:gd name="connsiteY33" fmla="*/ 298450 h 501650"/>
              <a:gd name="connsiteX34" fmla="*/ 552450 w 641350"/>
              <a:gd name="connsiteY34" fmla="*/ 301625 h 501650"/>
              <a:gd name="connsiteX35" fmla="*/ 571500 w 641350"/>
              <a:gd name="connsiteY35" fmla="*/ 307975 h 501650"/>
              <a:gd name="connsiteX36" fmla="*/ 590550 w 641350"/>
              <a:gd name="connsiteY36" fmla="*/ 314325 h 501650"/>
              <a:gd name="connsiteX37" fmla="*/ 600075 w 641350"/>
              <a:gd name="connsiteY37" fmla="*/ 317500 h 501650"/>
              <a:gd name="connsiteX38" fmla="*/ 609600 w 641350"/>
              <a:gd name="connsiteY38" fmla="*/ 327025 h 501650"/>
              <a:gd name="connsiteX39" fmla="*/ 615950 w 641350"/>
              <a:gd name="connsiteY39" fmla="*/ 336550 h 501650"/>
              <a:gd name="connsiteX40" fmla="*/ 625475 w 641350"/>
              <a:gd name="connsiteY40" fmla="*/ 342900 h 501650"/>
              <a:gd name="connsiteX41" fmla="*/ 631825 w 641350"/>
              <a:gd name="connsiteY41" fmla="*/ 352425 h 501650"/>
              <a:gd name="connsiteX42" fmla="*/ 638175 w 641350"/>
              <a:gd name="connsiteY42" fmla="*/ 393700 h 501650"/>
              <a:gd name="connsiteX43" fmla="*/ 641350 w 641350"/>
              <a:gd name="connsiteY43" fmla="*/ 415925 h 501650"/>
              <a:gd name="connsiteX44" fmla="*/ 638175 w 641350"/>
              <a:gd name="connsiteY44" fmla="*/ 460375 h 501650"/>
              <a:gd name="connsiteX45" fmla="*/ 635000 w 641350"/>
              <a:gd name="connsiteY45" fmla="*/ 469900 h 501650"/>
              <a:gd name="connsiteX46" fmla="*/ 625475 w 641350"/>
              <a:gd name="connsiteY46" fmla="*/ 476250 h 501650"/>
              <a:gd name="connsiteX47" fmla="*/ 609600 w 641350"/>
              <a:gd name="connsiteY47" fmla="*/ 495300 h 501650"/>
              <a:gd name="connsiteX48" fmla="*/ 600075 w 641350"/>
              <a:gd name="connsiteY48" fmla="*/ 501650 h 501650"/>
              <a:gd name="connsiteX49" fmla="*/ 561975 w 641350"/>
              <a:gd name="connsiteY49" fmla="*/ 495300 h 501650"/>
              <a:gd name="connsiteX50" fmla="*/ 552450 w 641350"/>
              <a:gd name="connsiteY50" fmla="*/ 492125 h 501650"/>
              <a:gd name="connsiteX51" fmla="*/ 523875 w 641350"/>
              <a:gd name="connsiteY51" fmla="*/ 469900 h 501650"/>
              <a:gd name="connsiteX52" fmla="*/ 508000 w 641350"/>
              <a:gd name="connsiteY52" fmla="*/ 454025 h 501650"/>
              <a:gd name="connsiteX53" fmla="*/ 492125 w 641350"/>
              <a:gd name="connsiteY53" fmla="*/ 434975 h 501650"/>
              <a:gd name="connsiteX54" fmla="*/ 473075 w 641350"/>
              <a:gd name="connsiteY54" fmla="*/ 406400 h 501650"/>
              <a:gd name="connsiteX55" fmla="*/ 466725 w 641350"/>
              <a:gd name="connsiteY55" fmla="*/ 396875 h 501650"/>
              <a:gd name="connsiteX56" fmla="*/ 460375 w 641350"/>
              <a:gd name="connsiteY56" fmla="*/ 387350 h 501650"/>
              <a:gd name="connsiteX57" fmla="*/ 450850 w 641350"/>
              <a:gd name="connsiteY57" fmla="*/ 368300 h 501650"/>
              <a:gd name="connsiteX58" fmla="*/ 438150 w 641350"/>
              <a:gd name="connsiteY58" fmla="*/ 339725 h 501650"/>
              <a:gd name="connsiteX59" fmla="*/ 428625 w 641350"/>
              <a:gd name="connsiteY59" fmla="*/ 333375 h 501650"/>
              <a:gd name="connsiteX60" fmla="*/ 415925 w 641350"/>
              <a:gd name="connsiteY60" fmla="*/ 317500 h 501650"/>
              <a:gd name="connsiteX61" fmla="*/ 400050 w 641350"/>
              <a:gd name="connsiteY61" fmla="*/ 301625 h 501650"/>
              <a:gd name="connsiteX62" fmla="*/ 384175 w 641350"/>
              <a:gd name="connsiteY62" fmla="*/ 288925 h 501650"/>
              <a:gd name="connsiteX63" fmla="*/ 365125 w 641350"/>
              <a:gd name="connsiteY63" fmla="*/ 276225 h 501650"/>
              <a:gd name="connsiteX64" fmla="*/ 327025 w 641350"/>
              <a:gd name="connsiteY64" fmla="*/ 266700 h 501650"/>
              <a:gd name="connsiteX65" fmla="*/ 266700 w 641350"/>
              <a:gd name="connsiteY65" fmla="*/ 273050 h 501650"/>
              <a:gd name="connsiteX66" fmla="*/ 244475 w 641350"/>
              <a:gd name="connsiteY66" fmla="*/ 285750 h 501650"/>
              <a:gd name="connsiteX67" fmla="*/ 225425 w 641350"/>
              <a:gd name="connsiteY67" fmla="*/ 317500 h 501650"/>
              <a:gd name="connsiteX68" fmla="*/ 219075 w 641350"/>
              <a:gd name="connsiteY68" fmla="*/ 336550 h 501650"/>
              <a:gd name="connsiteX69" fmla="*/ 222250 w 641350"/>
              <a:gd name="connsiteY69" fmla="*/ 368300 h 501650"/>
              <a:gd name="connsiteX70" fmla="*/ 228600 w 641350"/>
              <a:gd name="connsiteY70" fmla="*/ 387350 h 501650"/>
              <a:gd name="connsiteX71" fmla="*/ 231775 w 641350"/>
              <a:gd name="connsiteY71" fmla="*/ 396875 h 501650"/>
              <a:gd name="connsiteX72" fmla="*/ 238125 w 641350"/>
              <a:gd name="connsiteY72" fmla="*/ 406400 h 501650"/>
              <a:gd name="connsiteX73" fmla="*/ 244475 w 641350"/>
              <a:gd name="connsiteY73" fmla="*/ 425450 h 501650"/>
              <a:gd name="connsiteX74" fmla="*/ 247650 w 641350"/>
              <a:gd name="connsiteY74" fmla="*/ 434975 h 501650"/>
              <a:gd name="connsiteX75" fmla="*/ 260350 w 641350"/>
              <a:gd name="connsiteY75" fmla="*/ 454025 h 501650"/>
              <a:gd name="connsiteX76" fmla="*/ 263525 w 641350"/>
              <a:gd name="connsiteY76" fmla="*/ 463550 h 501650"/>
              <a:gd name="connsiteX77" fmla="*/ 273050 w 641350"/>
              <a:gd name="connsiteY77" fmla="*/ 469900 h 501650"/>
              <a:gd name="connsiteX78" fmla="*/ 288925 w 641350"/>
              <a:gd name="connsiteY78" fmla="*/ 482600 h 501650"/>
              <a:gd name="connsiteX79" fmla="*/ 288925 w 641350"/>
              <a:gd name="connsiteY79" fmla="*/ 482600 h 50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641350" h="501650">
                <a:moveTo>
                  <a:pt x="0" y="0"/>
                </a:moveTo>
                <a:lnTo>
                  <a:pt x="0" y="0"/>
                </a:lnTo>
                <a:cubicBezTo>
                  <a:pt x="710" y="9938"/>
                  <a:pt x="-197" y="48917"/>
                  <a:pt x="9525" y="63500"/>
                </a:cubicBezTo>
                <a:cubicBezTo>
                  <a:pt x="11642" y="66675"/>
                  <a:pt x="12895" y="70641"/>
                  <a:pt x="15875" y="73025"/>
                </a:cubicBezTo>
                <a:cubicBezTo>
                  <a:pt x="18488" y="75116"/>
                  <a:pt x="22225" y="75142"/>
                  <a:pt x="25400" y="76200"/>
                </a:cubicBezTo>
                <a:cubicBezTo>
                  <a:pt x="42333" y="101600"/>
                  <a:pt x="20108" y="70908"/>
                  <a:pt x="41275" y="92075"/>
                </a:cubicBezTo>
                <a:cubicBezTo>
                  <a:pt x="52282" y="103082"/>
                  <a:pt x="41910" y="101177"/>
                  <a:pt x="57150" y="107950"/>
                </a:cubicBezTo>
                <a:cubicBezTo>
                  <a:pt x="72693" y="114858"/>
                  <a:pt x="74692" y="113212"/>
                  <a:pt x="88900" y="117475"/>
                </a:cubicBezTo>
                <a:cubicBezTo>
                  <a:pt x="95311" y="119398"/>
                  <a:pt x="101600" y="121708"/>
                  <a:pt x="107950" y="123825"/>
                </a:cubicBezTo>
                <a:cubicBezTo>
                  <a:pt x="111125" y="124883"/>
                  <a:pt x="114690" y="125144"/>
                  <a:pt x="117475" y="127000"/>
                </a:cubicBezTo>
                <a:cubicBezTo>
                  <a:pt x="120650" y="129117"/>
                  <a:pt x="123587" y="131643"/>
                  <a:pt x="127000" y="133350"/>
                </a:cubicBezTo>
                <a:cubicBezTo>
                  <a:pt x="129993" y="134847"/>
                  <a:pt x="133599" y="134900"/>
                  <a:pt x="136525" y="136525"/>
                </a:cubicBezTo>
                <a:cubicBezTo>
                  <a:pt x="143196" y="140231"/>
                  <a:pt x="148335" y="146812"/>
                  <a:pt x="155575" y="149225"/>
                </a:cubicBezTo>
                <a:cubicBezTo>
                  <a:pt x="158750" y="150283"/>
                  <a:pt x="162174" y="150775"/>
                  <a:pt x="165100" y="152400"/>
                </a:cubicBezTo>
                <a:cubicBezTo>
                  <a:pt x="171771" y="156106"/>
                  <a:pt x="176910" y="162687"/>
                  <a:pt x="184150" y="165100"/>
                </a:cubicBezTo>
                <a:cubicBezTo>
                  <a:pt x="208091" y="173080"/>
                  <a:pt x="178581" y="162315"/>
                  <a:pt x="203200" y="174625"/>
                </a:cubicBezTo>
                <a:cubicBezTo>
                  <a:pt x="207755" y="176902"/>
                  <a:pt x="221356" y="179958"/>
                  <a:pt x="225425" y="180975"/>
                </a:cubicBezTo>
                <a:cubicBezTo>
                  <a:pt x="231463" y="179767"/>
                  <a:pt x="244316" y="177879"/>
                  <a:pt x="250825" y="174625"/>
                </a:cubicBezTo>
                <a:cubicBezTo>
                  <a:pt x="254238" y="172918"/>
                  <a:pt x="256863" y="169825"/>
                  <a:pt x="260350" y="168275"/>
                </a:cubicBezTo>
                <a:cubicBezTo>
                  <a:pt x="266467" y="165557"/>
                  <a:pt x="273050" y="164042"/>
                  <a:pt x="279400" y="161925"/>
                </a:cubicBezTo>
                <a:cubicBezTo>
                  <a:pt x="302238" y="154312"/>
                  <a:pt x="273718" y="163548"/>
                  <a:pt x="301625" y="155575"/>
                </a:cubicBezTo>
                <a:cubicBezTo>
                  <a:pt x="304843" y="154656"/>
                  <a:pt x="307932" y="153319"/>
                  <a:pt x="311150" y="152400"/>
                </a:cubicBezTo>
                <a:cubicBezTo>
                  <a:pt x="339057" y="144427"/>
                  <a:pt x="310537" y="153663"/>
                  <a:pt x="333375" y="146050"/>
                </a:cubicBezTo>
                <a:cubicBezTo>
                  <a:pt x="352425" y="147108"/>
                  <a:pt x="372517" y="142922"/>
                  <a:pt x="390525" y="149225"/>
                </a:cubicBezTo>
                <a:cubicBezTo>
                  <a:pt x="396843" y="151436"/>
                  <a:pt x="393162" y="162706"/>
                  <a:pt x="396875" y="168275"/>
                </a:cubicBezTo>
                <a:cubicBezTo>
                  <a:pt x="425065" y="210560"/>
                  <a:pt x="384492" y="147890"/>
                  <a:pt x="406400" y="187325"/>
                </a:cubicBezTo>
                <a:cubicBezTo>
                  <a:pt x="424596" y="220077"/>
                  <a:pt x="415091" y="194347"/>
                  <a:pt x="422275" y="215900"/>
                </a:cubicBezTo>
                <a:cubicBezTo>
                  <a:pt x="423333" y="223308"/>
                  <a:pt x="422764" y="231140"/>
                  <a:pt x="425450" y="238125"/>
                </a:cubicBezTo>
                <a:cubicBezTo>
                  <a:pt x="432749" y="257102"/>
                  <a:pt x="441434" y="259365"/>
                  <a:pt x="457200" y="269875"/>
                </a:cubicBezTo>
                <a:cubicBezTo>
                  <a:pt x="465227" y="275227"/>
                  <a:pt x="466861" y="277522"/>
                  <a:pt x="476250" y="279400"/>
                </a:cubicBezTo>
                <a:cubicBezTo>
                  <a:pt x="483588" y="280868"/>
                  <a:pt x="491067" y="281517"/>
                  <a:pt x="498475" y="282575"/>
                </a:cubicBezTo>
                <a:lnTo>
                  <a:pt x="517525" y="288925"/>
                </a:lnTo>
                <a:cubicBezTo>
                  <a:pt x="520700" y="289983"/>
                  <a:pt x="524057" y="290603"/>
                  <a:pt x="527050" y="292100"/>
                </a:cubicBezTo>
                <a:cubicBezTo>
                  <a:pt x="531283" y="294217"/>
                  <a:pt x="535318" y="296788"/>
                  <a:pt x="539750" y="298450"/>
                </a:cubicBezTo>
                <a:cubicBezTo>
                  <a:pt x="543836" y="299982"/>
                  <a:pt x="548270" y="300371"/>
                  <a:pt x="552450" y="301625"/>
                </a:cubicBezTo>
                <a:cubicBezTo>
                  <a:pt x="558861" y="303548"/>
                  <a:pt x="565150" y="305858"/>
                  <a:pt x="571500" y="307975"/>
                </a:cubicBezTo>
                <a:lnTo>
                  <a:pt x="590550" y="314325"/>
                </a:lnTo>
                <a:lnTo>
                  <a:pt x="600075" y="317500"/>
                </a:lnTo>
                <a:cubicBezTo>
                  <a:pt x="603250" y="320675"/>
                  <a:pt x="606725" y="323576"/>
                  <a:pt x="609600" y="327025"/>
                </a:cubicBezTo>
                <a:cubicBezTo>
                  <a:pt x="612043" y="329956"/>
                  <a:pt x="613252" y="333852"/>
                  <a:pt x="615950" y="336550"/>
                </a:cubicBezTo>
                <a:cubicBezTo>
                  <a:pt x="618648" y="339248"/>
                  <a:pt x="622300" y="340783"/>
                  <a:pt x="625475" y="342900"/>
                </a:cubicBezTo>
                <a:cubicBezTo>
                  <a:pt x="627592" y="346075"/>
                  <a:pt x="630118" y="349012"/>
                  <a:pt x="631825" y="352425"/>
                </a:cubicBezTo>
                <a:cubicBezTo>
                  <a:pt x="637612" y="364000"/>
                  <a:pt x="637054" y="384174"/>
                  <a:pt x="638175" y="393700"/>
                </a:cubicBezTo>
                <a:cubicBezTo>
                  <a:pt x="639049" y="401132"/>
                  <a:pt x="640292" y="408517"/>
                  <a:pt x="641350" y="415925"/>
                </a:cubicBezTo>
                <a:cubicBezTo>
                  <a:pt x="640292" y="430742"/>
                  <a:pt x="639911" y="445622"/>
                  <a:pt x="638175" y="460375"/>
                </a:cubicBezTo>
                <a:cubicBezTo>
                  <a:pt x="637784" y="463699"/>
                  <a:pt x="637091" y="467287"/>
                  <a:pt x="635000" y="469900"/>
                </a:cubicBezTo>
                <a:cubicBezTo>
                  <a:pt x="632616" y="472880"/>
                  <a:pt x="628650" y="474133"/>
                  <a:pt x="625475" y="476250"/>
                </a:cubicBezTo>
                <a:cubicBezTo>
                  <a:pt x="619231" y="485616"/>
                  <a:pt x="618767" y="487660"/>
                  <a:pt x="609600" y="495300"/>
                </a:cubicBezTo>
                <a:cubicBezTo>
                  <a:pt x="606669" y="497743"/>
                  <a:pt x="603250" y="499533"/>
                  <a:pt x="600075" y="501650"/>
                </a:cubicBezTo>
                <a:cubicBezTo>
                  <a:pt x="587530" y="499858"/>
                  <a:pt x="574355" y="498395"/>
                  <a:pt x="561975" y="495300"/>
                </a:cubicBezTo>
                <a:cubicBezTo>
                  <a:pt x="558728" y="494488"/>
                  <a:pt x="555376" y="493750"/>
                  <a:pt x="552450" y="492125"/>
                </a:cubicBezTo>
                <a:cubicBezTo>
                  <a:pt x="541463" y="486021"/>
                  <a:pt x="531854" y="479475"/>
                  <a:pt x="523875" y="469900"/>
                </a:cubicBezTo>
                <a:cubicBezTo>
                  <a:pt x="510646" y="454025"/>
                  <a:pt x="525463" y="465667"/>
                  <a:pt x="508000" y="454025"/>
                </a:cubicBezTo>
                <a:cubicBezTo>
                  <a:pt x="485309" y="419988"/>
                  <a:pt x="520646" y="471645"/>
                  <a:pt x="492125" y="434975"/>
                </a:cubicBezTo>
                <a:lnTo>
                  <a:pt x="473075" y="406400"/>
                </a:lnTo>
                <a:lnTo>
                  <a:pt x="466725" y="396875"/>
                </a:lnTo>
                <a:cubicBezTo>
                  <a:pt x="464608" y="393700"/>
                  <a:pt x="461582" y="390970"/>
                  <a:pt x="460375" y="387350"/>
                </a:cubicBezTo>
                <a:cubicBezTo>
                  <a:pt x="448796" y="352612"/>
                  <a:pt x="467263" y="405229"/>
                  <a:pt x="450850" y="368300"/>
                </a:cubicBezTo>
                <a:cubicBezTo>
                  <a:pt x="445820" y="356982"/>
                  <a:pt x="446773" y="348348"/>
                  <a:pt x="438150" y="339725"/>
                </a:cubicBezTo>
                <a:cubicBezTo>
                  <a:pt x="435452" y="337027"/>
                  <a:pt x="431800" y="335492"/>
                  <a:pt x="428625" y="333375"/>
                </a:cubicBezTo>
                <a:cubicBezTo>
                  <a:pt x="422444" y="314832"/>
                  <a:pt x="430286" y="331861"/>
                  <a:pt x="415925" y="317500"/>
                </a:cubicBezTo>
                <a:cubicBezTo>
                  <a:pt x="394758" y="296333"/>
                  <a:pt x="425450" y="318558"/>
                  <a:pt x="400050" y="301625"/>
                </a:cubicBezTo>
                <a:cubicBezTo>
                  <a:pt x="388317" y="284026"/>
                  <a:pt x="400413" y="297946"/>
                  <a:pt x="384175" y="288925"/>
                </a:cubicBezTo>
                <a:cubicBezTo>
                  <a:pt x="377504" y="285219"/>
                  <a:pt x="372365" y="278638"/>
                  <a:pt x="365125" y="276225"/>
                </a:cubicBezTo>
                <a:cubicBezTo>
                  <a:pt x="339968" y="267839"/>
                  <a:pt x="352677" y="270975"/>
                  <a:pt x="327025" y="266700"/>
                </a:cubicBezTo>
                <a:cubicBezTo>
                  <a:pt x="316634" y="267393"/>
                  <a:pt x="283429" y="266777"/>
                  <a:pt x="266700" y="273050"/>
                </a:cubicBezTo>
                <a:cubicBezTo>
                  <a:pt x="257493" y="276503"/>
                  <a:pt x="252371" y="280486"/>
                  <a:pt x="244475" y="285750"/>
                </a:cubicBezTo>
                <a:cubicBezTo>
                  <a:pt x="237021" y="296931"/>
                  <a:pt x="230307" y="305296"/>
                  <a:pt x="225425" y="317500"/>
                </a:cubicBezTo>
                <a:cubicBezTo>
                  <a:pt x="222939" y="323715"/>
                  <a:pt x="219075" y="336550"/>
                  <a:pt x="219075" y="336550"/>
                </a:cubicBezTo>
                <a:cubicBezTo>
                  <a:pt x="220133" y="347133"/>
                  <a:pt x="220290" y="357846"/>
                  <a:pt x="222250" y="368300"/>
                </a:cubicBezTo>
                <a:cubicBezTo>
                  <a:pt x="223484" y="374879"/>
                  <a:pt x="226483" y="381000"/>
                  <a:pt x="228600" y="387350"/>
                </a:cubicBezTo>
                <a:cubicBezTo>
                  <a:pt x="229658" y="390525"/>
                  <a:pt x="229919" y="394090"/>
                  <a:pt x="231775" y="396875"/>
                </a:cubicBezTo>
                <a:cubicBezTo>
                  <a:pt x="233892" y="400050"/>
                  <a:pt x="236575" y="402913"/>
                  <a:pt x="238125" y="406400"/>
                </a:cubicBezTo>
                <a:cubicBezTo>
                  <a:pt x="240843" y="412517"/>
                  <a:pt x="242358" y="419100"/>
                  <a:pt x="244475" y="425450"/>
                </a:cubicBezTo>
                <a:cubicBezTo>
                  <a:pt x="245533" y="428625"/>
                  <a:pt x="245794" y="432190"/>
                  <a:pt x="247650" y="434975"/>
                </a:cubicBezTo>
                <a:cubicBezTo>
                  <a:pt x="251883" y="441325"/>
                  <a:pt x="257937" y="446785"/>
                  <a:pt x="260350" y="454025"/>
                </a:cubicBezTo>
                <a:cubicBezTo>
                  <a:pt x="261408" y="457200"/>
                  <a:pt x="261434" y="460937"/>
                  <a:pt x="263525" y="463550"/>
                </a:cubicBezTo>
                <a:cubicBezTo>
                  <a:pt x="265909" y="466530"/>
                  <a:pt x="270119" y="467457"/>
                  <a:pt x="273050" y="469900"/>
                </a:cubicBezTo>
                <a:cubicBezTo>
                  <a:pt x="289848" y="483898"/>
                  <a:pt x="275608" y="475941"/>
                  <a:pt x="288925" y="482600"/>
                </a:cubicBezTo>
                <a:lnTo>
                  <a:pt x="288925" y="482600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7658100" y="4292600"/>
            <a:ext cx="336550" cy="514350"/>
          </a:xfrm>
          <a:prstGeom prst="line">
            <a:avLst/>
          </a:prstGeom>
          <a:ln>
            <a:solidFill>
              <a:srgbClr val="FF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305" y="944710"/>
            <a:ext cx="2933700" cy="177800"/>
          </a:xfrm>
          <a:prstGeom prst="rect">
            <a:avLst/>
          </a:prstGeom>
        </p:spPr>
      </p:pic>
      <p:pic>
        <p:nvPicPr>
          <p:cNvPr id="35" name="Picture 34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037" y="5524501"/>
            <a:ext cx="2911894" cy="62230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840" y="3372966"/>
            <a:ext cx="4223459" cy="3383434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2374900" y="4648200"/>
            <a:ext cx="2819399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023952" y="4864100"/>
            <a:ext cx="4170347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3" idx="3"/>
          </p:cNvCxnSpPr>
          <p:nvPr/>
        </p:nvCxnSpPr>
        <p:spPr>
          <a:xfrm flipV="1">
            <a:off x="1036652" y="5064683"/>
            <a:ext cx="4157647" cy="2617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23952" y="5295900"/>
            <a:ext cx="3782289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684352" y="6337300"/>
            <a:ext cx="3509947" cy="0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023952" y="6553200"/>
            <a:ext cx="4170347" cy="0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023952" y="6769100"/>
            <a:ext cx="754048" cy="0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228975" y="2489200"/>
            <a:ext cx="2766115" cy="0"/>
          </a:xfrm>
          <a:prstGeom prst="line">
            <a:avLst/>
          </a:pr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601" y="2654300"/>
            <a:ext cx="2540499" cy="0"/>
          </a:xfrm>
          <a:prstGeom prst="line">
            <a:avLst/>
          </a:pr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958660" y="2794000"/>
            <a:ext cx="1036430" cy="0"/>
          </a:xfrm>
          <a:prstGeom prst="line">
            <a:avLst/>
          </a:pr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4901" y="2946400"/>
            <a:ext cx="3353299" cy="0"/>
          </a:xfrm>
          <a:prstGeom prst="line">
            <a:avLst/>
          </a:pr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58660" y="2933700"/>
            <a:ext cx="1036430" cy="0"/>
          </a:xfrm>
          <a:prstGeom prst="line">
            <a:avLst/>
          </a:prstGeom>
          <a:ln w="38100" cmpd="sng">
            <a:solidFill>
              <a:srgbClr val="FC02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4901" y="3073400"/>
            <a:ext cx="1283199" cy="0"/>
          </a:xfrm>
          <a:prstGeom prst="line">
            <a:avLst/>
          </a:prstGeom>
          <a:ln w="38100" cmpd="sng">
            <a:solidFill>
              <a:srgbClr val="FC02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0301" y="3251200"/>
            <a:ext cx="305299" cy="0"/>
          </a:xfrm>
          <a:prstGeom prst="line">
            <a:avLst/>
          </a:prstGeom>
          <a:ln w="38100" cmpd="sng">
            <a:solidFill>
              <a:srgbClr val="FC02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130799" y="3086100"/>
            <a:ext cx="864291" cy="0"/>
          </a:xfrm>
          <a:prstGeom prst="line">
            <a:avLst/>
          </a:prstGeom>
          <a:ln w="38100" cmpd="sng">
            <a:solidFill>
              <a:srgbClr val="FC02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266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301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model a crumpled globule</a:t>
            </a:r>
            <a:br>
              <a:rPr lang="en-US" dirty="0" smtClean="0"/>
            </a:br>
            <a:r>
              <a:rPr lang="en-US" dirty="0" smtClean="0"/>
              <a:t>3 </a:t>
            </a:r>
            <a:r>
              <a:rPr lang="mr-IN" dirty="0" smtClean="0"/>
              <a:t>–</a:t>
            </a:r>
            <a:r>
              <a:rPr lang="en-US" dirty="0" smtClean="0"/>
              <a:t> Ring polymers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109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998"/>
            <a:ext cx="5940152" cy="10597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8324" y="14357"/>
            <a:ext cx="3225676" cy="183046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227343" y="1311151"/>
            <a:ext cx="3666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dirty="0" smtClean="0">
                <a:latin typeface="Calibri"/>
                <a:cs typeface="Calibri"/>
              </a:rPr>
              <a:t>Flory theorem: </a:t>
            </a:r>
            <a:r>
              <a:rPr lang="en-US" sz="2400" i="1" dirty="0" err="1" smtClean="0">
                <a:latin typeface="Calibri"/>
                <a:cs typeface="Calibri"/>
              </a:rPr>
              <a:t>R</a:t>
            </a:r>
            <a:r>
              <a:rPr lang="en-US" sz="2400" i="1" dirty="0" err="1" smtClean="0">
                <a:latin typeface="Times New Roman"/>
                <a:cs typeface="Times New Roman"/>
              </a:rPr>
              <a:t>~</a:t>
            </a:r>
            <a:r>
              <a:rPr lang="en-US" sz="2400" i="1" dirty="0" err="1" smtClean="0">
                <a:latin typeface="Calibri"/>
                <a:cs typeface="Calibri"/>
              </a:rPr>
              <a:t>N</a:t>
            </a:r>
            <a:r>
              <a:rPr lang="en-US" sz="2400" baseline="30000" dirty="0" err="1" smtClean="0">
                <a:latin typeface="Symbol" charset="2"/>
                <a:cs typeface="Symbol" charset="2"/>
              </a:rPr>
              <a:t>n</a:t>
            </a:r>
            <a:r>
              <a:rPr lang="en-US" sz="2400" dirty="0" smtClean="0">
                <a:latin typeface="Calibri"/>
                <a:cs typeface="Calibri"/>
              </a:rPr>
              <a:t>, </a:t>
            </a:r>
            <a:r>
              <a:rPr lang="en-US" sz="2400" dirty="0" smtClean="0">
                <a:latin typeface="Symbol" charset="2"/>
                <a:cs typeface="Symbol" charset="2"/>
              </a:rPr>
              <a:t>n</a:t>
            </a:r>
            <a:r>
              <a:rPr lang="en-US" sz="2400" dirty="0" smtClean="0">
                <a:latin typeface="Calibri"/>
                <a:cs typeface="Calibri"/>
              </a:rPr>
              <a:t>=1/2</a:t>
            </a:r>
            <a:endParaRPr lang="en-US" sz="2400" baseline="30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139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998"/>
            <a:ext cx="5940152" cy="10597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8324" y="14357"/>
            <a:ext cx="3225676" cy="183046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78229"/>
            <a:ext cx="6372200" cy="120675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227343" y="1311151"/>
            <a:ext cx="3666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dirty="0" smtClean="0">
                <a:latin typeface="Calibri"/>
                <a:cs typeface="Calibri"/>
              </a:rPr>
              <a:t>Flory theorem: </a:t>
            </a:r>
            <a:r>
              <a:rPr lang="en-US" sz="2400" i="1" dirty="0" err="1" smtClean="0">
                <a:latin typeface="Calibri"/>
                <a:cs typeface="Calibri"/>
              </a:rPr>
              <a:t>R</a:t>
            </a:r>
            <a:r>
              <a:rPr lang="en-US" sz="2400" i="1" dirty="0" err="1" smtClean="0">
                <a:latin typeface="Times New Roman"/>
                <a:cs typeface="Times New Roman"/>
              </a:rPr>
              <a:t>~</a:t>
            </a:r>
            <a:r>
              <a:rPr lang="en-US" sz="2400" i="1" dirty="0" err="1" smtClean="0">
                <a:latin typeface="Calibri"/>
                <a:cs typeface="Calibri"/>
              </a:rPr>
              <a:t>N</a:t>
            </a:r>
            <a:r>
              <a:rPr lang="en-US" sz="2400" baseline="30000" dirty="0" err="1" smtClean="0">
                <a:latin typeface="Symbol" charset="2"/>
                <a:cs typeface="Symbol" charset="2"/>
              </a:rPr>
              <a:t>n</a:t>
            </a:r>
            <a:r>
              <a:rPr lang="en-US" sz="2400" dirty="0" smtClean="0">
                <a:latin typeface="Calibri"/>
                <a:cs typeface="Calibri"/>
              </a:rPr>
              <a:t>, </a:t>
            </a:r>
            <a:r>
              <a:rPr lang="en-US" sz="2400" dirty="0" smtClean="0">
                <a:latin typeface="Symbol" charset="2"/>
                <a:cs typeface="Symbol" charset="2"/>
              </a:rPr>
              <a:t>n</a:t>
            </a:r>
            <a:r>
              <a:rPr lang="en-US" sz="2400" dirty="0" smtClean="0">
                <a:latin typeface="Calibri"/>
                <a:cs typeface="Calibri"/>
              </a:rPr>
              <a:t>=1/2</a:t>
            </a:r>
            <a:endParaRPr lang="en-US" sz="2400" baseline="30000" dirty="0">
              <a:latin typeface="Calibri"/>
              <a:cs typeface="Calibri"/>
            </a:endParaRPr>
          </a:p>
        </p:txBody>
      </p:sp>
      <p:pic>
        <p:nvPicPr>
          <p:cNvPr id="16" name="Image 7"/>
          <p:cNvPicPr>
            <a:picLocks noChangeAspect="1"/>
          </p:cNvPicPr>
          <p:nvPr/>
        </p:nvPicPr>
        <p:blipFill>
          <a:blip r:embed="rId6"/>
          <a:srcRect r="22599" b="72080"/>
          <a:stretch>
            <a:fillRect/>
          </a:stretch>
        </p:blipFill>
        <p:spPr>
          <a:xfrm>
            <a:off x="35496" y="3645024"/>
            <a:ext cx="8915400" cy="1623391"/>
          </a:xfrm>
          <a:prstGeom prst="rect">
            <a:avLst/>
          </a:prstGeom>
        </p:spPr>
      </p:pic>
      <p:sp>
        <p:nvSpPr>
          <p:cNvPr id="17" name="ZoneTexte 6"/>
          <p:cNvSpPr txBox="1"/>
          <p:nvPr/>
        </p:nvSpPr>
        <p:spPr>
          <a:xfrm>
            <a:off x="307589" y="3429000"/>
            <a:ext cx="2464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600" dirty="0" smtClean="0">
                <a:latin typeface="Calibri"/>
                <a:cs typeface="Calibri"/>
              </a:rPr>
              <a:t>Linear random-walk ribbon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18" name="ZoneTexte 8"/>
          <p:cNvSpPr txBox="1"/>
          <p:nvPr/>
        </p:nvSpPr>
        <p:spPr>
          <a:xfrm>
            <a:off x="2915816" y="3429000"/>
            <a:ext cx="111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Moore ring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19" name="ZoneTexte 9"/>
          <p:cNvSpPr txBox="1"/>
          <p:nvPr/>
        </p:nvSpPr>
        <p:spPr>
          <a:xfrm>
            <a:off x="4586696" y="3429000"/>
            <a:ext cx="13534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latin typeface="Calibri"/>
                <a:cs typeface="Calibri"/>
              </a:rPr>
              <a:t>Hilbert ribbon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20" name="ZoneTexte 10"/>
          <p:cNvSpPr txBox="1"/>
          <p:nvPr/>
        </p:nvSpPr>
        <p:spPr>
          <a:xfrm>
            <a:off x="6732240" y="3140968"/>
            <a:ext cx="2225690" cy="634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600" dirty="0" smtClean="0">
                <a:latin typeface="Calibri"/>
                <a:cs typeface="Calibri"/>
              </a:rPr>
              <a:t>Wrapped</a:t>
            </a:r>
          </a:p>
          <a:p>
            <a:pPr algn="ctr">
              <a:buNone/>
            </a:pPr>
            <a:r>
              <a:rPr lang="en-US" sz="1600" dirty="0" smtClean="0">
                <a:latin typeface="Calibri"/>
                <a:cs typeface="Calibri"/>
              </a:rPr>
              <a:t>randomly-branched tree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24" name="ZoneTexte 12"/>
          <p:cNvSpPr txBox="1"/>
          <p:nvPr/>
        </p:nvSpPr>
        <p:spPr>
          <a:xfrm>
            <a:off x="979637" y="5661248"/>
            <a:ext cx="1328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800" dirty="0" smtClean="0">
                <a:latin typeface="Calibri"/>
                <a:cs typeface="Calibri"/>
              </a:rPr>
              <a:t>Klein (1986)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25" name="ZoneTexte 13"/>
          <p:cNvSpPr txBox="1"/>
          <p:nvPr/>
        </p:nvSpPr>
        <p:spPr>
          <a:xfrm>
            <a:off x="6302016" y="6021288"/>
            <a:ext cx="2842620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800" dirty="0" err="1" smtClean="0">
                <a:latin typeface="Calibri"/>
                <a:cs typeface="Calibri"/>
              </a:rPr>
              <a:t>Khokhlov</a:t>
            </a:r>
            <a:r>
              <a:rPr lang="en-US" sz="1800" dirty="0" smtClean="0">
                <a:latin typeface="Calibri"/>
                <a:cs typeface="Calibri"/>
              </a:rPr>
              <a:t> &amp; </a:t>
            </a:r>
            <a:r>
              <a:rPr lang="en-US" sz="1800" dirty="0" err="1" smtClean="0">
                <a:latin typeface="Calibri"/>
                <a:cs typeface="Calibri"/>
              </a:rPr>
              <a:t>Nechaev</a:t>
            </a:r>
            <a:r>
              <a:rPr lang="en-US" sz="1800" dirty="0" smtClean="0">
                <a:latin typeface="Calibri"/>
                <a:cs typeface="Calibri"/>
              </a:rPr>
              <a:t> (1985)</a:t>
            </a:r>
          </a:p>
          <a:p>
            <a:pPr algn="ctr">
              <a:buNone/>
            </a:pPr>
            <a:r>
              <a:rPr lang="en-US" sz="1800" dirty="0" smtClean="0">
                <a:latin typeface="Calibri"/>
                <a:cs typeface="Calibri"/>
              </a:rPr>
              <a:t>Rubinstein (1986,1995)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26" name="ZoneTexte 15"/>
          <p:cNvSpPr txBox="1"/>
          <p:nvPr/>
        </p:nvSpPr>
        <p:spPr>
          <a:xfrm>
            <a:off x="3275856" y="5607589"/>
            <a:ext cx="2258438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800" dirty="0" err="1" smtClean="0">
                <a:latin typeface="Calibri"/>
                <a:cs typeface="Calibri"/>
              </a:rPr>
              <a:t>Grosberg</a:t>
            </a:r>
            <a:r>
              <a:rPr lang="en-US" sz="1800" dirty="0" smtClean="0">
                <a:latin typeface="Calibri"/>
                <a:cs typeface="Calibri"/>
              </a:rPr>
              <a:t> et al. (1988)</a:t>
            </a:r>
          </a:p>
          <a:p>
            <a:pPr algn="ctr">
              <a:buNone/>
            </a:pPr>
            <a:r>
              <a:rPr lang="en-US" sz="1800" dirty="0" smtClean="0">
                <a:latin typeface="Calibri"/>
                <a:cs typeface="Calibri"/>
              </a:rPr>
              <a:t>“Crumpled globule”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27" name="ZoneTexte 39"/>
          <p:cNvSpPr txBox="1"/>
          <p:nvPr/>
        </p:nvSpPr>
        <p:spPr>
          <a:xfrm>
            <a:off x="-31556" y="6453336"/>
            <a:ext cx="460355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900" dirty="0" smtClean="0">
                <a:latin typeface="Calibri"/>
                <a:cs typeface="Calibri"/>
              </a:rPr>
              <a:t>Cates &amp; Deutsch (1986): None of the above, </a:t>
            </a:r>
            <a:endParaRPr lang="en-US" sz="1900" dirty="0">
              <a:latin typeface="Calibri"/>
              <a:cs typeface="Calibri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9632" y="5373216"/>
            <a:ext cx="774086" cy="28803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5936" y="5366518"/>
            <a:ext cx="792088" cy="29473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296" y="5373216"/>
            <a:ext cx="1091489" cy="64807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6916" y="6525344"/>
            <a:ext cx="1443236" cy="29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0037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Calibri"/>
                <a:cs typeface="Calibri"/>
              </a:rPr>
              <a:t>Physics of ring polymers: A “bunch” of theories</a:t>
            </a:r>
            <a:endParaRPr lang="en-US" sz="3200" dirty="0">
              <a:latin typeface="Calibri"/>
              <a:cs typeface="Calibri"/>
            </a:endParaRPr>
          </a:p>
        </p:txBody>
      </p:sp>
      <p:pic>
        <p:nvPicPr>
          <p:cNvPr id="5" name="Picture 4" descr="initialState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028" y="1502197"/>
            <a:ext cx="4707239" cy="49659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139" y="2685399"/>
            <a:ext cx="17350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000" i="1" dirty="0" smtClean="0">
                <a:latin typeface="Calibri"/>
                <a:cs typeface="Calibri"/>
              </a:rPr>
              <a:t>Random-walk</a:t>
            </a:r>
            <a:r>
              <a:rPr lang="en-US" sz="1000" dirty="0" smtClean="0">
                <a:latin typeface="Calibri"/>
                <a:cs typeface="Calibri"/>
              </a:rPr>
              <a:t> ribbons</a:t>
            </a:r>
          </a:p>
          <a:p>
            <a:pPr algn="ctr">
              <a:buNone/>
            </a:pPr>
            <a:r>
              <a:rPr lang="en-US" sz="1000" dirty="0" smtClean="0">
                <a:latin typeface="Calibri"/>
                <a:cs typeface="Calibri"/>
              </a:rPr>
              <a:t>Klein, Macromolecules (1986)</a:t>
            </a:r>
            <a:endParaRPr lang="en-US" sz="10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0774" y="4726305"/>
            <a:ext cx="22365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000" i="1" dirty="0" smtClean="0">
                <a:latin typeface="Calibri"/>
                <a:cs typeface="Calibri"/>
              </a:rPr>
              <a:t>Space-filling</a:t>
            </a:r>
            <a:r>
              <a:rPr lang="en-US" sz="1000" dirty="0" smtClean="0">
                <a:latin typeface="Calibri"/>
                <a:cs typeface="Calibri"/>
              </a:rPr>
              <a:t> curves</a:t>
            </a:r>
            <a:endParaRPr lang="en-US" sz="1000" i="1" dirty="0" smtClean="0">
              <a:latin typeface="Calibri"/>
              <a:cs typeface="Calibri"/>
            </a:endParaRPr>
          </a:p>
          <a:p>
            <a:pPr algn="ctr">
              <a:buNone/>
            </a:pPr>
            <a:r>
              <a:rPr lang="en-US" sz="1000" dirty="0" smtClean="0">
                <a:latin typeface="Calibri"/>
                <a:cs typeface="Calibri"/>
              </a:rPr>
              <a:t>Lieberman-Aiden </a:t>
            </a:r>
            <a:r>
              <a:rPr lang="en-US" sz="1000" i="1" dirty="0" smtClean="0">
                <a:latin typeface="Calibri"/>
                <a:cs typeface="Calibri"/>
              </a:rPr>
              <a:t>et al.</a:t>
            </a:r>
            <a:r>
              <a:rPr lang="en-US" sz="1000" dirty="0" smtClean="0">
                <a:latin typeface="Calibri"/>
                <a:cs typeface="Calibri"/>
              </a:rPr>
              <a:t>, Science (2009)</a:t>
            </a:r>
            <a:endParaRPr lang="en-US" sz="1000" dirty="0"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3674" y="6435399"/>
            <a:ext cx="16209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000" i="1" dirty="0" smtClean="0">
                <a:latin typeface="Calibri"/>
                <a:cs typeface="Calibri"/>
              </a:rPr>
              <a:t>Ideal lattice trees</a:t>
            </a:r>
            <a:endParaRPr lang="en-US" sz="1000" dirty="0">
              <a:latin typeface="Calibri"/>
              <a:cs typeface="Calibri"/>
            </a:endParaRPr>
          </a:p>
          <a:p>
            <a:pPr algn="ctr">
              <a:buNone/>
            </a:pPr>
            <a:r>
              <a:rPr lang="en-US" sz="1000" dirty="0" err="1" smtClean="0">
                <a:latin typeface="Calibri"/>
                <a:cs typeface="Calibri"/>
              </a:rPr>
              <a:t>Obukhov</a:t>
            </a:r>
            <a:r>
              <a:rPr lang="en-US" sz="1000" dirty="0" smtClean="0">
                <a:latin typeface="Calibri"/>
                <a:cs typeface="Calibri"/>
              </a:rPr>
              <a:t> </a:t>
            </a:r>
            <a:r>
              <a:rPr lang="en-US" sz="1000" i="1" dirty="0" smtClean="0">
                <a:latin typeface="Calibri"/>
                <a:cs typeface="Calibri"/>
              </a:rPr>
              <a:t>et al.</a:t>
            </a:r>
            <a:r>
              <a:rPr lang="en-US" sz="1000" dirty="0" smtClean="0">
                <a:latin typeface="Calibri"/>
                <a:cs typeface="Calibri"/>
              </a:rPr>
              <a:t>, PRL (1994)</a:t>
            </a:r>
            <a:endParaRPr lang="en-US" sz="1000" dirty="0">
              <a:latin typeface="Calibri"/>
              <a:cs typeface="Calibri"/>
            </a:endParaRPr>
          </a:p>
        </p:txBody>
      </p:sp>
      <p:pic>
        <p:nvPicPr>
          <p:cNvPr id="10" name="Picture 9" descr="Klein_R2L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011" y="1767553"/>
            <a:ext cx="1806982" cy="2338448"/>
          </a:xfrm>
          <a:prstGeom prst="rect">
            <a:avLst/>
          </a:prstGeom>
        </p:spPr>
      </p:pic>
      <p:pic>
        <p:nvPicPr>
          <p:cNvPr id="11" name="Picture 10" descr="Moore_R2L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609" y="2970664"/>
            <a:ext cx="1806982" cy="2338448"/>
          </a:xfrm>
          <a:prstGeom prst="rect">
            <a:avLst/>
          </a:prstGeom>
        </p:spPr>
      </p:pic>
      <p:pic>
        <p:nvPicPr>
          <p:cNvPr id="13" name="Picture 12" descr="IdealLatticeAnimal_R2L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207" y="5418246"/>
            <a:ext cx="1806982" cy="2338448"/>
          </a:xfrm>
          <a:prstGeom prst="rect">
            <a:avLst/>
          </a:prstGeom>
        </p:spPr>
      </p:pic>
      <p:pic>
        <p:nvPicPr>
          <p:cNvPr id="14" name="Picture 13" descr="Hilbert_R2L.ep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012" y="4226544"/>
            <a:ext cx="1806984" cy="2338448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566" y="1124744"/>
            <a:ext cx="2788876" cy="433943"/>
          </a:xfrm>
          <a:prstGeom prst="rect">
            <a:avLst/>
          </a:prstGeom>
        </p:spPr>
      </p:pic>
      <p:pic>
        <p:nvPicPr>
          <p:cNvPr id="28" name="Picture 27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95" y="5517232"/>
            <a:ext cx="683422" cy="890388"/>
          </a:xfrm>
          <a:prstGeom prst="rect">
            <a:avLst/>
          </a:prstGeom>
        </p:spPr>
      </p:pic>
      <p:sp>
        <p:nvSpPr>
          <p:cNvPr id="29" name="Freeform 28"/>
          <p:cNvSpPr/>
          <p:nvPr/>
        </p:nvSpPr>
        <p:spPr>
          <a:xfrm>
            <a:off x="668421" y="5485508"/>
            <a:ext cx="543758" cy="989264"/>
          </a:xfrm>
          <a:custGeom>
            <a:avLst/>
            <a:gdLst>
              <a:gd name="connsiteX0" fmla="*/ 213895 w 543758"/>
              <a:gd name="connsiteY0" fmla="*/ 8913 h 989264"/>
              <a:gd name="connsiteX1" fmla="*/ 213895 w 543758"/>
              <a:gd name="connsiteY1" fmla="*/ 8913 h 989264"/>
              <a:gd name="connsiteX2" fmla="*/ 22281 w 543758"/>
              <a:gd name="connsiteY2" fmla="*/ 13369 h 989264"/>
              <a:gd name="connsiteX3" fmla="*/ 8912 w 543758"/>
              <a:gd name="connsiteY3" fmla="*/ 22281 h 989264"/>
              <a:gd name="connsiteX4" fmla="*/ 0 w 543758"/>
              <a:gd name="connsiteY4" fmla="*/ 35650 h 989264"/>
              <a:gd name="connsiteX5" fmla="*/ 4456 w 543758"/>
              <a:gd name="connsiteY5" fmla="*/ 89123 h 989264"/>
              <a:gd name="connsiteX6" fmla="*/ 13369 w 543758"/>
              <a:gd name="connsiteY6" fmla="*/ 102492 h 989264"/>
              <a:gd name="connsiteX7" fmla="*/ 35649 w 543758"/>
              <a:gd name="connsiteY7" fmla="*/ 106948 h 989264"/>
              <a:gd name="connsiteX8" fmla="*/ 57930 w 543758"/>
              <a:gd name="connsiteY8" fmla="*/ 115860 h 989264"/>
              <a:gd name="connsiteX9" fmla="*/ 84667 w 543758"/>
              <a:gd name="connsiteY9" fmla="*/ 120316 h 989264"/>
              <a:gd name="connsiteX10" fmla="*/ 106948 w 543758"/>
              <a:gd name="connsiteY10" fmla="*/ 124772 h 989264"/>
              <a:gd name="connsiteX11" fmla="*/ 124772 w 543758"/>
              <a:gd name="connsiteY11" fmla="*/ 129229 h 989264"/>
              <a:gd name="connsiteX12" fmla="*/ 209439 w 543758"/>
              <a:gd name="connsiteY12" fmla="*/ 133685 h 989264"/>
              <a:gd name="connsiteX13" fmla="*/ 213895 w 543758"/>
              <a:gd name="connsiteY13" fmla="*/ 147053 h 989264"/>
              <a:gd name="connsiteX14" fmla="*/ 227263 w 543758"/>
              <a:gd name="connsiteY14" fmla="*/ 173790 h 989264"/>
              <a:gd name="connsiteX15" fmla="*/ 231719 w 543758"/>
              <a:gd name="connsiteY15" fmla="*/ 534737 h 989264"/>
              <a:gd name="connsiteX16" fmla="*/ 249544 w 543758"/>
              <a:gd name="connsiteY16" fmla="*/ 561474 h 989264"/>
              <a:gd name="connsiteX17" fmla="*/ 294105 w 543758"/>
              <a:gd name="connsiteY17" fmla="*/ 557018 h 989264"/>
              <a:gd name="connsiteX18" fmla="*/ 298562 w 543758"/>
              <a:gd name="connsiteY18" fmla="*/ 543650 h 989264"/>
              <a:gd name="connsiteX19" fmla="*/ 303018 w 543758"/>
              <a:gd name="connsiteY19" fmla="*/ 521369 h 989264"/>
              <a:gd name="connsiteX20" fmla="*/ 307474 w 543758"/>
              <a:gd name="connsiteY20" fmla="*/ 508000 h 989264"/>
              <a:gd name="connsiteX21" fmla="*/ 311930 w 543758"/>
              <a:gd name="connsiteY21" fmla="*/ 490176 h 989264"/>
              <a:gd name="connsiteX22" fmla="*/ 329755 w 543758"/>
              <a:gd name="connsiteY22" fmla="*/ 334211 h 989264"/>
              <a:gd name="connsiteX23" fmla="*/ 347579 w 543758"/>
              <a:gd name="connsiteY23" fmla="*/ 329755 h 989264"/>
              <a:gd name="connsiteX24" fmla="*/ 423334 w 543758"/>
              <a:gd name="connsiteY24" fmla="*/ 343123 h 989264"/>
              <a:gd name="connsiteX25" fmla="*/ 432246 w 543758"/>
              <a:gd name="connsiteY25" fmla="*/ 352036 h 989264"/>
              <a:gd name="connsiteX26" fmla="*/ 445614 w 543758"/>
              <a:gd name="connsiteY26" fmla="*/ 360948 h 989264"/>
              <a:gd name="connsiteX27" fmla="*/ 458983 w 543758"/>
              <a:gd name="connsiteY27" fmla="*/ 414422 h 989264"/>
              <a:gd name="connsiteX28" fmla="*/ 467895 w 543758"/>
              <a:gd name="connsiteY28" fmla="*/ 534737 h 989264"/>
              <a:gd name="connsiteX29" fmla="*/ 463439 w 543758"/>
              <a:gd name="connsiteY29" fmla="*/ 632772 h 989264"/>
              <a:gd name="connsiteX30" fmla="*/ 458983 w 543758"/>
              <a:gd name="connsiteY30" fmla="*/ 646141 h 989264"/>
              <a:gd name="connsiteX31" fmla="*/ 445614 w 543758"/>
              <a:gd name="connsiteY31" fmla="*/ 650597 h 989264"/>
              <a:gd name="connsiteX32" fmla="*/ 423334 w 543758"/>
              <a:gd name="connsiteY32" fmla="*/ 672878 h 989264"/>
              <a:gd name="connsiteX33" fmla="*/ 414421 w 543758"/>
              <a:gd name="connsiteY33" fmla="*/ 681790 h 989264"/>
              <a:gd name="connsiteX34" fmla="*/ 383228 w 543758"/>
              <a:gd name="connsiteY34" fmla="*/ 686246 h 989264"/>
              <a:gd name="connsiteX35" fmla="*/ 254000 w 543758"/>
              <a:gd name="connsiteY35" fmla="*/ 681790 h 989264"/>
              <a:gd name="connsiteX36" fmla="*/ 227263 w 543758"/>
              <a:gd name="connsiteY36" fmla="*/ 672878 h 989264"/>
              <a:gd name="connsiteX37" fmla="*/ 182702 w 543758"/>
              <a:gd name="connsiteY37" fmla="*/ 659509 h 989264"/>
              <a:gd name="connsiteX38" fmla="*/ 169334 w 543758"/>
              <a:gd name="connsiteY38" fmla="*/ 655053 h 989264"/>
              <a:gd name="connsiteX39" fmla="*/ 155965 w 543758"/>
              <a:gd name="connsiteY39" fmla="*/ 650597 h 989264"/>
              <a:gd name="connsiteX40" fmla="*/ 57930 w 543758"/>
              <a:gd name="connsiteY40" fmla="*/ 655053 h 989264"/>
              <a:gd name="connsiteX41" fmla="*/ 44562 w 543758"/>
              <a:gd name="connsiteY41" fmla="*/ 663965 h 989264"/>
              <a:gd name="connsiteX42" fmla="*/ 13369 w 543758"/>
              <a:gd name="connsiteY42" fmla="*/ 699615 h 989264"/>
              <a:gd name="connsiteX43" fmla="*/ 17825 w 543758"/>
              <a:gd name="connsiteY43" fmla="*/ 721895 h 989264"/>
              <a:gd name="connsiteX44" fmla="*/ 26737 w 543758"/>
              <a:gd name="connsiteY44" fmla="*/ 730808 h 989264"/>
              <a:gd name="connsiteX45" fmla="*/ 35649 w 543758"/>
              <a:gd name="connsiteY45" fmla="*/ 744176 h 989264"/>
              <a:gd name="connsiteX46" fmla="*/ 62386 w 543758"/>
              <a:gd name="connsiteY46" fmla="*/ 757544 h 989264"/>
              <a:gd name="connsiteX47" fmla="*/ 98035 w 543758"/>
              <a:gd name="connsiteY47" fmla="*/ 775369 h 989264"/>
              <a:gd name="connsiteX48" fmla="*/ 111404 w 543758"/>
              <a:gd name="connsiteY48" fmla="*/ 779825 h 989264"/>
              <a:gd name="connsiteX49" fmla="*/ 187158 w 543758"/>
              <a:gd name="connsiteY49" fmla="*/ 788737 h 989264"/>
              <a:gd name="connsiteX50" fmla="*/ 204983 w 543758"/>
              <a:gd name="connsiteY50" fmla="*/ 797650 h 989264"/>
              <a:gd name="connsiteX51" fmla="*/ 218351 w 543758"/>
              <a:gd name="connsiteY51" fmla="*/ 802106 h 989264"/>
              <a:gd name="connsiteX52" fmla="*/ 227263 w 543758"/>
              <a:gd name="connsiteY52" fmla="*/ 828843 h 989264"/>
              <a:gd name="connsiteX53" fmla="*/ 231719 w 543758"/>
              <a:gd name="connsiteY53" fmla="*/ 953615 h 989264"/>
              <a:gd name="connsiteX54" fmla="*/ 258456 w 543758"/>
              <a:gd name="connsiteY54" fmla="*/ 989264 h 989264"/>
              <a:gd name="connsiteX55" fmla="*/ 307474 w 543758"/>
              <a:gd name="connsiteY55" fmla="*/ 971439 h 989264"/>
              <a:gd name="connsiteX56" fmla="*/ 311930 w 543758"/>
              <a:gd name="connsiteY56" fmla="*/ 958071 h 989264"/>
              <a:gd name="connsiteX57" fmla="*/ 311930 w 543758"/>
              <a:gd name="connsiteY57" fmla="*/ 806562 h 989264"/>
              <a:gd name="connsiteX58" fmla="*/ 347579 w 543758"/>
              <a:gd name="connsiteY58" fmla="*/ 797650 h 989264"/>
              <a:gd name="connsiteX59" fmla="*/ 383228 w 543758"/>
              <a:gd name="connsiteY59" fmla="*/ 793193 h 989264"/>
              <a:gd name="connsiteX60" fmla="*/ 401053 w 543758"/>
              <a:gd name="connsiteY60" fmla="*/ 788737 h 989264"/>
              <a:gd name="connsiteX61" fmla="*/ 414421 w 543758"/>
              <a:gd name="connsiteY61" fmla="*/ 784281 h 989264"/>
              <a:gd name="connsiteX62" fmla="*/ 454527 w 543758"/>
              <a:gd name="connsiteY62" fmla="*/ 779825 h 989264"/>
              <a:gd name="connsiteX63" fmla="*/ 490176 w 543758"/>
              <a:gd name="connsiteY63" fmla="*/ 770913 h 989264"/>
              <a:gd name="connsiteX64" fmla="*/ 503544 w 543758"/>
              <a:gd name="connsiteY64" fmla="*/ 762000 h 989264"/>
              <a:gd name="connsiteX65" fmla="*/ 516912 w 543758"/>
              <a:gd name="connsiteY65" fmla="*/ 735264 h 989264"/>
              <a:gd name="connsiteX66" fmla="*/ 525825 w 543758"/>
              <a:gd name="connsiteY66" fmla="*/ 726351 h 989264"/>
              <a:gd name="connsiteX67" fmla="*/ 530281 w 543758"/>
              <a:gd name="connsiteY67" fmla="*/ 712983 h 989264"/>
              <a:gd name="connsiteX68" fmla="*/ 543649 w 543758"/>
              <a:gd name="connsiteY68" fmla="*/ 614948 h 989264"/>
              <a:gd name="connsiteX69" fmla="*/ 534737 w 543758"/>
              <a:gd name="connsiteY69" fmla="*/ 405509 h 989264"/>
              <a:gd name="connsiteX70" fmla="*/ 530281 w 543758"/>
              <a:gd name="connsiteY70" fmla="*/ 387685 h 989264"/>
              <a:gd name="connsiteX71" fmla="*/ 525825 w 543758"/>
              <a:gd name="connsiteY71" fmla="*/ 245088 h 989264"/>
              <a:gd name="connsiteX72" fmla="*/ 521369 w 543758"/>
              <a:gd name="connsiteY72" fmla="*/ 231720 h 989264"/>
              <a:gd name="connsiteX73" fmla="*/ 454527 w 543758"/>
              <a:gd name="connsiteY73" fmla="*/ 218351 h 989264"/>
              <a:gd name="connsiteX74" fmla="*/ 369860 w 543758"/>
              <a:gd name="connsiteY74" fmla="*/ 222808 h 989264"/>
              <a:gd name="connsiteX75" fmla="*/ 334211 w 543758"/>
              <a:gd name="connsiteY75" fmla="*/ 218351 h 989264"/>
              <a:gd name="connsiteX76" fmla="*/ 329755 w 543758"/>
              <a:gd name="connsiteY76" fmla="*/ 178246 h 989264"/>
              <a:gd name="connsiteX77" fmla="*/ 325298 w 543758"/>
              <a:gd name="connsiteY77" fmla="*/ 22281 h 989264"/>
              <a:gd name="connsiteX78" fmla="*/ 298562 w 543758"/>
              <a:gd name="connsiteY78" fmla="*/ 13369 h 989264"/>
              <a:gd name="connsiteX79" fmla="*/ 289649 w 543758"/>
              <a:gd name="connsiteY79" fmla="*/ 4457 h 989264"/>
              <a:gd name="connsiteX80" fmla="*/ 271825 w 543758"/>
              <a:gd name="connsiteY80" fmla="*/ 0 h 989264"/>
              <a:gd name="connsiteX81" fmla="*/ 209439 w 543758"/>
              <a:gd name="connsiteY81" fmla="*/ 4457 h 989264"/>
              <a:gd name="connsiteX82" fmla="*/ 213895 w 543758"/>
              <a:gd name="connsiteY82" fmla="*/ 8913 h 98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543758" h="989264">
                <a:moveTo>
                  <a:pt x="213895" y="8913"/>
                </a:moveTo>
                <a:lnTo>
                  <a:pt x="213895" y="8913"/>
                </a:lnTo>
                <a:cubicBezTo>
                  <a:pt x="150024" y="10398"/>
                  <a:pt x="86034" y="9211"/>
                  <a:pt x="22281" y="13369"/>
                </a:cubicBezTo>
                <a:cubicBezTo>
                  <a:pt x="16937" y="13718"/>
                  <a:pt x="12699" y="18494"/>
                  <a:pt x="8912" y="22281"/>
                </a:cubicBezTo>
                <a:cubicBezTo>
                  <a:pt x="5125" y="26068"/>
                  <a:pt x="2971" y="31194"/>
                  <a:pt x="0" y="35650"/>
                </a:cubicBezTo>
                <a:cubicBezTo>
                  <a:pt x="1485" y="53474"/>
                  <a:pt x="948" y="71584"/>
                  <a:pt x="4456" y="89123"/>
                </a:cubicBezTo>
                <a:cubicBezTo>
                  <a:pt x="5506" y="94375"/>
                  <a:pt x="8719" y="99835"/>
                  <a:pt x="13369" y="102492"/>
                </a:cubicBezTo>
                <a:cubicBezTo>
                  <a:pt x="19945" y="106250"/>
                  <a:pt x="28395" y="104772"/>
                  <a:pt x="35649" y="106948"/>
                </a:cubicBezTo>
                <a:cubicBezTo>
                  <a:pt x="43311" y="109246"/>
                  <a:pt x="50213" y="113755"/>
                  <a:pt x="57930" y="115860"/>
                </a:cubicBezTo>
                <a:cubicBezTo>
                  <a:pt x="66647" y="118237"/>
                  <a:pt x="75777" y="118700"/>
                  <a:pt x="84667" y="120316"/>
                </a:cubicBezTo>
                <a:cubicBezTo>
                  <a:pt x="92119" y="121671"/>
                  <a:pt x="99554" y="123129"/>
                  <a:pt x="106948" y="124772"/>
                </a:cubicBezTo>
                <a:cubicBezTo>
                  <a:pt x="112926" y="126101"/>
                  <a:pt x="118671" y="128698"/>
                  <a:pt x="124772" y="129229"/>
                </a:cubicBezTo>
                <a:cubicBezTo>
                  <a:pt x="152927" y="131677"/>
                  <a:pt x="181217" y="132200"/>
                  <a:pt x="209439" y="133685"/>
                </a:cubicBezTo>
                <a:cubicBezTo>
                  <a:pt x="210924" y="138141"/>
                  <a:pt x="211794" y="142852"/>
                  <a:pt x="213895" y="147053"/>
                </a:cubicBezTo>
                <a:cubicBezTo>
                  <a:pt x="231171" y="181606"/>
                  <a:pt x="216063" y="140190"/>
                  <a:pt x="227263" y="173790"/>
                </a:cubicBezTo>
                <a:cubicBezTo>
                  <a:pt x="228748" y="294106"/>
                  <a:pt x="224815" y="414610"/>
                  <a:pt x="231719" y="534737"/>
                </a:cubicBezTo>
                <a:cubicBezTo>
                  <a:pt x="232334" y="545431"/>
                  <a:pt x="249544" y="561474"/>
                  <a:pt x="249544" y="561474"/>
                </a:cubicBezTo>
                <a:cubicBezTo>
                  <a:pt x="264398" y="559989"/>
                  <a:pt x="280076" y="562119"/>
                  <a:pt x="294105" y="557018"/>
                </a:cubicBezTo>
                <a:cubicBezTo>
                  <a:pt x="298519" y="555413"/>
                  <a:pt x="297423" y="548207"/>
                  <a:pt x="298562" y="543650"/>
                </a:cubicBezTo>
                <a:cubicBezTo>
                  <a:pt x="300399" y="536302"/>
                  <a:pt x="301181" y="528717"/>
                  <a:pt x="303018" y="521369"/>
                </a:cubicBezTo>
                <a:cubicBezTo>
                  <a:pt x="304157" y="516812"/>
                  <a:pt x="306184" y="512517"/>
                  <a:pt x="307474" y="508000"/>
                </a:cubicBezTo>
                <a:cubicBezTo>
                  <a:pt x="309156" y="502111"/>
                  <a:pt x="310445" y="496117"/>
                  <a:pt x="311930" y="490176"/>
                </a:cubicBezTo>
                <a:cubicBezTo>
                  <a:pt x="315593" y="365625"/>
                  <a:pt x="268540" y="351700"/>
                  <a:pt x="329755" y="334211"/>
                </a:cubicBezTo>
                <a:cubicBezTo>
                  <a:pt x="335644" y="332529"/>
                  <a:pt x="341638" y="331240"/>
                  <a:pt x="347579" y="329755"/>
                </a:cubicBezTo>
                <a:cubicBezTo>
                  <a:pt x="373923" y="332389"/>
                  <a:pt x="398778" y="332209"/>
                  <a:pt x="423334" y="343123"/>
                </a:cubicBezTo>
                <a:cubicBezTo>
                  <a:pt x="427173" y="344829"/>
                  <a:pt x="428965" y="349411"/>
                  <a:pt x="432246" y="352036"/>
                </a:cubicBezTo>
                <a:cubicBezTo>
                  <a:pt x="436428" y="355382"/>
                  <a:pt x="441158" y="357977"/>
                  <a:pt x="445614" y="360948"/>
                </a:cubicBezTo>
                <a:cubicBezTo>
                  <a:pt x="458419" y="386555"/>
                  <a:pt x="456343" y="377460"/>
                  <a:pt x="458983" y="414422"/>
                </a:cubicBezTo>
                <a:cubicBezTo>
                  <a:pt x="468232" y="543917"/>
                  <a:pt x="457725" y="463546"/>
                  <a:pt x="467895" y="534737"/>
                </a:cubicBezTo>
                <a:cubicBezTo>
                  <a:pt x="466410" y="567415"/>
                  <a:pt x="466048" y="600164"/>
                  <a:pt x="463439" y="632772"/>
                </a:cubicBezTo>
                <a:cubicBezTo>
                  <a:pt x="463064" y="637454"/>
                  <a:pt x="462305" y="642819"/>
                  <a:pt x="458983" y="646141"/>
                </a:cubicBezTo>
                <a:cubicBezTo>
                  <a:pt x="455661" y="649463"/>
                  <a:pt x="450070" y="649112"/>
                  <a:pt x="445614" y="650597"/>
                </a:cubicBezTo>
                <a:cubicBezTo>
                  <a:pt x="430338" y="673511"/>
                  <a:pt x="444551" y="655904"/>
                  <a:pt x="423334" y="672878"/>
                </a:cubicBezTo>
                <a:cubicBezTo>
                  <a:pt x="420053" y="675503"/>
                  <a:pt x="418407" y="680461"/>
                  <a:pt x="414421" y="681790"/>
                </a:cubicBezTo>
                <a:cubicBezTo>
                  <a:pt x="404457" y="685111"/>
                  <a:pt x="393626" y="684761"/>
                  <a:pt x="383228" y="686246"/>
                </a:cubicBezTo>
                <a:cubicBezTo>
                  <a:pt x="340152" y="684761"/>
                  <a:pt x="296944" y="685471"/>
                  <a:pt x="254000" y="681790"/>
                </a:cubicBezTo>
                <a:cubicBezTo>
                  <a:pt x="244640" y="680988"/>
                  <a:pt x="236377" y="675156"/>
                  <a:pt x="227263" y="672878"/>
                </a:cubicBezTo>
                <a:cubicBezTo>
                  <a:pt x="200323" y="666143"/>
                  <a:pt x="215252" y="670360"/>
                  <a:pt x="182702" y="659509"/>
                </a:cubicBezTo>
                <a:lnTo>
                  <a:pt x="169334" y="655053"/>
                </a:lnTo>
                <a:lnTo>
                  <a:pt x="155965" y="650597"/>
                </a:lnTo>
                <a:cubicBezTo>
                  <a:pt x="123287" y="652082"/>
                  <a:pt x="90409" y="651156"/>
                  <a:pt x="57930" y="655053"/>
                </a:cubicBezTo>
                <a:cubicBezTo>
                  <a:pt x="52613" y="655691"/>
                  <a:pt x="48592" y="660438"/>
                  <a:pt x="44562" y="663965"/>
                </a:cubicBezTo>
                <a:cubicBezTo>
                  <a:pt x="23706" y="682214"/>
                  <a:pt x="25449" y="681494"/>
                  <a:pt x="13369" y="699615"/>
                </a:cubicBezTo>
                <a:cubicBezTo>
                  <a:pt x="14854" y="707042"/>
                  <a:pt x="14842" y="714934"/>
                  <a:pt x="17825" y="721895"/>
                </a:cubicBezTo>
                <a:cubicBezTo>
                  <a:pt x="19480" y="725757"/>
                  <a:pt x="24112" y="727527"/>
                  <a:pt x="26737" y="730808"/>
                </a:cubicBezTo>
                <a:cubicBezTo>
                  <a:pt x="30082" y="734990"/>
                  <a:pt x="31862" y="740389"/>
                  <a:pt x="35649" y="744176"/>
                </a:cubicBezTo>
                <a:cubicBezTo>
                  <a:pt x="44287" y="752814"/>
                  <a:pt x="51514" y="753920"/>
                  <a:pt x="62386" y="757544"/>
                </a:cubicBezTo>
                <a:cubicBezTo>
                  <a:pt x="77940" y="773100"/>
                  <a:pt x="67312" y="765129"/>
                  <a:pt x="98035" y="775369"/>
                </a:cubicBezTo>
                <a:lnTo>
                  <a:pt x="111404" y="779825"/>
                </a:lnTo>
                <a:cubicBezTo>
                  <a:pt x="144552" y="790874"/>
                  <a:pt x="120080" y="783946"/>
                  <a:pt x="187158" y="788737"/>
                </a:cubicBezTo>
                <a:cubicBezTo>
                  <a:pt x="193100" y="791708"/>
                  <a:pt x="198877" y="795033"/>
                  <a:pt x="204983" y="797650"/>
                </a:cubicBezTo>
                <a:cubicBezTo>
                  <a:pt x="209300" y="799500"/>
                  <a:pt x="215621" y="798284"/>
                  <a:pt x="218351" y="802106"/>
                </a:cubicBezTo>
                <a:cubicBezTo>
                  <a:pt x="223811" y="809751"/>
                  <a:pt x="227263" y="828843"/>
                  <a:pt x="227263" y="828843"/>
                </a:cubicBezTo>
                <a:cubicBezTo>
                  <a:pt x="228748" y="870434"/>
                  <a:pt x="225664" y="912441"/>
                  <a:pt x="231719" y="953615"/>
                </a:cubicBezTo>
                <a:cubicBezTo>
                  <a:pt x="233456" y="965426"/>
                  <a:pt x="249195" y="980002"/>
                  <a:pt x="258456" y="989264"/>
                </a:cubicBezTo>
                <a:cubicBezTo>
                  <a:pt x="293001" y="985426"/>
                  <a:pt x="295435" y="995519"/>
                  <a:pt x="307474" y="971439"/>
                </a:cubicBezTo>
                <a:cubicBezTo>
                  <a:pt x="309575" y="967238"/>
                  <a:pt x="310445" y="962527"/>
                  <a:pt x="311930" y="958071"/>
                </a:cubicBezTo>
                <a:cubicBezTo>
                  <a:pt x="311333" y="946737"/>
                  <a:pt x="301617" y="826041"/>
                  <a:pt x="311930" y="806562"/>
                </a:cubicBezTo>
                <a:cubicBezTo>
                  <a:pt x="317661" y="795737"/>
                  <a:pt x="335425" y="799170"/>
                  <a:pt x="347579" y="797650"/>
                </a:cubicBezTo>
                <a:cubicBezTo>
                  <a:pt x="359462" y="796164"/>
                  <a:pt x="371415" y="795162"/>
                  <a:pt x="383228" y="793193"/>
                </a:cubicBezTo>
                <a:cubicBezTo>
                  <a:pt x="389269" y="792186"/>
                  <a:pt x="395164" y="790419"/>
                  <a:pt x="401053" y="788737"/>
                </a:cubicBezTo>
                <a:cubicBezTo>
                  <a:pt x="405569" y="787447"/>
                  <a:pt x="409788" y="785053"/>
                  <a:pt x="414421" y="784281"/>
                </a:cubicBezTo>
                <a:cubicBezTo>
                  <a:pt x="427689" y="782070"/>
                  <a:pt x="441211" y="781727"/>
                  <a:pt x="454527" y="779825"/>
                </a:cubicBezTo>
                <a:cubicBezTo>
                  <a:pt x="473346" y="777137"/>
                  <a:pt x="474625" y="776096"/>
                  <a:pt x="490176" y="770913"/>
                </a:cubicBezTo>
                <a:cubicBezTo>
                  <a:pt x="494632" y="767942"/>
                  <a:pt x="499757" y="765787"/>
                  <a:pt x="503544" y="762000"/>
                </a:cubicBezTo>
                <a:cubicBezTo>
                  <a:pt x="520449" y="745095"/>
                  <a:pt x="506038" y="753387"/>
                  <a:pt x="516912" y="735264"/>
                </a:cubicBezTo>
                <a:cubicBezTo>
                  <a:pt x="519074" y="731661"/>
                  <a:pt x="522854" y="729322"/>
                  <a:pt x="525825" y="726351"/>
                </a:cubicBezTo>
                <a:cubicBezTo>
                  <a:pt x="527310" y="721895"/>
                  <a:pt x="529360" y="717589"/>
                  <a:pt x="530281" y="712983"/>
                </a:cubicBezTo>
                <a:cubicBezTo>
                  <a:pt x="539374" y="667518"/>
                  <a:pt x="539273" y="658710"/>
                  <a:pt x="543649" y="614948"/>
                </a:cubicBezTo>
                <a:cubicBezTo>
                  <a:pt x="541683" y="534342"/>
                  <a:pt x="548806" y="475854"/>
                  <a:pt x="534737" y="405509"/>
                </a:cubicBezTo>
                <a:cubicBezTo>
                  <a:pt x="533536" y="399504"/>
                  <a:pt x="531766" y="393626"/>
                  <a:pt x="530281" y="387685"/>
                </a:cubicBezTo>
                <a:cubicBezTo>
                  <a:pt x="528796" y="340153"/>
                  <a:pt x="528538" y="292566"/>
                  <a:pt x="525825" y="245088"/>
                </a:cubicBezTo>
                <a:cubicBezTo>
                  <a:pt x="525557" y="240399"/>
                  <a:pt x="525191" y="234450"/>
                  <a:pt x="521369" y="231720"/>
                </a:cubicBezTo>
                <a:cubicBezTo>
                  <a:pt x="506818" y="221327"/>
                  <a:pt x="468251" y="219876"/>
                  <a:pt x="454527" y="218351"/>
                </a:cubicBezTo>
                <a:cubicBezTo>
                  <a:pt x="426305" y="219837"/>
                  <a:pt x="398121" y="222808"/>
                  <a:pt x="369860" y="222808"/>
                </a:cubicBezTo>
                <a:cubicBezTo>
                  <a:pt x="357884" y="222808"/>
                  <a:pt x="342222" y="227252"/>
                  <a:pt x="334211" y="218351"/>
                </a:cubicBezTo>
                <a:cubicBezTo>
                  <a:pt x="325213" y="208353"/>
                  <a:pt x="331240" y="191614"/>
                  <a:pt x="329755" y="178246"/>
                </a:cubicBezTo>
                <a:cubicBezTo>
                  <a:pt x="328269" y="126258"/>
                  <a:pt x="334966" y="73384"/>
                  <a:pt x="325298" y="22281"/>
                </a:cubicBezTo>
                <a:cubicBezTo>
                  <a:pt x="323552" y="13051"/>
                  <a:pt x="298562" y="13369"/>
                  <a:pt x="298562" y="13369"/>
                </a:cubicBezTo>
                <a:cubicBezTo>
                  <a:pt x="295591" y="10398"/>
                  <a:pt x="293407" y="6336"/>
                  <a:pt x="289649" y="4457"/>
                </a:cubicBezTo>
                <a:cubicBezTo>
                  <a:pt x="284171" y="1718"/>
                  <a:pt x="277949" y="0"/>
                  <a:pt x="271825" y="0"/>
                </a:cubicBezTo>
                <a:cubicBezTo>
                  <a:pt x="250977" y="0"/>
                  <a:pt x="230247" y="3156"/>
                  <a:pt x="209439" y="4457"/>
                </a:cubicBezTo>
                <a:cubicBezTo>
                  <a:pt x="206474" y="4642"/>
                  <a:pt x="213152" y="8170"/>
                  <a:pt x="213895" y="8913"/>
                </a:cubicBezTo>
                <a:close/>
              </a:path>
            </a:pathLst>
          </a:custGeom>
          <a:noFill/>
          <a:ln w="19050" cmpd="sng">
            <a:gradFill flip="none" rotWithShape="1">
              <a:gsLst>
                <a:gs pos="0">
                  <a:srgbClr val="FF0000"/>
                </a:gs>
                <a:gs pos="100000">
                  <a:srgbClr val="0000FF"/>
                </a:gs>
                <a:gs pos="51000">
                  <a:srgbClr val="00FF00"/>
                </a:gs>
              </a:gsLst>
              <a:lin ang="16200000" scaled="0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" y="1743848"/>
            <a:ext cx="673096" cy="876935"/>
          </a:xfrm>
          <a:prstGeom prst="rect">
            <a:avLst/>
          </a:prstGeom>
        </p:spPr>
      </p:pic>
      <p:sp>
        <p:nvSpPr>
          <p:cNvPr id="31" name="Freeform 30"/>
          <p:cNvSpPr/>
          <p:nvPr/>
        </p:nvSpPr>
        <p:spPr>
          <a:xfrm>
            <a:off x="751304" y="1680275"/>
            <a:ext cx="549193" cy="966782"/>
          </a:xfrm>
          <a:custGeom>
            <a:avLst/>
            <a:gdLst>
              <a:gd name="connsiteX0" fmla="*/ 4973 w 549193"/>
              <a:gd name="connsiteY0" fmla="*/ 39242 h 966782"/>
              <a:gd name="connsiteX1" fmla="*/ 4973 w 549193"/>
              <a:gd name="connsiteY1" fmla="*/ 39242 h 966782"/>
              <a:gd name="connsiteX2" fmla="*/ 8541 w 549193"/>
              <a:gd name="connsiteY2" fmla="*/ 281830 h 966782"/>
              <a:gd name="connsiteX3" fmla="*/ 22810 w 549193"/>
              <a:gd name="connsiteY3" fmla="*/ 303234 h 966782"/>
              <a:gd name="connsiteX4" fmla="*/ 44214 w 549193"/>
              <a:gd name="connsiteY4" fmla="*/ 324639 h 966782"/>
              <a:gd name="connsiteX5" fmla="*/ 65618 w 549193"/>
              <a:gd name="connsiteY5" fmla="*/ 331774 h 966782"/>
              <a:gd name="connsiteX6" fmla="*/ 76320 w 549193"/>
              <a:gd name="connsiteY6" fmla="*/ 328207 h 966782"/>
              <a:gd name="connsiteX7" fmla="*/ 83455 w 549193"/>
              <a:gd name="connsiteY7" fmla="*/ 313937 h 966782"/>
              <a:gd name="connsiteX8" fmla="*/ 90590 w 549193"/>
              <a:gd name="connsiteY8" fmla="*/ 303234 h 966782"/>
              <a:gd name="connsiteX9" fmla="*/ 97724 w 549193"/>
              <a:gd name="connsiteY9" fmla="*/ 267560 h 966782"/>
              <a:gd name="connsiteX10" fmla="*/ 104859 w 549193"/>
              <a:gd name="connsiteY10" fmla="*/ 189076 h 966782"/>
              <a:gd name="connsiteX11" fmla="*/ 122696 w 549193"/>
              <a:gd name="connsiteY11" fmla="*/ 131996 h 966782"/>
              <a:gd name="connsiteX12" fmla="*/ 151235 w 549193"/>
              <a:gd name="connsiteY12" fmla="*/ 114159 h 966782"/>
              <a:gd name="connsiteX13" fmla="*/ 161937 w 549193"/>
              <a:gd name="connsiteY13" fmla="*/ 110591 h 966782"/>
              <a:gd name="connsiteX14" fmla="*/ 197610 w 549193"/>
              <a:gd name="connsiteY14" fmla="*/ 114159 h 966782"/>
              <a:gd name="connsiteX15" fmla="*/ 201177 w 549193"/>
              <a:gd name="connsiteY15" fmla="*/ 128429 h 966782"/>
              <a:gd name="connsiteX16" fmla="*/ 204745 w 549193"/>
              <a:gd name="connsiteY16" fmla="*/ 206913 h 966782"/>
              <a:gd name="connsiteX17" fmla="*/ 215447 w 549193"/>
              <a:gd name="connsiteY17" fmla="*/ 231885 h 966782"/>
              <a:gd name="connsiteX18" fmla="*/ 219014 w 549193"/>
              <a:gd name="connsiteY18" fmla="*/ 242588 h 966782"/>
              <a:gd name="connsiteX19" fmla="*/ 222581 w 549193"/>
              <a:gd name="connsiteY19" fmla="*/ 317504 h 966782"/>
              <a:gd name="connsiteX20" fmla="*/ 226149 w 549193"/>
              <a:gd name="connsiteY20" fmla="*/ 328207 h 966782"/>
              <a:gd name="connsiteX21" fmla="*/ 236851 w 549193"/>
              <a:gd name="connsiteY21" fmla="*/ 335342 h 966782"/>
              <a:gd name="connsiteX22" fmla="*/ 265390 w 549193"/>
              <a:gd name="connsiteY22" fmla="*/ 342476 h 966782"/>
              <a:gd name="connsiteX23" fmla="*/ 340304 w 549193"/>
              <a:gd name="connsiteY23" fmla="*/ 338909 h 966782"/>
              <a:gd name="connsiteX24" fmla="*/ 397381 w 549193"/>
              <a:gd name="connsiteY24" fmla="*/ 331774 h 966782"/>
              <a:gd name="connsiteX25" fmla="*/ 408083 w 549193"/>
              <a:gd name="connsiteY25" fmla="*/ 335342 h 966782"/>
              <a:gd name="connsiteX26" fmla="*/ 422353 w 549193"/>
              <a:gd name="connsiteY26" fmla="*/ 360314 h 966782"/>
              <a:gd name="connsiteX27" fmla="*/ 433055 w 549193"/>
              <a:gd name="connsiteY27" fmla="*/ 374584 h 966782"/>
              <a:gd name="connsiteX28" fmla="*/ 443757 w 549193"/>
              <a:gd name="connsiteY28" fmla="*/ 503012 h 966782"/>
              <a:gd name="connsiteX29" fmla="*/ 450892 w 549193"/>
              <a:gd name="connsiteY29" fmla="*/ 538687 h 966782"/>
              <a:gd name="connsiteX30" fmla="*/ 458026 w 549193"/>
              <a:gd name="connsiteY30" fmla="*/ 570794 h 966782"/>
              <a:gd name="connsiteX31" fmla="*/ 450892 w 549193"/>
              <a:gd name="connsiteY31" fmla="*/ 624306 h 966782"/>
              <a:gd name="connsiteX32" fmla="*/ 443757 w 549193"/>
              <a:gd name="connsiteY32" fmla="*/ 635008 h 966782"/>
              <a:gd name="connsiteX33" fmla="*/ 440190 w 549193"/>
              <a:gd name="connsiteY33" fmla="*/ 667116 h 966782"/>
              <a:gd name="connsiteX34" fmla="*/ 436622 w 549193"/>
              <a:gd name="connsiteY34" fmla="*/ 681385 h 966782"/>
              <a:gd name="connsiteX35" fmla="*/ 425920 w 549193"/>
              <a:gd name="connsiteY35" fmla="*/ 688520 h 966782"/>
              <a:gd name="connsiteX36" fmla="*/ 386679 w 549193"/>
              <a:gd name="connsiteY36" fmla="*/ 699223 h 966782"/>
              <a:gd name="connsiteX37" fmla="*/ 358141 w 549193"/>
              <a:gd name="connsiteY37" fmla="*/ 695655 h 966782"/>
              <a:gd name="connsiteX38" fmla="*/ 343871 w 549193"/>
              <a:gd name="connsiteY38" fmla="*/ 688520 h 966782"/>
              <a:gd name="connsiteX39" fmla="*/ 333169 w 549193"/>
              <a:gd name="connsiteY39" fmla="*/ 684953 h 966782"/>
              <a:gd name="connsiteX40" fmla="*/ 322467 w 549193"/>
              <a:gd name="connsiteY40" fmla="*/ 674250 h 966782"/>
              <a:gd name="connsiteX41" fmla="*/ 301063 w 549193"/>
              <a:gd name="connsiteY41" fmla="*/ 667116 h 966782"/>
              <a:gd name="connsiteX42" fmla="*/ 222581 w 549193"/>
              <a:gd name="connsiteY42" fmla="*/ 670683 h 966782"/>
              <a:gd name="connsiteX43" fmla="*/ 194043 w 549193"/>
              <a:gd name="connsiteY43" fmla="*/ 684953 h 966782"/>
              <a:gd name="connsiteX44" fmla="*/ 183341 w 549193"/>
              <a:gd name="connsiteY44" fmla="*/ 688520 h 966782"/>
              <a:gd name="connsiteX45" fmla="*/ 158369 w 549193"/>
              <a:gd name="connsiteY45" fmla="*/ 695655 h 966782"/>
              <a:gd name="connsiteX46" fmla="*/ 83455 w 549193"/>
              <a:gd name="connsiteY46" fmla="*/ 692088 h 966782"/>
              <a:gd name="connsiteX47" fmla="*/ 54916 w 549193"/>
              <a:gd name="connsiteY47" fmla="*/ 695655 h 966782"/>
              <a:gd name="connsiteX48" fmla="*/ 40647 w 549193"/>
              <a:gd name="connsiteY48" fmla="*/ 717060 h 966782"/>
              <a:gd name="connsiteX49" fmla="*/ 33512 w 549193"/>
              <a:gd name="connsiteY49" fmla="*/ 727762 h 966782"/>
              <a:gd name="connsiteX50" fmla="*/ 19243 w 549193"/>
              <a:gd name="connsiteY50" fmla="*/ 784842 h 966782"/>
              <a:gd name="connsiteX51" fmla="*/ 15675 w 549193"/>
              <a:gd name="connsiteY51" fmla="*/ 852624 h 966782"/>
              <a:gd name="connsiteX52" fmla="*/ 12108 w 549193"/>
              <a:gd name="connsiteY52" fmla="*/ 870461 h 966782"/>
              <a:gd name="connsiteX53" fmla="*/ 22810 w 549193"/>
              <a:gd name="connsiteY53" fmla="*/ 934675 h 966782"/>
              <a:gd name="connsiteX54" fmla="*/ 29945 w 549193"/>
              <a:gd name="connsiteY54" fmla="*/ 945378 h 966782"/>
              <a:gd name="connsiteX55" fmla="*/ 40647 w 549193"/>
              <a:gd name="connsiteY55" fmla="*/ 952513 h 966782"/>
              <a:gd name="connsiteX56" fmla="*/ 54916 w 549193"/>
              <a:gd name="connsiteY56" fmla="*/ 959647 h 966782"/>
              <a:gd name="connsiteX57" fmla="*/ 69186 w 549193"/>
              <a:gd name="connsiteY57" fmla="*/ 963215 h 966782"/>
              <a:gd name="connsiteX58" fmla="*/ 79888 w 549193"/>
              <a:gd name="connsiteY58" fmla="*/ 966782 h 966782"/>
              <a:gd name="connsiteX59" fmla="*/ 104859 w 549193"/>
              <a:gd name="connsiteY59" fmla="*/ 963215 h 966782"/>
              <a:gd name="connsiteX60" fmla="*/ 108426 w 549193"/>
              <a:gd name="connsiteY60" fmla="*/ 952513 h 966782"/>
              <a:gd name="connsiteX61" fmla="*/ 115561 w 549193"/>
              <a:gd name="connsiteY61" fmla="*/ 941810 h 966782"/>
              <a:gd name="connsiteX62" fmla="*/ 104859 w 549193"/>
              <a:gd name="connsiteY62" fmla="*/ 859758 h 966782"/>
              <a:gd name="connsiteX63" fmla="*/ 94157 w 549193"/>
              <a:gd name="connsiteY63" fmla="*/ 824084 h 966782"/>
              <a:gd name="connsiteX64" fmla="*/ 90590 w 549193"/>
              <a:gd name="connsiteY64" fmla="*/ 813381 h 966782"/>
              <a:gd name="connsiteX65" fmla="*/ 94157 w 549193"/>
              <a:gd name="connsiteY65" fmla="*/ 795544 h 966782"/>
              <a:gd name="connsiteX66" fmla="*/ 111994 w 549193"/>
              <a:gd name="connsiteY66" fmla="*/ 784842 h 966782"/>
              <a:gd name="connsiteX67" fmla="*/ 119128 w 549193"/>
              <a:gd name="connsiteY67" fmla="*/ 774139 h 966782"/>
              <a:gd name="connsiteX68" fmla="*/ 144100 w 549193"/>
              <a:gd name="connsiteY68" fmla="*/ 759870 h 966782"/>
              <a:gd name="connsiteX69" fmla="*/ 411651 w 549193"/>
              <a:gd name="connsiteY69" fmla="*/ 763437 h 966782"/>
              <a:gd name="connsiteX70" fmla="*/ 433055 w 549193"/>
              <a:gd name="connsiteY70" fmla="*/ 756302 h 966782"/>
              <a:gd name="connsiteX71" fmla="*/ 443757 w 549193"/>
              <a:gd name="connsiteY71" fmla="*/ 752735 h 966782"/>
              <a:gd name="connsiteX72" fmla="*/ 504402 w 549193"/>
              <a:gd name="connsiteY72" fmla="*/ 749167 h 966782"/>
              <a:gd name="connsiteX73" fmla="*/ 515104 w 549193"/>
              <a:gd name="connsiteY73" fmla="*/ 745600 h 966782"/>
              <a:gd name="connsiteX74" fmla="*/ 529373 w 549193"/>
              <a:gd name="connsiteY74" fmla="*/ 742032 h 966782"/>
              <a:gd name="connsiteX75" fmla="*/ 543643 w 549193"/>
              <a:gd name="connsiteY75" fmla="*/ 720627 h 966782"/>
              <a:gd name="connsiteX76" fmla="*/ 543643 w 549193"/>
              <a:gd name="connsiteY76" fmla="*/ 663548 h 966782"/>
              <a:gd name="connsiteX77" fmla="*/ 536508 w 549193"/>
              <a:gd name="connsiteY77" fmla="*/ 649278 h 966782"/>
              <a:gd name="connsiteX78" fmla="*/ 532941 w 549193"/>
              <a:gd name="connsiteY78" fmla="*/ 635008 h 966782"/>
              <a:gd name="connsiteX79" fmla="*/ 540075 w 549193"/>
              <a:gd name="connsiteY79" fmla="*/ 413826 h 966782"/>
              <a:gd name="connsiteX80" fmla="*/ 529373 w 549193"/>
              <a:gd name="connsiteY80" fmla="*/ 249722 h 966782"/>
              <a:gd name="connsiteX81" fmla="*/ 518671 w 549193"/>
              <a:gd name="connsiteY81" fmla="*/ 239020 h 966782"/>
              <a:gd name="connsiteX82" fmla="*/ 507969 w 549193"/>
              <a:gd name="connsiteY82" fmla="*/ 235453 h 966782"/>
              <a:gd name="connsiteX83" fmla="*/ 333169 w 549193"/>
              <a:gd name="connsiteY83" fmla="*/ 231885 h 966782"/>
              <a:gd name="connsiteX84" fmla="*/ 318900 w 549193"/>
              <a:gd name="connsiteY84" fmla="*/ 228318 h 966782"/>
              <a:gd name="connsiteX85" fmla="*/ 322467 w 549193"/>
              <a:gd name="connsiteY85" fmla="*/ 174806 h 966782"/>
              <a:gd name="connsiteX86" fmla="*/ 326035 w 549193"/>
              <a:gd name="connsiteY86" fmla="*/ 149834 h 966782"/>
              <a:gd name="connsiteX87" fmla="*/ 322467 w 549193"/>
              <a:gd name="connsiteY87" fmla="*/ 74917 h 966782"/>
              <a:gd name="connsiteX88" fmla="*/ 318900 w 549193"/>
              <a:gd name="connsiteY88" fmla="*/ 64214 h 966782"/>
              <a:gd name="connsiteX89" fmla="*/ 301063 w 549193"/>
              <a:gd name="connsiteY89" fmla="*/ 42810 h 966782"/>
              <a:gd name="connsiteX90" fmla="*/ 290361 w 549193"/>
              <a:gd name="connsiteY90" fmla="*/ 35675 h 966782"/>
              <a:gd name="connsiteX91" fmla="*/ 268957 w 549193"/>
              <a:gd name="connsiteY91" fmla="*/ 17837 h 966782"/>
              <a:gd name="connsiteX92" fmla="*/ 258255 w 549193"/>
              <a:gd name="connsiteY92" fmla="*/ 14270 h 966782"/>
              <a:gd name="connsiteX93" fmla="*/ 219014 w 549193"/>
              <a:gd name="connsiteY93" fmla="*/ 7135 h 966782"/>
              <a:gd name="connsiteX94" fmla="*/ 147667 w 549193"/>
              <a:gd name="connsiteY94" fmla="*/ 0 h 966782"/>
              <a:gd name="connsiteX95" fmla="*/ 58484 w 549193"/>
              <a:gd name="connsiteY95" fmla="*/ 3568 h 966782"/>
              <a:gd name="connsiteX96" fmla="*/ 44214 w 549193"/>
              <a:gd name="connsiteY96" fmla="*/ 7135 h 966782"/>
              <a:gd name="connsiteX97" fmla="*/ 8541 w 549193"/>
              <a:gd name="connsiteY97" fmla="*/ 17837 h 966782"/>
              <a:gd name="connsiteX98" fmla="*/ 1406 w 549193"/>
              <a:gd name="connsiteY98" fmla="*/ 28540 h 966782"/>
              <a:gd name="connsiteX99" fmla="*/ 4973 w 549193"/>
              <a:gd name="connsiteY99" fmla="*/ 39242 h 96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49193" h="966782">
                <a:moveTo>
                  <a:pt x="4973" y="39242"/>
                </a:moveTo>
                <a:lnTo>
                  <a:pt x="4973" y="39242"/>
                </a:lnTo>
                <a:cubicBezTo>
                  <a:pt x="6162" y="120105"/>
                  <a:pt x="6264" y="200991"/>
                  <a:pt x="8541" y="281830"/>
                </a:cubicBezTo>
                <a:cubicBezTo>
                  <a:pt x="8870" y="293510"/>
                  <a:pt x="15934" y="294982"/>
                  <a:pt x="22810" y="303234"/>
                </a:cubicBezTo>
                <a:cubicBezTo>
                  <a:pt x="33156" y="315649"/>
                  <a:pt x="26635" y="315849"/>
                  <a:pt x="44214" y="324639"/>
                </a:cubicBezTo>
                <a:cubicBezTo>
                  <a:pt x="50941" y="328002"/>
                  <a:pt x="65618" y="331774"/>
                  <a:pt x="65618" y="331774"/>
                </a:cubicBezTo>
                <a:cubicBezTo>
                  <a:pt x="69185" y="330585"/>
                  <a:pt x="73661" y="330866"/>
                  <a:pt x="76320" y="328207"/>
                </a:cubicBezTo>
                <a:cubicBezTo>
                  <a:pt x="80080" y="324447"/>
                  <a:pt x="80817" y="318554"/>
                  <a:pt x="83455" y="313937"/>
                </a:cubicBezTo>
                <a:cubicBezTo>
                  <a:pt x="85582" y="310214"/>
                  <a:pt x="88212" y="306802"/>
                  <a:pt x="90590" y="303234"/>
                </a:cubicBezTo>
                <a:cubicBezTo>
                  <a:pt x="96083" y="286754"/>
                  <a:pt x="95264" y="291337"/>
                  <a:pt x="97724" y="267560"/>
                </a:cubicBezTo>
                <a:cubicBezTo>
                  <a:pt x="100427" y="241430"/>
                  <a:pt x="102988" y="215278"/>
                  <a:pt x="104859" y="189076"/>
                </a:cubicBezTo>
                <a:cubicBezTo>
                  <a:pt x="108805" y="133826"/>
                  <a:pt x="93497" y="146595"/>
                  <a:pt x="122696" y="131996"/>
                </a:cubicBezTo>
                <a:cubicBezTo>
                  <a:pt x="134002" y="115036"/>
                  <a:pt x="125762" y="122650"/>
                  <a:pt x="151235" y="114159"/>
                </a:cubicBezTo>
                <a:lnTo>
                  <a:pt x="161937" y="110591"/>
                </a:lnTo>
                <a:cubicBezTo>
                  <a:pt x="173828" y="111780"/>
                  <a:pt x="186731" y="109214"/>
                  <a:pt x="197610" y="114159"/>
                </a:cubicBezTo>
                <a:cubicBezTo>
                  <a:pt x="202073" y="116188"/>
                  <a:pt x="200801" y="123540"/>
                  <a:pt x="201177" y="128429"/>
                </a:cubicBezTo>
                <a:cubicBezTo>
                  <a:pt x="203186" y="154540"/>
                  <a:pt x="202657" y="180808"/>
                  <a:pt x="204745" y="206913"/>
                </a:cubicBezTo>
                <a:cubicBezTo>
                  <a:pt x="205294" y="213772"/>
                  <a:pt x="213277" y="226822"/>
                  <a:pt x="215447" y="231885"/>
                </a:cubicBezTo>
                <a:cubicBezTo>
                  <a:pt x="216928" y="235342"/>
                  <a:pt x="217825" y="239020"/>
                  <a:pt x="219014" y="242588"/>
                </a:cubicBezTo>
                <a:cubicBezTo>
                  <a:pt x="220203" y="267560"/>
                  <a:pt x="220505" y="292590"/>
                  <a:pt x="222581" y="317504"/>
                </a:cubicBezTo>
                <a:cubicBezTo>
                  <a:pt x="222893" y="321252"/>
                  <a:pt x="223800" y="325270"/>
                  <a:pt x="226149" y="328207"/>
                </a:cubicBezTo>
                <a:cubicBezTo>
                  <a:pt x="228827" y="331555"/>
                  <a:pt x="232822" y="333877"/>
                  <a:pt x="236851" y="335342"/>
                </a:cubicBezTo>
                <a:cubicBezTo>
                  <a:pt x="246066" y="338693"/>
                  <a:pt x="265390" y="342476"/>
                  <a:pt x="265390" y="342476"/>
                </a:cubicBezTo>
                <a:lnTo>
                  <a:pt x="340304" y="338909"/>
                </a:lnTo>
                <a:cubicBezTo>
                  <a:pt x="387124" y="336155"/>
                  <a:pt x="372772" y="339978"/>
                  <a:pt x="397381" y="331774"/>
                </a:cubicBezTo>
                <a:cubicBezTo>
                  <a:pt x="400948" y="332963"/>
                  <a:pt x="405147" y="332993"/>
                  <a:pt x="408083" y="335342"/>
                </a:cubicBezTo>
                <a:cubicBezTo>
                  <a:pt x="412994" y="339271"/>
                  <a:pt x="419719" y="356099"/>
                  <a:pt x="422353" y="360314"/>
                </a:cubicBezTo>
                <a:cubicBezTo>
                  <a:pt x="425504" y="365356"/>
                  <a:pt x="429488" y="369827"/>
                  <a:pt x="433055" y="374584"/>
                </a:cubicBezTo>
                <a:cubicBezTo>
                  <a:pt x="452075" y="431641"/>
                  <a:pt x="437107" y="379975"/>
                  <a:pt x="443757" y="503012"/>
                </a:cubicBezTo>
                <a:cubicBezTo>
                  <a:pt x="445178" y="529306"/>
                  <a:pt x="445862" y="521082"/>
                  <a:pt x="450892" y="538687"/>
                </a:cubicBezTo>
                <a:cubicBezTo>
                  <a:pt x="454249" y="550436"/>
                  <a:pt x="455576" y="558542"/>
                  <a:pt x="458026" y="570794"/>
                </a:cubicBezTo>
                <a:cubicBezTo>
                  <a:pt x="457230" y="580351"/>
                  <a:pt x="458177" y="609735"/>
                  <a:pt x="450892" y="624306"/>
                </a:cubicBezTo>
                <a:cubicBezTo>
                  <a:pt x="448975" y="628141"/>
                  <a:pt x="446135" y="631441"/>
                  <a:pt x="443757" y="635008"/>
                </a:cubicBezTo>
                <a:cubicBezTo>
                  <a:pt x="442568" y="645711"/>
                  <a:pt x="441827" y="656473"/>
                  <a:pt x="440190" y="667116"/>
                </a:cubicBezTo>
                <a:cubicBezTo>
                  <a:pt x="439444" y="671962"/>
                  <a:pt x="439342" y="677306"/>
                  <a:pt x="436622" y="681385"/>
                </a:cubicBezTo>
                <a:cubicBezTo>
                  <a:pt x="434244" y="684952"/>
                  <a:pt x="429838" y="686779"/>
                  <a:pt x="425920" y="688520"/>
                </a:cubicBezTo>
                <a:cubicBezTo>
                  <a:pt x="411109" y="695103"/>
                  <a:pt x="401937" y="696171"/>
                  <a:pt x="386679" y="699223"/>
                </a:cubicBezTo>
                <a:cubicBezTo>
                  <a:pt x="377166" y="698034"/>
                  <a:pt x="367441" y="697980"/>
                  <a:pt x="358141" y="695655"/>
                </a:cubicBezTo>
                <a:cubicBezTo>
                  <a:pt x="352982" y="694365"/>
                  <a:pt x="348759" y="690615"/>
                  <a:pt x="343871" y="688520"/>
                </a:cubicBezTo>
                <a:cubicBezTo>
                  <a:pt x="340415" y="687039"/>
                  <a:pt x="336736" y="686142"/>
                  <a:pt x="333169" y="684953"/>
                </a:cubicBezTo>
                <a:cubicBezTo>
                  <a:pt x="329602" y="681385"/>
                  <a:pt x="326877" y="676700"/>
                  <a:pt x="322467" y="674250"/>
                </a:cubicBezTo>
                <a:cubicBezTo>
                  <a:pt x="315893" y="670598"/>
                  <a:pt x="301063" y="667116"/>
                  <a:pt x="301063" y="667116"/>
                </a:cubicBezTo>
                <a:cubicBezTo>
                  <a:pt x="274902" y="668305"/>
                  <a:pt x="248692" y="668675"/>
                  <a:pt x="222581" y="670683"/>
                </a:cubicBezTo>
                <a:cubicBezTo>
                  <a:pt x="204138" y="672102"/>
                  <a:pt x="210301" y="675662"/>
                  <a:pt x="194043" y="684953"/>
                </a:cubicBezTo>
                <a:cubicBezTo>
                  <a:pt x="190778" y="686819"/>
                  <a:pt x="186957" y="687487"/>
                  <a:pt x="183341" y="688520"/>
                </a:cubicBezTo>
                <a:cubicBezTo>
                  <a:pt x="151985" y="697479"/>
                  <a:pt x="184028" y="687103"/>
                  <a:pt x="158369" y="695655"/>
                </a:cubicBezTo>
                <a:cubicBezTo>
                  <a:pt x="133398" y="694466"/>
                  <a:pt x="108455" y="692088"/>
                  <a:pt x="83455" y="692088"/>
                </a:cubicBezTo>
                <a:cubicBezTo>
                  <a:pt x="73868" y="692088"/>
                  <a:pt x="63197" y="690824"/>
                  <a:pt x="54916" y="695655"/>
                </a:cubicBezTo>
                <a:cubicBezTo>
                  <a:pt x="47509" y="699976"/>
                  <a:pt x="45403" y="709925"/>
                  <a:pt x="40647" y="717060"/>
                </a:cubicBezTo>
                <a:lnTo>
                  <a:pt x="33512" y="727762"/>
                </a:lnTo>
                <a:cubicBezTo>
                  <a:pt x="22542" y="760672"/>
                  <a:pt x="27852" y="741792"/>
                  <a:pt x="19243" y="784842"/>
                </a:cubicBezTo>
                <a:cubicBezTo>
                  <a:pt x="18054" y="807436"/>
                  <a:pt x="17554" y="830077"/>
                  <a:pt x="15675" y="852624"/>
                </a:cubicBezTo>
                <a:cubicBezTo>
                  <a:pt x="15171" y="858666"/>
                  <a:pt x="12108" y="864398"/>
                  <a:pt x="12108" y="870461"/>
                </a:cubicBezTo>
                <a:cubicBezTo>
                  <a:pt x="12108" y="881171"/>
                  <a:pt x="13348" y="920482"/>
                  <a:pt x="22810" y="934675"/>
                </a:cubicBezTo>
                <a:cubicBezTo>
                  <a:pt x="25188" y="938243"/>
                  <a:pt x="26913" y="942346"/>
                  <a:pt x="29945" y="945378"/>
                </a:cubicBezTo>
                <a:cubicBezTo>
                  <a:pt x="32977" y="948410"/>
                  <a:pt x="36924" y="950386"/>
                  <a:pt x="40647" y="952513"/>
                </a:cubicBezTo>
                <a:cubicBezTo>
                  <a:pt x="45264" y="955151"/>
                  <a:pt x="49937" y="957780"/>
                  <a:pt x="54916" y="959647"/>
                </a:cubicBezTo>
                <a:cubicBezTo>
                  <a:pt x="59507" y="961369"/>
                  <a:pt x="64472" y="961868"/>
                  <a:pt x="69186" y="963215"/>
                </a:cubicBezTo>
                <a:cubicBezTo>
                  <a:pt x="72802" y="964248"/>
                  <a:pt x="76321" y="965593"/>
                  <a:pt x="79888" y="966782"/>
                </a:cubicBezTo>
                <a:cubicBezTo>
                  <a:pt x="88212" y="965593"/>
                  <a:pt x="97339" y="966975"/>
                  <a:pt x="104859" y="963215"/>
                </a:cubicBezTo>
                <a:cubicBezTo>
                  <a:pt x="108222" y="961533"/>
                  <a:pt x="106744" y="955876"/>
                  <a:pt x="108426" y="952513"/>
                </a:cubicBezTo>
                <a:cubicBezTo>
                  <a:pt x="110343" y="948678"/>
                  <a:pt x="113183" y="945378"/>
                  <a:pt x="115561" y="941810"/>
                </a:cubicBezTo>
                <a:cubicBezTo>
                  <a:pt x="110833" y="899256"/>
                  <a:pt x="111783" y="890919"/>
                  <a:pt x="104859" y="859758"/>
                </a:cubicBezTo>
                <a:cubicBezTo>
                  <a:pt x="101265" y="843582"/>
                  <a:pt x="100086" y="841872"/>
                  <a:pt x="94157" y="824084"/>
                </a:cubicBezTo>
                <a:lnTo>
                  <a:pt x="90590" y="813381"/>
                </a:lnTo>
                <a:cubicBezTo>
                  <a:pt x="91779" y="807435"/>
                  <a:pt x="90519" y="800395"/>
                  <a:pt x="94157" y="795544"/>
                </a:cubicBezTo>
                <a:cubicBezTo>
                  <a:pt x="98317" y="789997"/>
                  <a:pt x="106730" y="789355"/>
                  <a:pt x="111994" y="784842"/>
                </a:cubicBezTo>
                <a:cubicBezTo>
                  <a:pt x="115249" y="782052"/>
                  <a:pt x="116096" y="777171"/>
                  <a:pt x="119128" y="774139"/>
                </a:cubicBezTo>
                <a:cubicBezTo>
                  <a:pt x="124171" y="769095"/>
                  <a:pt x="138502" y="762669"/>
                  <a:pt x="144100" y="759870"/>
                </a:cubicBezTo>
                <a:cubicBezTo>
                  <a:pt x="254745" y="778309"/>
                  <a:pt x="203871" y="772471"/>
                  <a:pt x="411651" y="763437"/>
                </a:cubicBezTo>
                <a:cubicBezTo>
                  <a:pt x="419165" y="763110"/>
                  <a:pt x="425920" y="758680"/>
                  <a:pt x="433055" y="756302"/>
                </a:cubicBezTo>
                <a:cubicBezTo>
                  <a:pt x="436622" y="755113"/>
                  <a:pt x="440003" y="752956"/>
                  <a:pt x="443757" y="752735"/>
                </a:cubicBezTo>
                <a:lnTo>
                  <a:pt x="504402" y="749167"/>
                </a:lnTo>
                <a:cubicBezTo>
                  <a:pt x="507969" y="747978"/>
                  <a:pt x="511488" y="746633"/>
                  <a:pt x="515104" y="745600"/>
                </a:cubicBezTo>
                <a:cubicBezTo>
                  <a:pt x="519818" y="744253"/>
                  <a:pt x="525683" y="745261"/>
                  <a:pt x="529373" y="742032"/>
                </a:cubicBezTo>
                <a:cubicBezTo>
                  <a:pt x="535826" y="736385"/>
                  <a:pt x="543643" y="720627"/>
                  <a:pt x="543643" y="720627"/>
                </a:cubicBezTo>
                <a:cubicBezTo>
                  <a:pt x="551321" y="697590"/>
                  <a:pt x="550761" y="703885"/>
                  <a:pt x="543643" y="663548"/>
                </a:cubicBezTo>
                <a:cubicBezTo>
                  <a:pt x="542719" y="658311"/>
                  <a:pt x="538886" y="654035"/>
                  <a:pt x="536508" y="649278"/>
                </a:cubicBezTo>
                <a:cubicBezTo>
                  <a:pt x="535319" y="644521"/>
                  <a:pt x="532941" y="639911"/>
                  <a:pt x="532941" y="635008"/>
                </a:cubicBezTo>
                <a:cubicBezTo>
                  <a:pt x="532941" y="437802"/>
                  <a:pt x="520039" y="493980"/>
                  <a:pt x="540075" y="413826"/>
                </a:cubicBezTo>
                <a:cubicBezTo>
                  <a:pt x="539448" y="386863"/>
                  <a:pt x="564624" y="292024"/>
                  <a:pt x="529373" y="249722"/>
                </a:cubicBezTo>
                <a:cubicBezTo>
                  <a:pt x="526143" y="245846"/>
                  <a:pt x="522869" y="241818"/>
                  <a:pt x="518671" y="239020"/>
                </a:cubicBezTo>
                <a:cubicBezTo>
                  <a:pt x="515542" y="236934"/>
                  <a:pt x="511536" y="236642"/>
                  <a:pt x="507969" y="235453"/>
                </a:cubicBezTo>
                <a:cubicBezTo>
                  <a:pt x="451314" y="197681"/>
                  <a:pt x="507043" y="231885"/>
                  <a:pt x="333169" y="231885"/>
                </a:cubicBezTo>
                <a:cubicBezTo>
                  <a:pt x="328266" y="231885"/>
                  <a:pt x="323656" y="229507"/>
                  <a:pt x="318900" y="228318"/>
                </a:cubicBezTo>
                <a:cubicBezTo>
                  <a:pt x="320089" y="210481"/>
                  <a:pt x="320848" y="192609"/>
                  <a:pt x="322467" y="174806"/>
                </a:cubicBezTo>
                <a:cubicBezTo>
                  <a:pt x="323228" y="166432"/>
                  <a:pt x="326035" y="158243"/>
                  <a:pt x="326035" y="149834"/>
                </a:cubicBezTo>
                <a:cubicBezTo>
                  <a:pt x="326035" y="124833"/>
                  <a:pt x="324543" y="99831"/>
                  <a:pt x="322467" y="74917"/>
                </a:cubicBezTo>
                <a:cubicBezTo>
                  <a:pt x="322155" y="71169"/>
                  <a:pt x="320582" y="67578"/>
                  <a:pt x="318900" y="64214"/>
                </a:cubicBezTo>
                <a:cubicBezTo>
                  <a:pt x="314892" y="56197"/>
                  <a:pt x="307824" y="48445"/>
                  <a:pt x="301063" y="42810"/>
                </a:cubicBezTo>
                <a:cubicBezTo>
                  <a:pt x="297769" y="40065"/>
                  <a:pt x="293655" y="38420"/>
                  <a:pt x="290361" y="35675"/>
                </a:cubicBezTo>
                <a:cubicBezTo>
                  <a:pt x="278527" y="25813"/>
                  <a:pt x="282242" y="24480"/>
                  <a:pt x="268957" y="17837"/>
                </a:cubicBezTo>
                <a:cubicBezTo>
                  <a:pt x="265594" y="16155"/>
                  <a:pt x="261871" y="15303"/>
                  <a:pt x="258255" y="14270"/>
                </a:cubicBezTo>
                <a:cubicBezTo>
                  <a:pt x="242174" y="9676"/>
                  <a:pt x="237956" y="9661"/>
                  <a:pt x="219014" y="7135"/>
                </a:cubicBezTo>
                <a:cubicBezTo>
                  <a:pt x="183407" y="2387"/>
                  <a:pt x="189364" y="3475"/>
                  <a:pt x="147667" y="0"/>
                </a:cubicBezTo>
                <a:cubicBezTo>
                  <a:pt x="117939" y="1189"/>
                  <a:pt x="88165" y="1521"/>
                  <a:pt x="58484" y="3568"/>
                </a:cubicBezTo>
                <a:cubicBezTo>
                  <a:pt x="53593" y="3905"/>
                  <a:pt x="48910" y="5726"/>
                  <a:pt x="44214" y="7135"/>
                </a:cubicBezTo>
                <a:cubicBezTo>
                  <a:pt x="782" y="20164"/>
                  <a:pt x="41434" y="9614"/>
                  <a:pt x="8541" y="17837"/>
                </a:cubicBezTo>
                <a:cubicBezTo>
                  <a:pt x="6163" y="21405"/>
                  <a:pt x="3095" y="24599"/>
                  <a:pt x="1406" y="28540"/>
                </a:cubicBezTo>
                <a:cubicBezTo>
                  <a:pt x="-3026" y="38882"/>
                  <a:pt x="4379" y="37458"/>
                  <a:pt x="4973" y="39242"/>
                </a:cubicBezTo>
                <a:close/>
              </a:path>
            </a:pathLst>
          </a:custGeom>
          <a:noFill/>
          <a:ln w="19050" cmpd="sng">
            <a:gradFill flip="none" rotWithShape="1">
              <a:gsLst>
                <a:gs pos="0">
                  <a:srgbClr val="FF0000"/>
                </a:gs>
                <a:gs pos="100000">
                  <a:srgbClr val="0000FF"/>
                </a:gs>
                <a:gs pos="51000">
                  <a:srgbClr val="00FF00"/>
                </a:gs>
              </a:gsLst>
              <a:lin ang="15900000" scaled="0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84" y="3275484"/>
            <a:ext cx="683422" cy="682607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702" y="4027799"/>
            <a:ext cx="689366" cy="690189"/>
          </a:xfrm>
          <a:prstGeom prst="rect">
            <a:avLst/>
          </a:prstGeom>
        </p:spPr>
      </p:pic>
      <p:sp>
        <p:nvSpPr>
          <p:cNvPr id="19" name="Freeform 18"/>
          <p:cNvSpPr/>
          <p:nvPr/>
        </p:nvSpPr>
        <p:spPr>
          <a:xfrm>
            <a:off x="1087889" y="4092864"/>
            <a:ext cx="596128" cy="568103"/>
          </a:xfrm>
          <a:custGeom>
            <a:avLst/>
            <a:gdLst>
              <a:gd name="connsiteX0" fmla="*/ 20956 w 695767"/>
              <a:gd name="connsiteY0" fmla="*/ 645459 h 687562"/>
              <a:gd name="connsiteX1" fmla="*/ 20956 w 695767"/>
              <a:gd name="connsiteY1" fmla="*/ 645459 h 687562"/>
              <a:gd name="connsiteX2" fmla="*/ 33531 w 695767"/>
              <a:gd name="connsiteY2" fmla="*/ 678989 h 687562"/>
              <a:gd name="connsiteX3" fmla="*/ 46105 w 695767"/>
              <a:gd name="connsiteY3" fmla="*/ 687372 h 687562"/>
              <a:gd name="connsiteX4" fmla="*/ 104784 w 695767"/>
              <a:gd name="connsiteY4" fmla="*/ 683181 h 687562"/>
              <a:gd name="connsiteX5" fmla="*/ 222142 w 695767"/>
              <a:gd name="connsiteY5" fmla="*/ 678989 h 687562"/>
              <a:gd name="connsiteX6" fmla="*/ 259865 w 695767"/>
              <a:gd name="connsiteY6" fmla="*/ 670607 h 687562"/>
              <a:gd name="connsiteX7" fmla="*/ 272439 w 695767"/>
              <a:gd name="connsiteY7" fmla="*/ 666415 h 687562"/>
              <a:gd name="connsiteX8" fmla="*/ 285013 w 695767"/>
              <a:gd name="connsiteY8" fmla="*/ 658033 h 687562"/>
              <a:gd name="connsiteX9" fmla="*/ 297587 w 695767"/>
              <a:gd name="connsiteY9" fmla="*/ 632885 h 687562"/>
              <a:gd name="connsiteX10" fmla="*/ 293396 w 695767"/>
              <a:gd name="connsiteY10" fmla="*/ 410747 h 687562"/>
              <a:gd name="connsiteX11" fmla="*/ 255673 w 695767"/>
              <a:gd name="connsiteY11" fmla="*/ 389790 h 687562"/>
              <a:gd name="connsiteX12" fmla="*/ 108975 w 695767"/>
              <a:gd name="connsiteY12" fmla="*/ 385599 h 687562"/>
              <a:gd name="connsiteX13" fmla="*/ 96401 w 695767"/>
              <a:gd name="connsiteY13" fmla="*/ 377216 h 687562"/>
              <a:gd name="connsiteX14" fmla="*/ 83827 w 695767"/>
              <a:gd name="connsiteY14" fmla="*/ 335303 h 687562"/>
              <a:gd name="connsiteX15" fmla="*/ 88018 w 695767"/>
              <a:gd name="connsiteY15" fmla="*/ 247286 h 687562"/>
              <a:gd name="connsiteX16" fmla="*/ 92210 w 695767"/>
              <a:gd name="connsiteY16" fmla="*/ 217947 h 687562"/>
              <a:gd name="connsiteX17" fmla="*/ 96401 w 695767"/>
              <a:gd name="connsiteY17" fmla="*/ 117356 h 687562"/>
              <a:gd name="connsiteX18" fmla="*/ 104784 w 695767"/>
              <a:gd name="connsiteY18" fmla="*/ 92208 h 687562"/>
              <a:gd name="connsiteX19" fmla="*/ 134124 w 695767"/>
              <a:gd name="connsiteY19" fmla="*/ 75443 h 687562"/>
              <a:gd name="connsiteX20" fmla="*/ 192803 w 695767"/>
              <a:gd name="connsiteY20" fmla="*/ 92208 h 687562"/>
              <a:gd name="connsiteX21" fmla="*/ 196994 w 695767"/>
              <a:gd name="connsiteY21" fmla="*/ 104782 h 687562"/>
              <a:gd name="connsiteX22" fmla="*/ 201185 w 695767"/>
              <a:gd name="connsiteY22" fmla="*/ 142504 h 687562"/>
              <a:gd name="connsiteX23" fmla="*/ 205377 w 695767"/>
              <a:gd name="connsiteY23" fmla="*/ 171843 h 687562"/>
              <a:gd name="connsiteX24" fmla="*/ 217951 w 695767"/>
              <a:gd name="connsiteY24" fmla="*/ 234712 h 687562"/>
              <a:gd name="connsiteX25" fmla="*/ 230525 w 695767"/>
              <a:gd name="connsiteY25" fmla="*/ 264051 h 687562"/>
              <a:gd name="connsiteX26" fmla="*/ 243099 w 695767"/>
              <a:gd name="connsiteY26" fmla="*/ 276625 h 687562"/>
              <a:gd name="connsiteX27" fmla="*/ 247291 w 695767"/>
              <a:gd name="connsiteY27" fmla="*/ 289199 h 687562"/>
              <a:gd name="connsiteX28" fmla="*/ 259865 w 695767"/>
              <a:gd name="connsiteY28" fmla="*/ 297582 h 687562"/>
              <a:gd name="connsiteX29" fmla="*/ 347883 w 695767"/>
              <a:gd name="connsiteY29" fmla="*/ 293390 h 687562"/>
              <a:gd name="connsiteX30" fmla="*/ 377223 w 695767"/>
              <a:gd name="connsiteY30" fmla="*/ 289199 h 687562"/>
              <a:gd name="connsiteX31" fmla="*/ 398180 w 695767"/>
              <a:gd name="connsiteY31" fmla="*/ 280817 h 687562"/>
              <a:gd name="connsiteX32" fmla="*/ 427519 w 695767"/>
              <a:gd name="connsiteY32" fmla="*/ 272434 h 687562"/>
              <a:gd name="connsiteX33" fmla="*/ 465242 w 695767"/>
              <a:gd name="connsiteY33" fmla="*/ 259860 h 687562"/>
              <a:gd name="connsiteX34" fmla="*/ 477816 w 695767"/>
              <a:gd name="connsiteY34" fmla="*/ 255669 h 687562"/>
              <a:gd name="connsiteX35" fmla="*/ 490390 w 695767"/>
              <a:gd name="connsiteY35" fmla="*/ 247286 h 687562"/>
              <a:gd name="connsiteX36" fmla="*/ 494581 w 695767"/>
              <a:gd name="connsiteY36" fmla="*/ 230521 h 687562"/>
              <a:gd name="connsiteX37" fmla="*/ 498773 w 695767"/>
              <a:gd name="connsiteY37" fmla="*/ 217947 h 687562"/>
              <a:gd name="connsiteX38" fmla="*/ 502964 w 695767"/>
              <a:gd name="connsiteY38" fmla="*/ 83826 h 687562"/>
              <a:gd name="connsiteX39" fmla="*/ 515538 w 695767"/>
              <a:gd name="connsiteY39" fmla="*/ 79635 h 687562"/>
              <a:gd name="connsiteX40" fmla="*/ 586792 w 695767"/>
              <a:gd name="connsiteY40" fmla="*/ 83826 h 687562"/>
              <a:gd name="connsiteX41" fmla="*/ 595174 w 695767"/>
              <a:gd name="connsiteY41" fmla="*/ 108974 h 687562"/>
              <a:gd name="connsiteX42" fmla="*/ 599366 w 695767"/>
              <a:gd name="connsiteY42" fmla="*/ 121548 h 687562"/>
              <a:gd name="connsiteX43" fmla="*/ 607748 w 695767"/>
              <a:gd name="connsiteY43" fmla="*/ 134121 h 687562"/>
              <a:gd name="connsiteX44" fmla="*/ 616131 w 695767"/>
              <a:gd name="connsiteY44" fmla="*/ 159269 h 687562"/>
              <a:gd name="connsiteX45" fmla="*/ 603557 w 695767"/>
              <a:gd name="connsiteY45" fmla="*/ 305964 h 687562"/>
              <a:gd name="connsiteX46" fmla="*/ 595174 w 695767"/>
              <a:gd name="connsiteY46" fmla="*/ 331112 h 687562"/>
              <a:gd name="connsiteX47" fmla="*/ 582600 w 695767"/>
              <a:gd name="connsiteY47" fmla="*/ 347877 h 687562"/>
              <a:gd name="connsiteX48" fmla="*/ 570026 w 695767"/>
              <a:gd name="connsiteY48" fmla="*/ 356260 h 687562"/>
              <a:gd name="connsiteX49" fmla="*/ 565835 w 695767"/>
              <a:gd name="connsiteY49" fmla="*/ 368834 h 687562"/>
              <a:gd name="connsiteX50" fmla="*/ 553261 w 695767"/>
              <a:gd name="connsiteY50" fmla="*/ 381408 h 687562"/>
              <a:gd name="connsiteX51" fmla="*/ 448476 w 695767"/>
              <a:gd name="connsiteY51" fmla="*/ 393981 h 687562"/>
              <a:gd name="connsiteX52" fmla="*/ 435902 w 695767"/>
              <a:gd name="connsiteY52" fmla="*/ 402364 h 687562"/>
              <a:gd name="connsiteX53" fmla="*/ 419137 w 695767"/>
              <a:gd name="connsiteY53" fmla="*/ 427512 h 687562"/>
              <a:gd name="connsiteX54" fmla="*/ 414945 w 695767"/>
              <a:gd name="connsiteY54" fmla="*/ 511338 h 687562"/>
              <a:gd name="connsiteX55" fmla="*/ 410754 w 695767"/>
              <a:gd name="connsiteY55" fmla="*/ 528103 h 687562"/>
              <a:gd name="connsiteX56" fmla="*/ 406563 w 695767"/>
              <a:gd name="connsiteY56" fmla="*/ 565824 h 687562"/>
              <a:gd name="connsiteX57" fmla="*/ 410754 w 695767"/>
              <a:gd name="connsiteY57" fmla="*/ 645459 h 687562"/>
              <a:gd name="connsiteX58" fmla="*/ 414945 w 695767"/>
              <a:gd name="connsiteY58" fmla="*/ 658033 h 687562"/>
              <a:gd name="connsiteX59" fmla="*/ 423328 w 695767"/>
              <a:gd name="connsiteY59" fmla="*/ 670607 h 687562"/>
              <a:gd name="connsiteX60" fmla="*/ 435902 w 695767"/>
              <a:gd name="connsiteY60" fmla="*/ 674798 h 687562"/>
              <a:gd name="connsiteX61" fmla="*/ 662236 w 695767"/>
              <a:gd name="connsiteY61" fmla="*/ 666415 h 687562"/>
              <a:gd name="connsiteX62" fmla="*/ 683193 w 695767"/>
              <a:gd name="connsiteY62" fmla="*/ 641268 h 687562"/>
              <a:gd name="connsiteX63" fmla="*/ 679002 w 695767"/>
              <a:gd name="connsiteY63" fmla="*/ 586781 h 687562"/>
              <a:gd name="connsiteX64" fmla="*/ 666428 w 695767"/>
              <a:gd name="connsiteY64" fmla="*/ 582590 h 687562"/>
              <a:gd name="connsiteX65" fmla="*/ 641279 w 695767"/>
              <a:gd name="connsiteY65" fmla="*/ 578398 h 687562"/>
              <a:gd name="connsiteX66" fmla="*/ 532304 w 695767"/>
              <a:gd name="connsiteY66" fmla="*/ 582590 h 687562"/>
              <a:gd name="connsiteX67" fmla="*/ 486199 w 695767"/>
              <a:gd name="connsiteY67" fmla="*/ 582590 h 687562"/>
              <a:gd name="connsiteX68" fmla="*/ 482007 w 695767"/>
              <a:gd name="connsiteY68" fmla="*/ 561633 h 687562"/>
              <a:gd name="connsiteX69" fmla="*/ 477816 w 695767"/>
              <a:gd name="connsiteY69" fmla="*/ 549059 h 687562"/>
              <a:gd name="connsiteX70" fmla="*/ 482007 w 695767"/>
              <a:gd name="connsiteY70" fmla="*/ 502955 h 687562"/>
              <a:gd name="connsiteX71" fmla="*/ 507156 w 695767"/>
              <a:gd name="connsiteY71" fmla="*/ 494572 h 687562"/>
              <a:gd name="connsiteX72" fmla="*/ 603557 w 695767"/>
              <a:gd name="connsiteY72" fmla="*/ 490381 h 687562"/>
              <a:gd name="connsiteX73" fmla="*/ 628705 w 695767"/>
              <a:gd name="connsiteY73" fmla="*/ 473616 h 687562"/>
              <a:gd name="connsiteX74" fmla="*/ 653854 w 695767"/>
              <a:gd name="connsiteY74" fmla="*/ 461042 h 687562"/>
              <a:gd name="connsiteX75" fmla="*/ 670619 w 695767"/>
              <a:gd name="connsiteY75" fmla="*/ 435894 h 687562"/>
              <a:gd name="connsiteX76" fmla="*/ 683193 w 695767"/>
              <a:gd name="connsiteY76" fmla="*/ 406555 h 687562"/>
              <a:gd name="connsiteX77" fmla="*/ 691576 w 695767"/>
              <a:gd name="connsiteY77" fmla="*/ 381408 h 687562"/>
              <a:gd name="connsiteX78" fmla="*/ 695767 w 695767"/>
              <a:gd name="connsiteY78" fmla="*/ 368834 h 687562"/>
              <a:gd name="connsiteX79" fmla="*/ 691576 w 695767"/>
              <a:gd name="connsiteY79" fmla="*/ 125739 h 687562"/>
              <a:gd name="connsiteX80" fmla="*/ 687384 w 695767"/>
              <a:gd name="connsiteY80" fmla="*/ 54487 h 687562"/>
              <a:gd name="connsiteX81" fmla="*/ 670619 w 695767"/>
              <a:gd name="connsiteY81" fmla="*/ 16765 h 687562"/>
              <a:gd name="connsiteX82" fmla="*/ 645471 w 695767"/>
              <a:gd name="connsiteY82" fmla="*/ 8383 h 687562"/>
              <a:gd name="connsiteX83" fmla="*/ 607748 w 695767"/>
              <a:gd name="connsiteY83" fmla="*/ 0 h 687562"/>
              <a:gd name="connsiteX84" fmla="*/ 523921 w 695767"/>
              <a:gd name="connsiteY84" fmla="*/ 4191 h 687562"/>
              <a:gd name="connsiteX85" fmla="*/ 511347 w 695767"/>
              <a:gd name="connsiteY85" fmla="*/ 8383 h 687562"/>
              <a:gd name="connsiteX86" fmla="*/ 461050 w 695767"/>
              <a:gd name="connsiteY86" fmla="*/ 16765 h 687562"/>
              <a:gd name="connsiteX87" fmla="*/ 448476 w 695767"/>
              <a:gd name="connsiteY87" fmla="*/ 20957 h 687562"/>
              <a:gd name="connsiteX88" fmla="*/ 431711 w 695767"/>
              <a:gd name="connsiteY88" fmla="*/ 25148 h 687562"/>
              <a:gd name="connsiteX89" fmla="*/ 419137 w 695767"/>
              <a:gd name="connsiteY89" fmla="*/ 33530 h 687562"/>
              <a:gd name="connsiteX90" fmla="*/ 406563 w 695767"/>
              <a:gd name="connsiteY90" fmla="*/ 37722 h 687562"/>
              <a:gd name="connsiteX91" fmla="*/ 398180 w 695767"/>
              <a:gd name="connsiteY91" fmla="*/ 176034 h 687562"/>
              <a:gd name="connsiteX92" fmla="*/ 393989 w 695767"/>
              <a:gd name="connsiteY92" fmla="*/ 201182 h 687562"/>
              <a:gd name="connsiteX93" fmla="*/ 301778 w 695767"/>
              <a:gd name="connsiteY93" fmla="*/ 180226 h 687562"/>
              <a:gd name="connsiteX94" fmla="*/ 297587 w 695767"/>
              <a:gd name="connsiteY94" fmla="*/ 163460 h 687562"/>
              <a:gd name="connsiteX95" fmla="*/ 293396 w 695767"/>
              <a:gd name="connsiteY95" fmla="*/ 50296 h 687562"/>
              <a:gd name="connsiteX96" fmla="*/ 289204 w 695767"/>
              <a:gd name="connsiteY96" fmla="*/ 33530 h 687562"/>
              <a:gd name="connsiteX97" fmla="*/ 259865 w 695767"/>
              <a:gd name="connsiteY97" fmla="*/ 4191 h 687562"/>
              <a:gd name="connsiteX98" fmla="*/ 201185 w 695767"/>
              <a:gd name="connsiteY98" fmla="*/ 0 h 687562"/>
              <a:gd name="connsiteX99" fmla="*/ 33531 w 695767"/>
              <a:gd name="connsiteY99" fmla="*/ 4191 h 687562"/>
              <a:gd name="connsiteX100" fmla="*/ 16765 w 695767"/>
              <a:gd name="connsiteY100" fmla="*/ 8383 h 687562"/>
              <a:gd name="connsiteX101" fmla="*/ 8382 w 695767"/>
              <a:gd name="connsiteY101" fmla="*/ 33530 h 687562"/>
              <a:gd name="connsiteX102" fmla="*/ 0 w 695767"/>
              <a:gd name="connsiteY102" fmla="*/ 71252 h 687562"/>
              <a:gd name="connsiteX103" fmla="*/ 4191 w 695767"/>
              <a:gd name="connsiteY103" fmla="*/ 167652 h 687562"/>
              <a:gd name="connsiteX104" fmla="*/ 8382 w 695767"/>
              <a:gd name="connsiteY104" fmla="*/ 184417 h 687562"/>
              <a:gd name="connsiteX105" fmla="*/ 12574 w 695767"/>
              <a:gd name="connsiteY105" fmla="*/ 209565 h 687562"/>
              <a:gd name="connsiteX106" fmla="*/ 8382 w 695767"/>
              <a:gd name="connsiteY106" fmla="*/ 305964 h 687562"/>
              <a:gd name="connsiteX107" fmla="*/ 4191 w 695767"/>
              <a:gd name="connsiteY107" fmla="*/ 331112 h 687562"/>
              <a:gd name="connsiteX108" fmla="*/ 8382 w 695767"/>
              <a:gd name="connsiteY108" fmla="*/ 406555 h 687562"/>
              <a:gd name="connsiteX109" fmla="*/ 12574 w 695767"/>
              <a:gd name="connsiteY109" fmla="*/ 423320 h 687562"/>
              <a:gd name="connsiteX110" fmla="*/ 46105 w 695767"/>
              <a:gd name="connsiteY110" fmla="*/ 452660 h 687562"/>
              <a:gd name="connsiteX111" fmla="*/ 62870 w 695767"/>
              <a:gd name="connsiteY111" fmla="*/ 461042 h 687562"/>
              <a:gd name="connsiteX112" fmla="*/ 75444 w 695767"/>
              <a:gd name="connsiteY112" fmla="*/ 469425 h 687562"/>
              <a:gd name="connsiteX113" fmla="*/ 222142 w 695767"/>
              <a:gd name="connsiteY113" fmla="*/ 481999 h 687562"/>
              <a:gd name="connsiteX114" fmla="*/ 230525 w 695767"/>
              <a:gd name="connsiteY114" fmla="*/ 498764 h 687562"/>
              <a:gd name="connsiteX115" fmla="*/ 222142 w 695767"/>
              <a:gd name="connsiteY115" fmla="*/ 565824 h 687562"/>
              <a:gd name="connsiteX116" fmla="*/ 213760 w 695767"/>
              <a:gd name="connsiteY116" fmla="*/ 578398 h 687562"/>
              <a:gd name="connsiteX117" fmla="*/ 188611 w 695767"/>
              <a:gd name="connsiteY117" fmla="*/ 595163 h 687562"/>
              <a:gd name="connsiteX118" fmla="*/ 134124 w 695767"/>
              <a:gd name="connsiteY118" fmla="*/ 590972 h 687562"/>
              <a:gd name="connsiteX119" fmla="*/ 125741 w 695767"/>
              <a:gd name="connsiteY119" fmla="*/ 578398 h 687562"/>
              <a:gd name="connsiteX120" fmla="*/ 58679 w 695767"/>
              <a:gd name="connsiteY120" fmla="*/ 582590 h 687562"/>
              <a:gd name="connsiteX121" fmla="*/ 46105 w 695767"/>
              <a:gd name="connsiteY121" fmla="*/ 586781 h 687562"/>
              <a:gd name="connsiteX122" fmla="*/ 33531 w 695767"/>
              <a:gd name="connsiteY122" fmla="*/ 611929 h 687562"/>
              <a:gd name="connsiteX123" fmla="*/ 20956 w 695767"/>
              <a:gd name="connsiteY123" fmla="*/ 624502 h 687562"/>
              <a:gd name="connsiteX124" fmla="*/ 20956 w 695767"/>
              <a:gd name="connsiteY124" fmla="*/ 645459 h 687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695767" h="687562">
                <a:moveTo>
                  <a:pt x="20956" y="645459"/>
                </a:moveTo>
                <a:lnTo>
                  <a:pt x="20956" y="645459"/>
                </a:lnTo>
                <a:cubicBezTo>
                  <a:pt x="25148" y="656636"/>
                  <a:pt x="27389" y="668753"/>
                  <a:pt x="33531" y="678989"/>
                </a:cubicBezTo>
                <a:cubicBezTo>
                  <a:pt x="36123" y="683308"/>
                  <a:pt x="41076" y="687076"/>
                  <a:pt x="46105" y="687372"/>
                </a:cubicBezTo>
                <a:cubicBezTo>
                  <a:pt x="65681" y="688524"/>
                  <a:pt x="85197" y="684114"/>
                  <a:pt x="104784" y="683181"/>
                </a:cubicBezTo>
                <a:cubicBezTo>
                  <a:pt x="143884" y="681319"/>
                  <a:pt x="183023" y="680386"/>
                  <a:pt x="222142" y="678989"/>
                </a:cubicBezTo>
                <a:cubicBezTo>
                  <a:pt x="236539" y="676110"/>
                  <a:pt x="246060" y="674551"/>
                  <a:pt x="259865" y="670607"/>
                </a:cubicBezTo>
                <a:cubicBezTo>
                  <a:pt x="264113" y="669393"/>
                  <a:pt x="268487" y="668391"/>
                  <a:pt x="272439" y="666415"/>
                </a:cubicBezTo>
                <a:cubicBezTo>
                  <a:pt x="276944" y="664162"/>
                  <a:pt x="280822" y="660827"/>
                  <a:pt x="285013" y="658033"/>
                </a:cubicBezTo>
                <a:cubicBezTo>
                  <a:pt x="289252" y="651675"/>
                  <a:pt x="297587" y="641563"/>
                  <a:pt x="297587" y="632885"/>
                </a:cubicBezTo>
                <a:cubicBezTo>
                  <a:pt x="297587" y="558826"/>
                  <a:pt x="298673" y="484618"/>
                  <a:pt x="293396" y="410747"/>
                </a:cubicBezTo>
                <a:cubicBezTo>
                  <a:pt x="292538" y="398730"/>
                  <a:pt x="259665" y="389904"/>
                  <a:pt x="255673" y="389790"/>
                </a:cubicBezTo>
                <a:lnTo>
                  <a:pt x="108975" y="385599"/>
                </a:lnTo>
                <a:cubicBezTo>
                  <a:pt x="104784" y="382805"/>
                  <a:pt x="99963" y="380778"/>
                  <a:pt x="96401" y="377216"/>
                </a:cubicBezTo>
                <a:cubicBezTo>
                  <a:pt x="83693" y="364508"/>
                  <a:pt x="86465" y="353772"/>
                  <a:pt x="83827" y="335303"/>
                </a:cubicBezTo>
                <a:cubicBezTo>
                  <a:pt x="85224" y="305964"/>
                  <a:pt x="85925" y="276584"/>
                  <a:pt x="88018" y="247286"/>
                </a:cubicBezTo>
                <a:cubicBezTo>
                  <a:pt x="88722" y="237432"/>
                  <a:pt x="91574" y="227805"/>
                  <a:pt x="92210" y="217947"/>
                </a:cubicBezTo>
                <a:cubicBezTo>
                  <a:pt x="94371" y="184457"/>
                  <a:pt x="93062" y="150749"/>
                  <a:pt x="96401" y="117356"/>
                </a:cubicBezTo>
                <a:cubicBezTo>
                  <a:pt x="97280" y="108564"/>
                  <a:pt x="97715" y="97509"/>
                  <a:pt x="104784" y="92208"/>
                </a:cubicBezTo>
                <a:cubicBezTo>
                  <a:pt x="125084" y="76984"/>
                  <a:pt x="114922" y="81844"/>
                  <a:pt x="134124" y="75443"/>
                </a:cubicBezTo>
                <a:cubicBezTo>
                  <a:pt x="164431" y="78199"/>
                  <a:pt x="177652" y="69481"/>
                  <a:pt x="192803" y="92208"/>
                </a:cubicBezTo>
                <a:cubicBezTo>
                  <a:pt x="195254" y="95884"/>
                  <a:pt x="195597" y="100591"/>
                  <a:pt x="196994" y="104782"/>
                </a:cubicBezTo>
                <a:cubicBezTo>
                  <a:pt x="198391" y="117356"/>
                  <a:pt x="199616" y="129950"/>
                  <a:pt x="201185" y="142504"/>
                </a:cubicBezTo>
                <a:cubicBezTo>
                  <a:pt x="202410" y="152307"/>
                  <a:pt x="204152" y="162040"/>
                  <a:pt x="205377" y="171843"/>
                </a:cubicBezTo>
                <a:cubicBezTo>
                  <a:pt x="211579" y="221455"/>
                  <a:pt x="204844" y="195392"/>
                  <a:pt x="217951" y="234712"/>
                </a:cubicBezTo>
                <a:cubicBezTo>
                  <a:pt x="221372" y="244976"/>
                  <a:pt x="224049" y="254984"/>
                  <a:pt x="230525" y="264051"/>
                </a:cubicBezTo>
                <a:cubicBezTo>
                  <a:pt x="233970" y="268874"/>
                  <a:pt x="238908" y="272434"/>
                  <a:pt x="243099" y="276625"/>
                </a:cubicBezTo>
                <a:cubicBezTo>
                  <a:pt x="244496" y="280816"/>
                  <a:pt x="244531" y="285749"/>
                  <a:pt x="247291" y="289199"/>
                </a:cubicBezTo>
                <a:cubicBezTo>
                  <a:pt x="250438" y="293133"/>
                  <a:pt x="254832" y="297372"/>
                  <a:pt x="259865" y="297582"/>
                </a:cubicBezTo>
                <a:lnTo>
                  <a:pt x="347883" y="293390"/>
                </a:lnTo>
                <a:cubicBezTo>
                  <a:pt x="357663" y="291993"/>
                  <a:pt x="367639" y="291595"/>
                  <a:pt x="377223" y="289199"/>
                </a:cubicBezTo>
                <a:cubicBezTo>
                  <a:pt x="384522" y="287374"/>
                  <a:pt x="391135" y="283459"/>
                  <a:pt x="398180" y="280817"/>
                </a:cubicBezTo>
                <a:cubicBezTo>
                  <a:pt x="416977" y="273768"/>
                  <a:pt x="405479" y="279046"/>
                  <a:pt x="427519" y="272434"/>
                </a:cubicBezTo>
                <a:cubicBezTo>
                  <a:pt x="440215" y="268625"/>
                  <a:pt x="452668" y="264051"/>
                  <a:pt x="465242" y="259860"/>
                </a:cubicBezTo>
                <a:lnTo>
                  <a:pt x="477816" y="255669"/>
                </a:lnTo>
                <a:cubicBezTo>
                  <a:pt x="482007" y="252875"/>
                  <a:pt x="487596" y="251477"/>
                  <a:pt x="490390" y="247286"/>
                </a:cubicBezTo>
                <a:cubicBezTo>
                  <a:pt x="493585" y="242493"/>
                  <a:pt x="492998" y="236060"/>
                  <a:pt x="494581" y="230521"/>
                </a:cubicBezTo>
                <a:cubicBezTo>
                  <a:pt x="495795" y="226273"/>
                  <a:pt x="497376" y="222138"/>
                  <a:pt x="498773" y="217947"/>
                </a:cubicBezTo>
                <a:cubicBezTo>
                  <a:pt x="500170" y="173240"/>
                  <a:pt x="497582" y="128230"/>
                  <a:pt x="502964" y="83826"/>
                </a:cubicBezTo>
                <a:cubicBezTo>
                  <a:pt x="503496" y="79440"/>
                  <a:pt x="511120" y="79635"/>
                  <a:pt x="515538" y="79635"/>
                </a:cubicBezTo>
                <a:cubicBezTo>
                  <a:pt x="539330" y="79635"/>
                  <a:pt x="563041" y="82429"/>
                  <a:pt x="586792" y="83826"/>
                </a:cubicBezTo>
                <a:lnTo>
                  <a:pt x="595174" y="108974"/>
                </a:lnTo>
                <a:cubicBezTo>
                  <a:pt x="596571" y="113165"/>
                  <a:pt x="596915" y="117872"/>
                  <a:pt x="599366" y="121548"/>
                </a:cubicBezTo>
                <a:cubicBezTo>
                  <a:pt x="602160" y="125739"/>
                  <a:pt x="605702" y="129518"/>
                  <a:pt x="607748" y="134121"/>
                </a:cubicBezTo>
                <a:cubicBezTo>
                  <a:pt x="611337" y="142196"/>
                  <a:pt x="616131" y="159269"/>
                  <a:pt x="616131" y="159269"/>
                </a:cubicBezTo>
                <a:cubicBezTo>
                  <a:pt x="611635" y="289665"/>
                  <a:pt x="624761" y="242354"/>
                  <a:pt x="603557" y="305964"/>
                </a:cubicBezTo>
                <a:cubicBezTo>
                  <a:pt x="603556" y="305968"/>
                  <a:pt x="595176" y="331109"/>
                  <a:pt x="595174" y="331112"/>
                </a:cubicBezTo>
                <a:cubicBezTo>
                  <a:pt x="590983" y="336700"/>
                  <a:pt x="587539" y="342938"/>
                  <a:pt x="582600" y="347877"/>
                </a:cubicBezTo>
                <a:cubicBezTo>
                  <a:pt x="579038" y="351439"/>
                  <a:pt x="574217" y="353466"/>
                  <a:pt x="570026" y="356260"/>
                </a:cubicBezTo>
                <a:cubicBezTo>
                  <a:pt x="568629" y="360451"/>
                  <a:pt x="568286" y="365158"/>
                  <a:pt x="565835" y="368834"/>
                </a:cubicBezTo>
                <a:cubicBezTo>
                  <a:pt x="562547" y="373766"/>
                  <a:pt x="558443" y="378530"/>
                  <a:pt x="553261" y="381408"/>
                </a:cubicBezTo>
                <a:cubicBezTo>
                  <a:pt x="525151" y="397024"/>
                  <a:pt x="469980" y="392849"/>
                  <a:pt x="448476" y="393981"/>
                </a:cubicBezTo>
                <a:cubicBezTo>
                  <a:pt x="444285" y="396775"/>
                  <a:pt x="439219" y="398573"/>
                  <a:pt x="435902" y="402364"/>
                </a:cubicBezTo>
                <a:cubicBezTo>
                  <a:pt x="429268" y="409946"/>
                  <a:pt x="419137" y="427512"/>
                  <a:pt x="419137" y="427512"/>
                </a:cubicBezTo>
                <a:cubicBezTo>
                  <a:pt x="417740" y="455454"/>
                  <a:pt x="417268" y="483458"/>
                  <a:pt x="414945" y="511338"/>
                </a:cubicBezTo>
                <a:cubicBezTo>
                  <a:pt x="414467" y="517078"/>
                  <a:pt x="411630" y="522410"/>
                  <a:pt x="410754" y="528103"/>
                </a:cubicBezTo>
                <a:cubicBezTo>
                  <a:pt x="408830" y="540607"/>
                  <a:pt x="407960" y="553250"/>
                  <a:pt x="406563" y="565824"/>
                </a:cubicBezTo>
                <a:cubicBezTo>
                  <a:pt x="407960" y="592369"/>
                  <a:pt x="408348" y="618986"/>
                  <a:pt x="410754" y="645459"/>
                </a:cubicBezTo>
                <a:cubicBezTo>
                  <a:pt x="411154" y="649859"/>
                  <a:pt x="412969" y="654081"/>
                  <a:pt x="414945" y="658033"/>
                </a:cubicBezTo>
                <a:cubicBezTo>
                  <a:pt x="417198" y="662539"/>
                  <a:pt x="419394" y="667460"/>
                  <a:pt x="423328" y="670607"/>
                </a:cubicBezTo>
                <a:cubicBezTo>
                  <a:pt x="426778" y="673367"/>
                  <a:pt x="431711" y="673401"/>
                  <a:pt x="435902" y="674798"/>
                </a:cubicBezTo>
                <a:lnTo>
                  <a:pt x="662236" y="666415"/>
                </a:lnTo>
                <a:cubicBezTo>
                  <a:pt x="684964" y="665239"/>
                  <a:pt x="679045" y="662008"/>
                  <a:pt x="683193" y="641268"/>
                </a:cubicBezTo>
                <a:cubicBezTo>
                  <a:pt x="681796" y="623106"/>
                  <a:pt x="684006" y="604296"/>
                  <a:pt x="679002" y="586781"/>
                </a:cubicBezTo>
                <a:cubicBezTo>
                  <a:pt x="677788" y="582533"/>
                  <a:pt x="670741" y="583548"/>
                  <a:pt x="666428" y="582590"/>
                </a:cubicBezTo>
                <a:cubicBezTo>
                  <a:pt x="658132" y="580746"/>
                  <a:pt x="649662" y="579795"/>
                  <a:pt x="641279" y="578398"/>
                </a:cubicBezTo>
                <a:cubicBezTo>
                  <a:pt x="604954" y="579795"/>
                  <a:pt x="568575" y="580172"/>
                  <a:pt x="532304" y="582590"/>
                </a:cubicBezTo>
                <a:cubicBezTo>
                  <a:pt x="482901" y="585884"/>
                  <a:pt x="560775" y="593243"/>
                  <a:pt x="486199" y="582590"/>
                </a:cubicBezTo>
                <a:cubicBezTo>
                  <a:pt x="484802" y="575604"/>
                  <a:pt x="483735" y="568544"/>
                  <a:pt x="482007" y="561633"/>
                </a:cubicBezTo>
                <a:cubicBezTo>
                  <a:pt x="480935" y="557347"/>
                  <a:pt x="477816" y="553477"/>
                  <a:pt x="477816" y="549059"/>
                </a:cubicBezTo>
                <a:cubicBezTo>
                  <a:pt x="477816" y="533628"/>
                  <a:pt x="474691" y="516542"/>
                  <a:pt x="482007" y="502955"/>
                </a:cubicBezTo>
                <a:cubicBezTo>
                  <a:pt x="486196" y="495175"/>
                  <a:pt x="498328" y="494956"/>
                  <a:pt x="507156" y="494572"/>
                </a:cubicBezTo>
                <a:lnTo>
                  <a:pt x="603557" y="490381"/>
                </a:lnTo>
                <a:cubicBezTo>
                  <a:pt x="625654" y="483016"/>
                  <a:pt x="607775" y="491058"/>
                  <a:pt x="628705" y="473616"/>
                </a:cubicBezTo>
                <a:cubicBezTo>
                  <a:pt x="639540" y="464587"/>
                  <a:pt x="641250" y="465243"/>
                  <a:pt x="653854" y="461042"/>
                </a:cubicBezTo>
                <a:cubicBezTo>
                  <a:pt x="659442" y="452659"/>
                  <a:pt x="667433" y="445452"/>
                  <a:pt x="670619" y="435894"/>
                </a:cubicBezTo>
                <a:cubicBezTo>
                  <a:pt x="684104" y="395437"/>
                  <a:pt x="662485" y="458321"/>
                  <a:pt x="683193" y="406555"/>
                </a:cubicBezTo>
                <a:cubicBezTo>
                  <a:pt x="686475" y="398351"/>
                  <a:pt x="688782" y="389790"/>
                  <a:pt x="691576" y="381408"/>
                </a:cubicBezTo>
                <a:lnTo>
                  <a:pt x="695767" y="368834"/>
                </a:lnTo>
                <a:cubicBezTo>
                  <a:pt x="694370" y="287802"/>
                  <a:pt x="693737" y="206754"/>
                  <a:pt x="691576" y="125739"/>
                </a:cubicBezTo>
                <a:cubicBezTo>
                  <a:pt x="690942" y="101956"/>
                  <a:pt x="690461" y="78079"/>
                  <a:pt x="687384" y="54487"/>
                </a:cubicBezTo>
                <a:cubicBezTo>
                  <a:pt x="686915" y="50889"/>
                  <a:pt x="678484" y="21681"/>
                  <a:pt x="670619" y="16765"/>
                </a:cubicBezTo>
                <a:cubicBezTo>
                  <a:pt x="663126" y="12082"/>
                  <a:pt x="653854" y="11177"/>
                  <a:pt x="645471" y="8383"/>
                </a:cubicBezTo>
                <a:cubicBezTo>
                  <a:pt x="624828" y="1502"/>
                  <a:pt x="637268" y="4919"/>
                  <a:pt x="607748" y="0"/>
                </a:cubicBezTo>
                <a:cubicBezTo>
                  <a:pt x="579806" y="1397"/>
                  <a:pt x="551793" y="1767"/>
                  <a:pt x="523921" y="4191"/>
                </a:cubicBezTo>
                <a:cubicBezTo>
                  <a:pt x="519519" y="4574"/>
                  <a:pt x="515679" y="7517"/>
                  <a:pt x="511347" y="8383"/>
                </a:cubicBezTo>
                <a:cubicBezTo>
                  <a:pt x="494680" y="11716"/>
                  <a:pt x="461050" y="16765"/>
                  <a:pt x="461050" y="16765"/>
                </a:cubicBezTo>
                <a:cubicBezTo>
                  <a:pt x="456859" y="18162"/>
                  <a:pt x="452724" y="19743"/>
                  <a:pt x="448476" y="20957"/>
                </a:cubicBezTo>
                <a:cubicBezTo>
                  <a:pt x="442937" y="22540"/>
                  <a:pt x="437006" y="22879"/>
                  <a:pt x="431711" y="25148"/>
                </a:cubicBezTo>
                <a:cubicBezTo>
                  <a:pt x="427081" y="27132"/>
                  <a:pt x="423642" y="31277"/>
                  <a:pt x="419137" y="33530"/>
                </a:cubicBezTo>
                <a:cubicBezTo>
                  <a:pt x="415185" y="35506"/>
                  <a:pt x="410754" y="36325"/>
                  <a:pt x="406563" y="37722"/>
                </a:cubicBezTo>
                <a:cubicBezTo>
                  <a:pt x="404466" y="81757"/>
                  <a:pt x="403152" y="131284"/>
                  <a:pt x="398180" y="176034"/>
                </a:cubicBezTo>
                <a:cubicBezTo>
                  <a:pt x="397242" y="184480"/>
                  <a:pt x="395386" y="192799"/>
                  <a:pt x="393989" y="201182"/>
                </a:cubicBezTo>
                <a:cubicBezTo>
                  <a:pt x="314827" y="193643"/>
                  <a:pt x="313305" y="220569"/>
                  <a:pt x="301778" y="180226"/>
                </a:cubicBezTo>
                <a:cubicBezTo>
                  <a:pt x="300195" y="174687"/>
                  <a:pt x="298984" y="169049"/>
                  <a:pt x="297587" y="163460"/>
                </a:cubicBezTo>
                <a:cubicBezTo>
                  <a:pt x="296190" y="125739"/>
                  <a:pt x="295826" y="87965"/>
                  <a:pt x="293396" y="50296"/>
                </a:cubicBezTo>
                <a:cubicBezTo>
                  <a:pt x="293025" y="44547"/>
                  <a:pt x="291780" y="38683"/>
                  <a:pt x="289204" y="33530"/>
                </a:cubicBezTo>
                <a:cubicBezTo>
                  <a:pt x="280876" y="16875"/>
                  <a:pt x="277221" y="6233"/>
                  <a:pt x="259865" y="4191"/>
                </a:cubicBezTo>
                <a:cubicBezTo>
                  <a:pt x="240389" y="1900"/>
                  <a:pt x="220745" y="1397"/>
                  <a:pt x="201185" y="0"/>
                </a:cubicBezTo>
                <a:cubicBezTo>
                  <a:pt x="145300" y="1397"/>
                  <a:pt x="89375" y="1653"/>
                  <a:pt x="33531" y="4191"/>
                </a:cubicBezTo>
                <a:cubicBezTo>
                  <a:pt x="27776" y="4453"/>
                  <a:pt x="20514" y="4009"/>
                  <a:pt x="16765" y="8383"/>
                </a:cubicBezTo>
                <a:cubicBezTo>
                  <a:pt x="11015" y="15092"/>
                  <a:pt x="11176" y="25148"/>
                  <a:pt x="8382" y="33530"/>
                </a:cubicBezTo>
                <a:cubicBezTo>
                  <a:pt x="1505" y="54162"/>
                  <a:pt x="4916" y="41755"/>
                  <a:pt x="0" y="71252"/>
                </a:cubicBezTo>
                <a:cubicBezTo>
                  <a:pt x="1397" y="103385"/>
                  <a:pt x="1815" y="135576"/>
                  <a:pt x="4191" y="167652"/>
                </a:cubicBezTo>
                <a:cubicBezTo>
                  <a:pt x="4616" y="173397"/>
                  <a:pt x="7252" y="178769"/>
                  <a:pt x="8382" y="184417"/>
                </a:cubicBezTo>
                <a:cubicBezTo>
                  <a:pt x="10049" y="192750"/>
                  <a:pt x="11177" y="201182"/>
                  <a:pt x="12574" y="209565"/>
                </a:cubicBezTo>
                <a:cubicBezTo>
                  <a:pt x="11177" y="241698"/>
                  <a:pt x="10595" y="273877"/>
                  <a:pt x="8382" y="305964"/>
                </a:cubicBezTo>
                <a:cubicBezTo>
                  <a:pt x="7797" y="314442"/>
                  <a:pt x="4191" y="322614"/>
                  <a:pt x="4191" y="331112"/>
                </a:cubicBezTo>
                <a:cubicBezTo>
                  <a:pt x="4191" y="356298"/>
                  <a:pt x="6102" y="381472"/>
                  <a:pt x="8382" y="406555"/>
                </a:cubicBezTo>
                <a:cubicBezTo>
                  <a:pt x="8904" y="412292"/>
                  <a:pt x="10305" y="418025"/>
                  <a:pt x="12574" y="423320"/>
                </a:cubicBezTo>
                <a:cubicBezTo>
                  <a:pt x="18862" y="437991"/>
                  <a:pt x="32131" y="445674"/>
                  <a:pt x="46105" y="452660"/>
                </a:cubicBezTo>
                <a:cubicBezTo>
                  <a:pt x="51693" y="455454"/>
                  <a:pt x="57445" y="457942"/>
                  <a:pt x="62870" y="461042"/>
                </a:cubicBezTo>
                <a:cubicBezTo>
                  <a:pt x="67244" y="463541"/>
                  <a:pt x="70841" y="467379"/>
                  <a:pt x="75444" y="469425"/>
                </a:cubicBezTo>
                <a:cubicBezTo>
                  <a:pt x="121809" y="490031"/>
                  <a:pt x="170876" y="480231"/>
                  <a:pt x="222142" y="481999"/>
                </a:cubicBezTo>
                <a:cubicBezTo>
                  <a:pt x="224936" y="487587"/>
                  <a:pt x="230158" y="492527"/>
                  <a:pt x="230525" y="498764"/>
                </a:cubicBezTo>
                <a:cubicBezTo>
                  <a:pt x="230989" y="506653"/>
                  <a:pt x="230884" y="548340"/>
                  <a:pt x="222142" y="565824"/>
                </a:cubicBezTo>
                <a:cubicBezTo>
                  <a:pt x="219889" y="570329"/>
                  <a:pt x="217551" y="575081"/>
                  <a:pt x="213760" y="578398"/>
                </a:cubicBezTo>
                <a:cubicBezTo>
                  <a:pt x="206178" y="585032"/>
                  <a:pt x="188611" y="595163"/>
                  <a:pt x="188611" y="595163"/>
                </a:cubicBezTo>
                <a:cubicBezTo>
                  <a:pt x="170449" y="593766"/>
                  <a:pt x="151725" y="595665"/>
                  <a:pt x="134124" y="590972"/>
                </a:cubicBezTo>
                <a:cubicBezTo>
                  <a:pt x="129257" y="589674"/>
                  <a:pt x="130748" y="578954"/>
                  <a:pt x="125741" y="578398"/>
                </a:cubicBezTo>
                <a:cubicBezTo>
                  <a:pt x="103480" y="575925"/>
                  <a:pt x="81033" y="581193"/>
                  <a:pt x="58679" y="582590"/>
                </a:cubicBezTo>
                <a:cubicBezTo>
                  <a:pt x="54488" y="583987"/>
                  <a:pt x="49555" y="584021"/>
                  <a:pt x="46105" y="586781"/>
                </a:cubicBezTo>
                <a:cubicBezTo>
                  <a:pt x="31969" y="598089"/>
                  <a:pt x="42211" y="598910"/>
                  <a:pt x="33531" y="611929"/>
                </a:cubicBezTo>
                <a:cubicBezTo>
                  <a:pt x="30243" y="616861"/>
                  <a:pt x="25148" y="620311"/>
                  <a:pt x="20956" y="624502"/>
                </a:cubicBezTo>
                <a:lnTo>
                  <a:pt x="20956" y="645459"/>
                </a:lnTo>
                <a:close/>
              </a:path>
            </a:pathLst>
          </a:custGeom>
          <a:noFill/>
          <a:ln w="19050" cmpd="sng">
            <a:gradFill flip="none" rotWithShape="1">
              <a:gsLst>
                <a:gs pos="0">
                  <a:srgbClr val="FF0000"/>
                </a:gs>
                <a:gs pos="100000">
                  <a:srgbClr val="0000FF"/>
                </a:gs>
                <a:gs pos="50000">
                  <a:srgbClr val="00FF00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350952" y="2204864"/>
            <a:ext cx="18295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000" dirty="0" smtClean="0">
                <a:latin typeface="Calibri"/>
                <a:cs typeface="Calibri"/>
              </a:rPr>
              <a:t>( - ) Initial configurations</a:t>
            </a:r>
          </a:p>
          <a:p>
            <a:pPr>
              <a:buNone/>
            </a:pPr>
            <a:r>
              <a:rPr lang="en-US" sz="1000" dirty="0" smtClean="0">
                <a:latin typeface="Calibri"/>
                <a:cs typeface="Calibri"/>
              </a:rPr>
              <a:t>(</a:t>
            </a:r>
            <a:r>
              <a:rPr lang="en-US" sz="1000" dirty="0"/>
              <a:t>▼</a:t>
            </a:r>
            <a:r>
              <a:rPr lang="en-US" sz="1000" dirty="0" smtClean="0">
                <a:latin typeface="Calibri"/>
                <a:cs typeface="Calibri"/>
              </a:rPr>
              <a:t>) Equilibrated configurations</a:t>
            </a:r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6588224" y="6485274"/>
            <a:ext cx="26642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1800" dirty="0" smtClean="0">
                <a:latin typeface="Calibri"/>
                <a:cs typeface="Calibri"/>
              </a:rPr>
              <a:t>AR &amp; </a:t>
            </a:r>
            <a:r>
              <a:rPr lang="it-IT" sz="1800" dirty="0" err="1" smtClean="0">
                <a:latin typeface="Calibri"/>
                <a:cs typeface="Calibri"/>
              </a:rPr>
              <a:t>Everaers</a:t>
            </a:r>
            <a:r>
              <a:rPr lang="it-IT" sz="1800" dirty="0" smtClean="0">
                <a:latin typeface="Calibri"/>
                <a:cs typeface="Calibri"/>
              </a:rPr>
              <a:t>, PRL (2014)</a:t>
            </a:r>
          </a:p>
        </p:txBody>
      </p:sp>
    </p:spTree>
    <p:extLst>
      <p:ext uri="{BB962C8B-B14F-4D97-AF65-F5344CB8AC3E}">
        <p14:creationId xmlns:p14="http://schemas.microsoft.com/office/powerpoint/2010/main" val="3491438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VLatticeAnimal_R2L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3556" y="3555743"/>
            <a:ext cx="5390644" cy="69761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9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bri"/>
                <a:cs typeface="Calibri"/>
              </a:rPr>
              <a:t>The model: Interacting Lattice Trees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124" y="3764179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100" b="1" dirty="0" smtClean="0">
                <a:latin typeface="Calibri"/>
                <a:cs typeface="Calibri"/>
              </a:rPr>
              <a:t>Comparison to MD results up to ~10Mbp</a:t>
            </a:r>
          </a:p>
          <a:p>
            <a:pPr marL="0" indent="0">
              <a:buNone/>
            </a:pPr>
            <a:r>
              <a:rPr lang="en-US" sz="1100" b="1" dirty="0" smtClean="0">
                <a:latin typeface="Calibri"/>
                <a:cs typeface="Calibri"/>
              </a:rPr>
              <a:t>Successful construction of equilibrated configurations</a:t>
            </a:r>
            <a:endParaRPr lang="en-US" sz="1100" b="1" dirty="0">
              <a:latin typeface="Calibri"/>
              <a:cs typeface="Calibri"/>
            </a:endParaRP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TextBox 7"/>
          <p:cNvSpPr txBox="1"/>
          <p:nvPr/>
        </p:nvSpPr>
        <p:spPr>
          <a:xfrm>
            <a:off x="5436096" y="3356992"/>
            <a:ext cx="30252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>
                <a:latin typeface="Calibri"/>
                <a:cs typeface="Calibri"/>
              </a:rPr>
              <a:t>Benchmarking the protocol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090" y="942469"/>
            <a:ext cx="2591749" cy="229944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887616" y="2492722"/>
            <a:ext cx="1282913" cy="358029"/>
          </a:xfrm>
          <a:prstGeom prst="ellipse">
            <a:avLst/>
          </a:prstGeom>
          <a:solidFill>
            <a:srgbClr val="008000">
              <a:alpha val="30000"/>
            </a:srgbClr>
          </a:solidFill>
          <a:ln w="381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9" idx="6"/>
            <a:endCxn id="12" idx="1"/>
          </p:cNvCxnSpPr>
          <p:nvPr/>
        </p:nvCxnSpPr>
        <p:spPr>
          <a:xfrm flipV="1">
            <a:off x="5170529" y="1965177"/>
            <a:ext cx="811050" cy="70656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981579" y="1772816"/>
            <a:ext cx="3270941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900" b="1" dirty="0" smtClean="0">
                <a:solidFill>
                  <a:srgbClr val="008000"/>
                </a:solidFill>
                <a:latin typeface="Calibri"/>
                <a:cs typeface="Calibri"/>
              </a:rPr>
              <a:t>Excluded volume interactions</a:t>
            </a:r>
            <a:endParaRPr lang="en-US" sz="1900" b="1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426863"/>
              </p:ext>
            </p:extLst>
          </p:nvPr>
        </p:nvGraphicFramePr>
        <p:xfrm>
          <a:off x="4533118" y="3808974"/>
          <a:ext cx="4503378" cy="201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126"/>
                <a:gridCol w="1501126"/>
                <a:gridCol w="1501126"/>
              </a:tblGrid>
              <a:tr h="556536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/>
                          <a:cs typeface="Calibri"/>
                        </a:rPr>
                        <a:t>Equilibration</a:t>
                      </a:r>
                      <a:r>
                        <a:rPr lang="en-US" sz="1300" baseline="0" dirty="0" smtClean="0">
                          <a:latin typeface="Calibri"/>
                          <a:cs typeface="Calibri"/>
                        </a:rPr>
                        <a:t> time (MD) [</a:t>
                      </a:r>
                      <a:r>
                        <a:rPr lang="en-US" sz="1300" baseline="0" dirty="0" err="1" smtClean="0">
                          <a:latin typeface="Calibri"/>
                          <a:cs typeface="Calibri"/>
                        </a:rPr>
                        <a:t>secs</a:t>
                      </a:r>
                      <a:r>
                        <a:rPr lang="en-US" sz="1300" baseline="0" dirty="0" smtClean="0">
                          <a:latin typeface="Calibri"/>
                          <a:cs typeface="Calibri"/>
                        </a:rPr>
                        <a:t>]</a:t>
                      </a:r>
                      <a:endParaRPr lang="en-US" sz="13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/>
                          <a:cs typeface="Calibri"/>
                        </a:rPr>
                        <a:t>Equilibration time (MC) [</a:t>
                      </a:r>
                      <a:r>
                        <a:rPr lang="en-US" sz="1300" dirty="0" err="1" smtClean="0">
                          <a:latin typeface="Calibri"/>
                          <a:cs typeface="Calibri"/>
                        </a:rPr>
                        <a:t>secs</a:t>
                      </a:r>
                      <a:r>
                        <a:rPr lang="en-US" sz="1300" dirty="0" smtClean="0">
                          <a:latin typeface="Calibri"/>
                          <a:cs typeface="Calibri"/>
                        </a:rPr>
                        <a:t>]</a:t>
                      </a:r>
                      <a:endParaRPr lang="en-US" sz="13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/>
                          <a:cs typeface="Calibri"/>
                        </a:rPr>
                        <a:t>Performance gain</a:t>
                      </a:r>
                      <a:endParaRPr lang="en-US" sz="13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318021"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6.5 x 10</a:t>
                      </a:r>
                      <a:r>
                        <a:rPr lang="en-US" b="1" i="0" baseline="3000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+1</a:t>
                      </a:r>
                      <a:endParaRPr lang="en-US" b="1" i="0" baseline="30000" dirty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3.4 x 10</a:t>
                      </a:r>
                      <a:r>
                        <a:rPr lang="en-US" b="1" i="0" baseline="3000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 x 10</a:t>
                      </a:r>
                      <a:r>
                        <a:rPr lang="en-US" b="1" i="0" baseline="3000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+4</a:t>
                      </a:r>
                      <a:endParaRPr lang="en-US" b="1" i="0" dirty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318021"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FF00"/>
                          </a:solidFill>
                          <a:latin typeface="Calibri"/>
                          <a:cs typeface="Calibri"/>
                        </a:rPr>
                        <a:t>2.8 x 10</a:t>
                      </a:r>
                      <a:r>
                        <a:rPr lang="en-US" b="1" i="0" baseline="30000" dirty="0" smtClean="0">
                          <a:solidFill>
                            <a:srgbClr val="00FF00"/>
                          </a:solidFill>
                          <a:latin typeface="Calibri"/>
                          <a:cs typeface="Calibri"/>
                        </a:rPr>
                        <a:t>+3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smtClean="0">
                          <a:solidFill>
                            <a:srgbClr val="00FF00"/>
                          </a:solidFill>
                          <a:latin typeface="Calibri"/>
                          <a:cs typeface="Calibri"/>
                        </a:rPr>
                        <a:t>7.0 x 10</a:t>
                      </a:r>
                      <a:r>
                        <a:rPr lang="en-US" b="1" i="0" baseline="30000" dirty="0" smtClean="0">
                          <a:solidFill>
                            <a:srgbClr val="00FF00"/>
                          </a:solidFill>
                          <a:latin typeface="Calibri"/>
                          <a:cs typeface="Calibri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smtClean="0">
                          <a:solidFill>
                            <a:srgbClr val="00FF00"/>
                          </a:solidFill>
                          <a:latin typeface="Calibri"/>
                          <a:cs typeface="Calibri"/>
                        </a:rPr>
                        <a:t>4 x 10</a:t>
                      </a:r>
                      <a:r>
                        <a:rPr lang="en-US" b="1" i="0" baseline="30000" dirty="0" smtClean="0">
                          <a:solidFill>
                            <a:srgbClr val="00FF00"/>
                          </a:solidFill>
                          <a:latin typeface="Calibri"/>
                          <a:cs typeface="Calibri"/>
                        </a:rPr>
                        <a:t>+4</a:t>
                      </a:r>
                      <a:endParaRPr lang="en-US" b="1" i="0" dirty="0" smtClean="0">
                        <a:solidFill>
                          <a:srgbClr val="00FF00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318021"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1.4 x 10</a:t>
                      </a:r>
                      <a:r>
                        <a:rPr lang="en-US" b="1" i="0" baseline="30000" dirty="0" smtClean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+5</a:t>
                      </a:r>
                      <a:endParaRPr lang="en-US" b="1" i="0" baseline="30000" dirty="0">
                        <a:solidFill>
                          <a:srgbClr val="0000FF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6.4 x 10</a:t>
                      </a:r>
                      <a:r>
                        <a:rPr lang="en-US" b="1" i="0" baseline="30000" dirty="0" smtClean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-1</a:t>
                      </a:r>
                      <a:endParaRPr lang="en-US" b="1" i="0" dirty="0">
                        <a:solidFill>
                          <a:srgbClr val="0000FF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smtClean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2 x 10</a:t>
                      </a:r>
                      <a:r>
                        <a:rPr lang="en-US" b="1" i="0" baseline="30000" dirty="0" smtClean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+5</a:t>
                      </a:r>
                      <a:endParaRPr lang="en-US" b="1" i="0" dirty="0" smtClean="0">
                        <a:solidFill>
                          <a:srgbClr val="0000FF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318021"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FFFF"/>
                          </a:solidFill>
                          <a:latin typeface="Calibri"/>
                          <a:cs typeface="Calibri"/>
                        </a:rPr>
                        <a:t>3.8 x 10</a:t>
                      </a:r>
                      <a:r>
                        <a:rPr lang="en-US" b="1" i="0" baseline="30000" dirty="0" smtClean="0">
                          <a:solidFill>
                            <a:srgbClr val="00FFFF"/>
                          </a:solidFill>
                          <a:latin typeface="Calibri"/>
                          <a:cs typeface="Calibri"/>
                        </a:rPr>
                        <a:t>+7</a:t>
                      </a:r>
                      <a:endParaRPr lang="en-US" b="1" i="0" baseline="30000" dirty="0">
                        <a:solidFill>
                          <a:srgbClr val="00FFFF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FFFF"/>
                          </a:solidFill>
                          <a:latin typeface="Calibri"/>
                          <a:cs typeface="Calibri"/>
                        </a:rPr>
                        <a:t>1.0 x 10</a:t>
                      </a:r>
                      <a:r>
                        <a:rPr lang="en-US" b="1" i="0" baseline="30000" dirty="0" smtClean="0">
                          <a:solidFill>
                            <a:srgbClr val="00FFFF"/>
                          </a:solidFill>
                          <a:latin typeface="Calibri"/>
                          <a:cs typeface="Calibri"/>
                        </a:rPr>
                        <a:t>+1</a:t>
                      </a:r>
                      <a:endParaRPr lang="en-US" b="1" i="0" dirty="0">
                        <a:solidFill>
                          <a:srgbClr val="00FFFF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smtClean="0">
                          <a:solidFill>
                            <a:srgbClr val="00FFFF"/>
                          </a:solidFill>
                          <a:latin typeface="Calibri"/>
                          <a:cs typeface="Calibri"/>
                        </a:rPr>
                        <a:t>4 x 10</a:t>
                      </a:r>
                      <a:r>
                        <a:rPr lang="en-US" b="1" i="0" baseline="30000" dirty="0" smtClean="0">
                          <a:solidFill>
                            <a:srgbClr val="00FFFF"/>
                          </a:solidFill>
                          <a:latin typeface="Calibri"/>
                          <a:cs typeface="Calibri"/>
                        </a:rPr>
                        <a:t>+6</a:t>
                      </a:r>
                      <a:endParaRPr lang="en-US" b="1" i="0" dirty="0" smtClean="0">
                        <a:solidFill>
                          <a:srgbClr val="00FFFF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6588224" y="6485274"/>
            <a:ext cx="26642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1800" dirty="0" smtClean="0">
                <a:latin typeface="Calibri"/>
                <a:cs typeface="Calibri"/>
              </a:rPr>
              <a:t>AR &amp; </a:t>
            </a:r>
            <a:r>
              <a:rPr lang="it-IT" sz="1800" dirty="0" err="1" smtClean="0">
                <a:latin typeface="Calibri"/>
                <a:cs typeface="Calibri"/>
              </a:rPr>
              <a:t>Everaers</a:t>
            </a:r>
            <a:r>
              <a:rPr lang="it-IT" sz="1800" dirty="0" smtClean="0">
                <a:latin typeface="Calibri"/>
                <a:cs typeface="Calibri"/>
              </a:rPr>
              <a:t>, PRL (2014)</a:t>
            </a:r>
          </a:p>
        </p:txBody>
      </p:sp>
    </p:spTree>
    <p:extLst>
      <p:ext uri="{BB962C8B-B14F-4D97-AF65-F5344CB8AC3E}">
        <p14:creationId xmlns:p14="http://schemas.microsoft.com/office/powerpoint/2010/main" val="2953331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BPribbon.dump.100000_VMD.tg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45" y="1160862"/>
            <a:ext cx="4576011" cy="4212354"/>
          </a:xfrm>
          <a:prstGeom prst="rect">
            <a:avLst/>
          </a:prstGeom>
        </p:spPr>
      </p:pic>
      <p:pic>
        <p:nvPicPr>
          <p:cNvPr id="28" name="Picture 2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26" y="5660568"/>
            <a:ext cx="4830254" cy="31574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-27384"/>
            <a:ext cx="7772400" cy="1143000"/>
          </a:xfrm>
        </p:spPr>
        <p:txBody>
          <a:bodyPr>
            <a:normAutofit/>
          </a:bodyPr>
          <a:lstStyle/>
          <a:p>
            <a:r>
              <a:rPr lang="en-US" sz="3800" dirty="0" smtClean="0">
                <a:latin typeface="Calibri"/>
                <a:cs typeface="Calibri"/>
              </a:rPr>
              <a:t>Well-equilibrated samples of BIG rings</a:t>
            </a:r>
            <a:endParaRPr lang="en-US" sz="3800" dirty="0">
              <a:latin typeface="Calibri"/>
              <a:cs typeface="Calibri"/>
            </a:endParaRPr>
          </a:p>
        </p:txBody>
      </p:sp>
      <p:pic>
        <p:nvPicPr>
          <p:cNvPr id="3" name="Picture 2" descr="modelsVSexps-eps-converted-to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850" y="963216"/>
            <a:ext cx="2861350" cy="5433158"/>
          </a:xfrm>
          <a:prstGeom prst="rect">
            <a:avLst/>
          </a:prstGeom>
        </p:spPr>
      </p:pic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0" y="6485274"/>
            <a:ext cx="26642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1800" dirty="0" smtClean="0">
                <a:latin typeface="Calibri"/>
                <a:cs typeface="Calibri"/>
              </a:rPr>
              <a:t>AR &amp; </a:t>
            </a:r>
            <a:r>
              <a:rPr lang="it-IT" sz="1800" dirty="0" err="1" smtClean="0">
                <a:latin typeface="Calibri"/>
                <a:cs typeface="Calibri"/>
              </a:rPr>
              <a:t>Everaers</a:t>
            </a:r>
            <a:r>
              <a:rPr lang="it-IT" sz="1800" dirty="0" smtClean="0">
                <a:latin typeface="Calibri"/>
                <a:cs typeface="Calibri"/>
              </a:rPr>
              <a:t>, PRL (2014)</a:t>
            </a: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5745956" y="6485274"/>
            <a:ext cx="34361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dirty="0" err="1" smtClean="0">
                <a:latin typeface="Calibri"/>
                <a:cs typeface="Calibri"/>
              </a:rPr>
              <a:t>Jost</a:t>
            </a:r>
            <a:r>
              <a:rPr lang="it-IT" dirty="0" smtClean="0">
                <a:latin typeface="Calibri"/>
                <a:cs typeface="Calibri"/>
              </a:rPr>
              <a:t>, AR, </a:t>
            </a:r>
            <a:r>
              <a:rPr lang="it-IT" dirty="0" err="1" smtClean="0">
                <a:latin typeface="Calibri"/>
                <a:cs typeface="Calibri"/>
              </a:rPr>
              <a:t>Vaillant</a:t>
            </a:r>
            <a:r>
              <a:rPr lang="it-IT" sz="1800" dirty="0" smtClean="0">
                <a:latin typeface="Calibri"/>
                <a:cs typeface="Calibri"/>
              </a:rPr>
              <a:t> &amp; </a:t>
            </a:r>
            <a:r>
              <a:rPr lang="it-IT" sz="1800" dirty="0" err="1" smtClean="0">
                <a:latin typeface="Calibri"/>
                <a:cs typeface="Calibri"/>
              </a:rPr>
              <a:t>Everaers</a:t>
            </a:r>
            <a:r>
              <a:rPr lang="it-IT" dirty="0">
                <a:latin typeface="Calibri"/>
                <a:cs typeface="Calibri"/>
              </a:rPr>
              <a:t> </a:t>
            </a:r>
            <a:r>
              <a:rPr lang="it-IT" sz="1800" dirty="0" smtClean="0">
                <a:latin typeface="Calibri"/>
                <a:cs typeface="Calibri"/>
              </a:rPr>
              <a:t>(2017)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6756400" y="5092700"/>
            <a:ext cx="2235200" cy="0"/>
          </a:xfrm>
          <a:prstGeom prst="line">
            <a:avLst/>
          </a:prstGeom>
          <a:ln w="38100" cmpd="sng"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7343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45" name="Straight Connector 44"/>
          <p:cNvCxnSpPr/>
          <p:nvPr/>
        </p:nvCxnSpPr>
        <p:spPr bwMode="auto">
          <a:xfrm>
            <a:off x="25152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Connector 45"/>
          <p:cNvCxnSpPr/>
          <p:nvPr/>
        </p:nvCxnSpPr>
        <p:spPr bwMode="auto">
          <a:xfrm>
            <a:off x="1683296" y="3996680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>
            <a:off x="1700064" y="4013448"/>
            <a:ext cx="144016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Connector 47"/>
          <p:cNvCxnSpPr/>
          <p:nvPr/>
        </p:nvCxnSpPr>
        <p:spPr bwMode="auto">
          <a:xfrm>
            <a:off x="3123456" y="2636912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 bwMode="auto">
          <a:xfrm>
            <a:off x="3131840" y="4005064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>
            <a:off x="3131840" y="5373216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Connector 50"/>
          <p:cNvCxnSpPr/>
          <p:nvPr/>
        </p:nvCxnSpPr>
        <p:spPr bwMode="auto">
          <a:xfrm>
            <a:off x="313184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Connector 51"/>
          <p:cNvCxnSpPr/>
          <p:nvPr/>
        </p:nvCxnSpPr>
        <p:spPr bwMode="auto">
          <a:xfrm>
            <a:off x="457200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Connector 52"/>
          <p:cNvCxnSpPr/>
          <p:nvPr/>
        </p:nvCxnSpPr>
        <p:spPr bwMode="auto">
          <a:xfrm>
            <a:off x="4572000" y="4005064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/>
          <p:cNvCxnSpPr/>
          <p:nvPr/>
        </p:nvCxnSpPr>
        <p:spPr bwMode="auto">
          <a:xfrm>
            <a:off x="4572000" y="4005064"/>
            <a:ext cx="144016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/>
          <p:cNvCxnSpPr/>
          <p:nvPr/>
        </p:nvCxnSpPr>
        <p:spPr bwMode="auto">
          <a:xfrm>
            <a:off x="6012160" y="4005064"/>
            <a:ext cx="144016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" name="TextBox 55"/>
          <p:cNvSpPr txBox="1"/>
          <p:nvPr/>
        </p:nvSpPr>
        <p:spPr>
          <a:xfrm>
            <a:off x="107504" y="6207695"/>
            <a:ext cx="2703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dirty="0" smtClean="0">
                <a:latin typeface="Calibri"/>
                <a:cs typeface="Calibri"/>
              </a:rPr>
              <a:t>N+1 nodes, N bonds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59" name="Title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11430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latin typeface="Calibri"/>
                <a:cs typeface="Calibri"/>
              </a:rPr>
              <a:t>Connections to the Statistical </a:t>
            </a:r>
            <a:r>
              <a:rPr lang="en-US" sz="3000" dirty="0">
                <a:latin typeface="Calibri"/>
                <a:cs typeface="Calibri"/>
              </a:rPr>
              <a:t>P</a:t>
            </a:r>
            <a:r>
              <a:rPr lang="en-US" sz="3000" dirty="0" smtClean="0">
                <a:latin typeface="Calibri"/>
                <a:cs typeface="Calibri"/>
              </a:rPr>
              <a:t>hysics of</a:t>
            </a:r>
            <a:br>
              <a:rPr lang="en-US" sz="3000" dirty="0" smtClean="0">
                <a:latin typeface="Calibri"/>
                <a:cs typeface="Calibri"/>
              </a:rPr>
            </a:br>
            <a:r>
              <a:rPr lang="en-US" sz="3000" dirty="0" smtClean="0">
                <a:latin typeface="Calibri"/>
                <a:cs typeface="Calibri"/>
              </a:rPr>
              <a:t>randomly branch</a:t>
            </a:r>
            <a:r>
              <a:rPr lang="en-US" sz="3000" u="sng" dirty="0" smtClean="0">
                <a:latin typeface="Calibri"/>
                <a:cs typeface="Calibri"/>
              </a:rPr>
              <a:t>ed</a:t>
            </a:r>
            <a:r>
              <a:rPr lang="en-US" sz="3000" dirty="0" smtClean="0">
                <a:latin typeface="Calibri"/>
                <a:cs typeface="Calibri"/>
              </a:rPr>
              <a:t> / branch</a:t>
            </a:r>
            <a:r>
              <a:rPr lang="en-US" sz="3000" u="sng" dirty="0" smtClean="0">
                <a:latin typeface="Calibri"/>
                <a:cs typeface="Calibri"/>
              </a:rPr>
              <a:t>ing</a:t>
            </a:r>
            <a:r>
              <a:rPr lang="en-US" sz="3000" dirty="0" smtClean="0">
                <a:latin typeface="Calibri"/>
                <a:cs typeface="Calibri"/>
              </a:rPr>
              <a:t> polymers</a:t>
            </a:r>
            <a:endParaRPr lang="en-US" sz="3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169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bri"/>
                <a:cs typeface="Calibri"/>
              </a:rPr>
              <a:t>Structure of </a:t>
            </a:r>
            <a:r>
              <a:rPr lang="en-US" dirty="0" err="1" smtClean="0">
                <a:latin typeface="Calibri"/>
                <a:cs typeface="Calibri"/>
              </a:rPr>
              <a:t>rbp’s</a:t>
            </a:r>
            <a:r>
              <a:rPr lang="en-US" dirty="0" smtClean="0">
                <a:latin typeface="Calibri"/>
                <a:cs typeface="Calibri"/>
              </a:rPr>
              <a:t>: critical exponents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28" name="Straight Connector 27"/>
          <p:cNvCxnSpPr/>
          <p:nvPr/>
        </p:nvCxnSpPr>
        <p:spPr bwMode="auto">
          <a:xfrm>
            <a:off x="25152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>
            <a:off x="1683296" y="3996680"/>
            <a:ext cx="8384" cy="13765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>
            <a:off x="1700064" y="4013448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/>
          <p:cNvCxnSpPr/>
          <p:nvPr/>
        </p:nvCxnSpPr>
        <p:spPr bwMode="auto">
          <a:xfrm>
            <a:off x="3123456" y="2636912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/>
          <p:cNvCxnSpPr/>
          <p:nvPr/>
        </p:nvCxnSpPr>
        <p:spPr bwMode="auto">
          <a:xfrm>
            <a:off x="3131840" y="4005064"/>
            <a:ext cx="8384" cy="13765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/>
          <p:nvPr/>
        </p:nvCxnSpPr>
        <p:spPr bwMode="auto">
          <a:xfrm>
            <a:off x="3131840" y="5373216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/>
          <p:cNvCxnSpPr/>
          <p:nvPr/>
        </p:nvCxnSpPr>
        <p:spPr bwMode="auto">
          <a:xfrm>
            <a:off x="313184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Connector 38"/>
          <p:cNvCxnSpPr/>
          <p:nvPr/>
        </p:nvCxnSpPr>
        <p:spPr bwMode="auto">
          <a:xfrm>
            <a:off x="457200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>
            <a:off x="4572000" y="4005064"/>
            <a:ext cx="8384" cy="13765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>
            <a:off x="4572000" y="4005064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Connector 42"/>
          <p:cNvCxnSpPr/>
          <p:nvPr/>
        </p:nvCxnSpPr>
        <p:spPr bwMode="auto">
          <a:xfrm>
            <a:off x="6012160" y="4005064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107504" y="6207695"/>
            <a:ext cx="2703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dirty="0" smtClean="0">
                <a:latin typeface="Calibri"/>
                <a:cs typeface="Calibri"/>
              </a:rPr>
              <a:t>N+1 nodes, N bonds</a:t>
            </a:r>
            <a:endParaRPr lang="en-US" sz="2400" dirty="0">
              <a:latin typeface="Calibri"/>
              <a:cs typeface="Calibri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251520" y="4005064"/>
            <a:ext cx="7200800" cy="1368152"/>
          </a:xfrm>
          <a:prstGeom prst="straightConnector1">
            <a:avLst/>
          </a:prstGeom>
          <a:noFill/>
          <a:ln w="38100" cap="flat" cmpd="sng" algn="ctr">
            <a:solidFill>
              <a:srgbClr val="00C1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5580112" y="4243154"/>
            <a:ext cx="8986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3000" b="1" i="1" dirty="0" smtClean="0">
                <a:solidFill>
                  <a:srgbClr val="00C100"/>
                </a:solidFill>
                <a:latin typeface="Calibri"/>
                <a:cs typeface="Calibri"/>
              </a:rPr>
              <a:t>R</a:t>
            </a:r>
            <a:r>
              <a:rPr lang="en-US" sz="3000" b="1" dirty="0" smtClean="0">
                <a:solidFill>
                  <a:srgbClr val="00C100"/>
                </a:solidFill>
                <a:latin typeface="Calibri"/>
                <a:cs typeface="Calibri"/>
              </a:rPr>
              <a:t>(</a:t>
            </a:r>
            <a:r>
              <a:rPr lang="en-US" sz="3000" b="1" i="1" dirty="0" smtClean="0">
                <a:solidFill>
                  <a:srgbClr val="00C100"/>
                </a:solidFill>
                <a:latin typeface="Calibri"/>
                <a:cs typeface="Calibri"/>
              </a:rPr>
              <a:t>L</a:t>
            </a:r>
            <a:r>
              <a:rPr lang="en-US" sz="3000" b="1" dirty="0" smtClean="0">
                <a:solidFill>
                  <a:srgbClr val="00C100"/>
                </a:solidFill>
                <a:latin typeface="Calibri"/>
                <a:cs typeface="Calibri"/>
              </a:rPr>
              <a:t>)</a:t>
            </a:r>
            <a:endParaRPr lang="en-US" sz="3000" b="1" i="1" dirty="0">
              <a:solidFill>
                <a:srgbClr val="00C100"/>
              </a:solidFill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77736" y="3451066"/>
            <a:ext cx="4423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3000" b="1" i="1" dirty="0">
                <a:solidFill>
                  <a:srgbClr val="FF0000"/>
                </a:solidFill>
                <a:latin typeface="Calibri"/>
                <a:cs typeface="Calibri"/>
              </a:rPr>
              <a:t>L</a:t>
            </a:r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8720"/>
            <a:ext cx="8820472" cy="143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0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/>
                <a:cs typeface="Calibri"/>
              </a:rPr>
              <a:t>Generalized Flory Theory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28" name="Straight Connector 27"/>
          <p:cNvCxnSpPr/>
          <p:nvPr/>
        </p:nvCxnSpPr>
        <p:spPr bwMode="auto">
          <a:xfrm>
            <a:off x="25152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>
            <a:off x="1683296" y="3996680"/>
            <a:ext cx="8384" cy="13765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>
            <a:off x="1700064" y="4013448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/>
          <p:cNvCxnSpPr/>
          <p:nvPr/>
        </p:nvCxnSpPr>
        <p:spPr bwMode="auto">
          <a:xfrm>
            <a:off x="3123456" y="2636912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/>
          <p:cNvCxnSpPr/>
          <p:nvPr/>
        </p:nvCxnSpPr>
        <p:spPr bwMode="auto">
          <a:xfrm>
            <a:off x="3131840" y="4005064"/>
            <a:ext cx="8384" cy="13765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/>
          <p:nvPr/>
        </p:nvCxnSpPr>
        <p:spPr bwMode="auto">
          <a:xfrm>
            <a:off x="3131840" y="5373216"/>
            <a:ext cx="8384" cy="13765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/>
          <p:cNvCxnSpPr/>
          <p:nvPr/>
        </p:nvCxnSpPr>
        <p:spPr bwMode="auto">
          <a:xfrm>
            <a:off x="313184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Connector 38"/>
          <p:cNvCxnSpPr/>
          <p:nvPr/>
        </p:nvCxnSpPr>
        <p:spPr bwMode="auto">
          <a:xfrm>
            <a:off x="4572000" y="5373216"/>
            <a:ext cx="144016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>
            <a:off x="4572000" y="4005064"/>
            <a:ext cx="8384" cy="13765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>
            <a:off x="4572000" y="4005064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Connector 42"/>
          <p:cNvCxnSpPr/>
          <p:nvPr/>
        </p:nvCxnSpPr>
        <p:spPr bwMode="auto">
          <a:xfrm>
            <a:off x="6012160" y="4005064"/>
            <a:ext cx="144016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107504" y="6207695"/>
            <a:ext cx="2703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dirty="0" smtClean="0">
                <a:latin typeface="Calibri"/>
                <a:cs typeface="Calibri"/>
              </a:rPr>
              <a:t>N+1 nodes, N bonds</a:t>
            </a:r>
            <a:endParaRPr lang="en-US" sz="2400" dirty="0">
              <a:latin typeface="Calibri"/>
              <a:cs typeface="Calibri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251520" y="4005064"/>
            <a:ext cx="7200800" cy="1368152"/>
          </a:xfrm>
          <a:prstGeom prst="straightConnector1">
            <a:avLst/>
          </a:prstGeom>
          <a:noFill/>
          <a:ln w="38100" cap="flat" cmpd="sng" algn="ctr">
            <a:solidFill>
              <a:srgbClr val="00C1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8720"/>
            <a:ext cx="8424936" cy="158417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777736" y="3451066"/>
            <a:ext cx="4423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3000" b="1" i="1" dirty="0">
                <a:solidFill>
                  <a:srgbClr val="FF0000"/>
                </a:solidFill>
                <a:latin typeface="Calibri"/>
                <a:cs typeface="Calibri"/>
              </a:rPr>
              <a:t>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-21802826" y="2571523"/>
            <a:ext cx="30914431" cy="929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None/>
            </a:pPr>
            <a:r>
              <a:rPr lang="en-US" sz="1600" dirty="0" smtClean="0">
                <a:latin typeface="Calibri"/>
                <a:cs typeface="Calibri"/>
              </a:rPr>
              <a:t>Isaacson &amp; </a:t>
            </a:r>
            <a:r>
              <a:rPr lang="en-US" sz="1600" dirty="0" err="1" smtClean="0">
                <a:latin typeface="Calibri"/>
                <a:cs typeface="Calibri"/>
              </a:rPr>
              <a:t>Lubensky</a:t>
            </a:r>
            <a:r>
              <a:rPr lang="en-US" sz="1600" dirty="0" smtClean="0">
                <a:latin typeface="Calibri"/>
                <a:cs typeface="Calibri"/>
              </a:rPr>
              <a:t>, J Physique </a:t>
            </a:r>
            <a:r>
              <a:rPr lang="en-US" sz="1600" dirty="0" err="1" smtClean="0">
                <a:latin typeface="Calibri"/>
                <a:cs typeface="Calibri"/>
              </a:rPr>
              <a:t>Lettres</a:t>
            </a:r>
            <a:r>
              <a:rPr lang="en-US" sz="1600" dirty="0" smtClean="0">
                <a:latin typeface="Calibri"/>
                <a:cs typeface="Calibri"/>
              </a:rPr>
              <a:t> (1980)</a:t>
            </a:r>
            <a:endParaRPr lang="en-US" sz="1600" dirty="0">
              <a:latin typeface="Calibri"/>
              <a:cs typeface="Calibri"/>
            </a:endParaRPr>
          </a:p>
          <a:p>
            <a:pPr algn="r">
              <a:buNone/>
            </a:pPr>
            <a:r>
              <a:rPr lang="en-US" sz="1600" dirty="0" err="1" smtClean="0">
                <a:latin typeface="Calibri"/>
                <a:cs typeface="Calibri"/>
              </a:rPr>
              <a:t>Gutin</a:t>
            </a:r>
            <a:r>
              <a:rPr lang="en-US" sz="1600" dirty="0" smtClean="0">
                <a:latin typeface="Calibri"/>
                <a:cs typeface="Calibri"/>
              </a:rPr>
              <a:t>, </a:t>
            </a:r>
            <a:r>
              <a:rPr lang="en-US" sz="1600" dirty="0" err="1" smtClean="0">
                <a:latin typeface="Calibri"/>
                <a:cs typeface="Calibri"/>
              </a:rPr>
              <a:t>Grosberg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smtClean="0">
                <a:latin typeface="Calibri"/>
                <a:cs typeface="Calibri"/>
              </a:rPr>
              <a:t>&amp; </a:t>
            </a:r>
            <a:r>
              <a:rPr lang="en-US" sz="1600" dirty="0" err="1" smtClean="0">
                <a:latin typeface="Calibri"/>
                <a:cs typeface="Calibri"/>
              </a:rPr>
              <a:t>Shakhnovic</a:t>
            </a:r>
            <a:r>
              <a:rPr lang="en-US" sz="1600" dirty="0" smtClean="0">
                <a:latin typeface="Calibri"/>
                <a:cs typeface="Calibri"/>
              </a:rPr>
              <a:t>, Macromolecules (1993)</a:t>
            </a:r>
          </a:p>
          <a:p>
            <a:pPr algn="r">
              <a:buNone/>
            </a:pPr>
            <a:r>
              <a:rPr lang="en-US" sz="1600" dirty="0" err="1" smtClean="0">
                <a:latin typeface="Calibri"/>
                <a:cs typeface="Calibri"/>
              </a:rPr>
              <a:t>Everaers</a:t>
            </a:r>
            <a:r>
              <a:rPr lang="en-US" sz="1600" dirty="0" smtClean="0">
                <a:latin typeface="Calibri"/>
                <a:cs typeface="Calibri"/>
              </a:rPr>
              <a:t>, </a:t>
            </a:r>
            <a:r>
              <a:rPr lang="en-US" sz="1600" dirty="0" err="1" smtClean="0">
                <a:latin typeface="Calibri"/>
                <a:cs typeface="Calibri"/>
              </a:rPr>
              <a:t>Grosberg</a:t>
            </a:r>
            <a:r>
              <a:rPr lang="en-US" sz="1600" dirty="0" smtClean="0">
                <a:latin typeface="Calibri"/>
                <a:cs typeface="Calibri"/>
              </a:rPr>
              <a:t>, Rubinstein &amp; AR, Soft Matter (2017)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80112" y="4243154"/>
            <a:ext cx="8986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3000" b="1" i="1" dirty="0" smtClean="0">
                <a:solidFill>
                  <a:srgbClr val="00C100"/>
                </a:solidFill>
                <a:latin typeface="Calibri"/>
                <a:cs typeface="Calibri"/>
              </a:rPr>
              <a:t>R</a:t>
            </a:r>
            <a:r>
              <a:rPr lang="en-US" sz="3000" b="1" dirty="0" smtClean="0">
                <a:solidFill>
                  <a:srgbClr val="00C100"/>
                </a:solidFill>
                <a:latin typeface="Calibri"/>
                <a:cs typeface="Calibri"/>
              </a:rPr>
              <a:t>(</a:t>
            </a:r>
            <a:r>
              <a:rPr lang="en-US" sz="3000" b="1" i="1" dirty="0" smtClean="0">
                <a:solidFill>
                  <a:srgbClr val="00C100"/>
                </a:solidFill>
                <a:latin typeface="Calibri"/>
                <a:cs typeface="Calibri"/>
              </a:rPr>
              <a:t>L</a:t>
            </a:r>
            <a:r>
              <a:rPr lang="en-US" sz="3000" b="1" dirty="0" smtClean="0">
                <a:solidFill>
                  <a:srgbClr val="00C100"/>
                </a:solidFill>
                <a:latin typeface="Calibri"/>
                <a:cs typeface="Calibri"/>
              </a:rPr>
              <a:t>)</a:t>
            </a:r>
            <a:endParaRPr lang="en-US" sz="3000" b="1" i="1" dirty="0">
              <a:solidFill>
                <a:srgbClr val="00C1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596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6712"/>
            <a:ext cx="9144000" cy="3131507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 bwMode="auto">
          <a:xfrm>
            <a:off x="5220072" y="1124744"/>
            <a:ext cx="864096" cy="216024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7092280" y="1124744"/>
            <a:ext cx="1080120" cy="216024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91880" y="4221088"/>
            <a:ext cx="5588264" cy="701731"/>
          </a:xfrm>
          <a:prstGeom prst="rect">
            <a:avLst/>
          </a:prstGeom>
          <a:solidFill>
            <a:srgbClr val="FFFF00">
              <a:alpha val="30000"/>
            </a:srgbClr>
          </a:solidFill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Not the same universality class</a:t>
            </a:r>
          </a:p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(</a:t>
            </a:r>
            <a:r>
              <a:rPr lang="en-US" sz="1800" dirty="0" err="1" smtClean="0">
                <a:latin typeface="Calibri"/>
                <a:cs typeface="Calibri"/>
              </a:rPr>
              <a:t>Gutin</a:t>
            </a:r>
            <a:r>
              <a:rPr lang="en-US" sz="1800" dirty="0" smtClean="0">
                <a:latin typeface="Calibri"/>
                <a:cs typeface="Calibri"/>
              </a:rPr>
              <a:t>, </a:t>
            </a:r>
            <a:r>
              <a:rPr lang="en-US" sz="1800" dirty="0" err="1" smtClean="0">
                <a:latin typeface="Calibri"/>
                <a:cs typeface="Calibri"/>
              </a:rPr>
              <a:t>Grosberg</a:t>
            </a:r>
            <a:r>
              <a:rPr lang="en-US" sz="1800" dirty="0">
                <a:latin typeface="Calibri"/>
                <a:cs typeface="Calibri"/>
              </a:rPr>
              <a:t> </a:t>
            </a:r>
            <a:r>
              <a:rPr lang="en-US" sz="1800" dirty="0" smtClean="0">
                <a:latin typeface="Calibri"/>
                <a:cs typeface="Calibri"/>
              </a:rPr>
              <a:t>&amp; </a:t>
            </a:r>
            <a:r>
              <a:rPr lang="en-US" sz="1800" dirty="0" err="1" smtClean="0">
                <a:latin typeface="Calibri"/>
                <a:cs typeface="Calibri"/>
              </a:rPr>
              <a:t>Shakhnovich</a:t>
            </a:r>
            <a:r>
              <a:rPr lang="en-US" sz="1800" dirty="0" smtClean="0">
                <a:latin typeface="Calibri"/>
                <a:cs typeface="Calibri"/>
              </a:rPr>
              <a:t>, Macromolecules (1993))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/>
                <a:cs typeface="Calibri"/>
              </a:rPr>
              <a:t>Comparison to simulations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5" y="6093296"/>
            <a:ext cx="4254102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J </a:t>
            </a:r>
            <a:r>
              <a:rPr lang="en-US" sz="1800" dirty="0" err="1" smtClean="0">
                <a:latin typeface="Calibri"/>
                <a:cs typeface="Calibri"/>
              </a:rPr>
              <a:t>Phys</a:t>
            </a:r>
            <a:r>
              <a:rPr lang="en-US" sz="1800" dirty="0" smtClean="0">
                <a:latin typeface="Calibri"/>
                <a:cs typeface="Calibri"/>
              </a:rPr>
              <a:t> A: Math </a:t>
            </a:r>
            <a:r>
              <a:rPr lang="en-US" sz="1800" dirty="0" err="1" smtClean="0">
                <a:latin typeface="Calibri"/>
                <a:cs typeface="Calibri"/>
              </a:rPr>
              <a:t>Theor</a:t>
            </a:r>
            <a:r>
              <a:rPr lang="en-US" sz="1800" dirty="0" smtClean="0">
                <a:latin typeface="Calibri"/>
                <a:cs typeface="Calibri"/>
              </a:rPr>
              <a:t> (2016)</a:t>
            </a:r>
          </a:p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J </a:t>
            </a:r>
            <a:r>
              <a:rPr lang="en-US" sz="1800" dirty="0" err="1" smtClean="0">
                <a:latin typeface="Calibri"/>
                <a:cs typeface="Calibri"/>
              </a:rPr>
              <a:t>Chem</a:t>
            </a:r>
            <a:r>
              <a:rPr lang="en-US" sz="1800" dirty="0" smtClean="0">
                <a:latin typeface="Calibri"/>
                <a:cs typeface="Calibri"/>
              </a:rPr>
              <a:t> </a:t>
            </a:r>
            <a:r>
              <a:rPr lang="en-US" sz="1800" dirty="0" err="1" smtClean="0">
                <a:latin typeface="Calibri"/>
                <a:cs typeface="Calibri"/>
              </a:rPr>
              <a:t>Phys</a:t>
            </a:r>
            <a:r>
              <a:rPr lang="en-US" sz="1800" dirty="0" smtClean="0">
                <a:latin typeface="Calibri"/>
                <a:cs typeface="Calibri"/>
              </a:rPr>
              <a:t> (2016)</a:t>
            </a:r>
          </a:p>
        </p:txBody>
      </p:sp>
    </p:spTree>
    <p:extLst>
      <p:ext uri="{BB962C8B-B14F-4D97-AF65-F5344CB8AC3E}">
        <p14:creationId xmlns:p14="http://schemas.microsoft.com/office/powerpoint/2010/main" val="400090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/>
                <a:cs typeface="Calibri"/>
              </a:rPr>
              <a:t>Comparison to simulations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6712"/>
            <a:ext cx="9144000" cy="313150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675" y="6093296"/>
            <a:ext cx="4254102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J </a:t>
            </a:r>
            <a:r>
              <a:rPr lang="en-US" sz="1800" dirty="0" err="1" smtClean="0">
                <a:latin typeface="Calibri"/>
                <a:cs typeface="Calibri"/>
              </a:rPr>
              <a:t>Phys</a:t>
            </a:r>
            <a:r>
              <a:rPr lang="en-US" sz="1800" dirty="0" smtClean="0">
                <a:latin typeface="Calibri"/>
                <a:cs typeface="Calibri"/>
              </a:rPr>
              <a:t> A: Math </a:t>
            </a:r>
            <a:r>
              <a:rPr lang="en-US" sz="1800" dirty="0" err="1" smtClean="0">
                <a:latin typeface="Calibri"/>
                <a:cs typeface="Calibri"/>
              </a:rPr>
              <a:t>Theor</a:t>
            </a:r>
            <a:r>
              <a:rPr lang="en-US" sz="1800" dirty="0" smtClean="0">
                <a:latin typeface="Calibri"/>
                <a:cs typeface="Calibri"/>
              </a:rPr>
              <a:t> (2016)</a:t>
            </a:r>
          </a:p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J </a:t>
            </a:r>
            <a:r>
              <a:rPr lang="en-US" sz="1800" dirty="0" err="1" smtClean="0">
                <a:latin typeface="Calibri"/>
                <a:cs typeface="Calibri"/>
              </a:rPr>
              <a:t>Chem</a:t>
            </a:r>
            <a:r>
              <a:rPr lang="en-US" sz="1800" dirty="0" smtClean="0">
                <a:latin typeface="Calibri"/>
                <a:cs typeface="Calibri"/>
              </a:rPr>
              <a:t> </a:t>
            </a:r>
            <a:r>
              <a:rPr lang="en-US" sz="1800" dirty="0" err="1" smtClean="0">
                <a:latin typeface="Calibri"/>
                <a:cs typeface="Calibri"/>
              </a:rPr>
              <a:t>Phys</a:t>
            </a:r>
            <a:r>
              <a:rPr lang="en-US" sz="1800" dirty="0" smtClean="0">
                <a:latin typeface="Calibri"/>
                <a:cs typeface="Calibri"/>
              </a:rPr>
              <a:t> (2016)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419872" y="908720"/>
            <a:ext cx="1800200" cy="432048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effectLst/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73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6712"/>
            <a:ext cx="9144000" cy="31315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86" y="4221088"/>
            <a:ext cx="890500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>
                <a:latin typeface="Calibri"/>
                <a:cs typeface="Calibri"/>
              </a:rPr>
              <a:t>Different factors affect imperfect agreement:</a:t>
            </a:r>
          </a:p>
          <a:p>
            <a:pPr marL="457200" indent="-457200">
              <a:buAutoNum type="arabicParenR"/>
            </a:pPr>
            <a:r>
              <a:rPr lang="en-US" dirty="0" smtClean="0">
                <a:latin typeface="Calibri"/>
                <a:cs typeface="Calibri"/>
              </a:rPr>
              <a:t>Finite-size effects of trees: </a:t>
            </a:r>
            <a:r>
              <a:rPr lang="en-US" i="1" dirty="0" smtClean="0">
                <a:latin typeface="Calibri"/>
                <a:cs typeface="Calibri"/>
              </a:rPr>
              <a:t>N</a:t>
            </a:r>
            <a:r>
              <a:rPr lang="en-US" dirty="0" smtClean="0">
                <a:latin typeface="Calibri"/>
                <a:cs typeface="Calibri"/>
              </a:rPr>
              <a:t> up to </a:t>
            </a:r>
            <a:r>
              <a:rPr lang="en-US" i="1" dirty="0" smtClean="0">
                <a:latin typeface="Calibri"/>
                <a:cs typeface="Calibri"/>
              </a:rPr>
              <a:t>O</a:t>
            </a:r>
            <a:r>
              <a:rPr lang="en-US" dirty="0" smtClean="0">
                <a:latin typeface="Calibri"/>
                <a:cs typeface="Calibri"/>
              </a:rPr>
              <a:t>(10</a:t>
            </a:r>
            <a:r>
              <a:rPr lang="en-US" baseline="30000" dirty="0" smtClean="0">
                <a:latin typeface="Calibri"/>
                <a:cs typeface="Calibri"/>
              </a:rPr>
              <a:t>3</a:t>
            </a:r>
            <a:r>
              <a:rPr lang="en-US" dirty="0" smtClean="0">
                <a:latin typeface="Calibri"/>
                <a:cs typeface="Calibri"/>
              </a:rPr>
              <a:t>) =&gt; </a:t>
            </a:r>
            <a:r>
              <a:rPr lang="en-US" i="1" dirty="0" smtClean="0">
                <a:latin typeface="Calibri"/>
                <a:cs typeface="Calibri"/>
              </a:rPr>
              <a:t>L</a:t>
            </a:r>
            <a:r>
              <a:rPr lang="en-US" dirty="0" smtClean="0">
                <a:latin typeface="Calibri"/>
                <a:cs typeface="Calibri"/>
              </a:rPr>
              <a:t> up to </a:t>
            </a:r>
            <a:r>
              <a:rPr lang="en-US" i="1" dirty="0" smtClean="0">
                <a:latin typeface="Calibri"/>
                <a:cs typeface="Calibri"/>
              </a:rPr>
              <a:t>O</a:t>
            </a:r>
            <a:r>
              <a:rPr lang="en-US" dirty="0" smtClean="0">
                <a:latin typeface="Calibri"/>
                <a:cs typeface="Calibri"/>
              </a:rPr>
              <a:t>(10</a:t>
            </a:r>
            <a:r>
              <a:rPr lang="en-US" baseline="30000" dirty="0" smtClean="0">
                <a:latin typeface="Calibri"/>
                <a:cs typeface="Calibri"/>
              </a:rPr>
              <a:t>2</a:t>
            </a:r>
            <a:r>
              <a:rPr lang="en-US" dirty="0" smtClean="0">
                <a:latin typeface="Calibri"/>
                <a:cs typeface="Calibri"/>
              </a:rPr>
              <a:t>)</a:t>
            </a:r>
          </a:p>
          <a:p>
            <a:pPr marL="457200" indent="-457200">
              <a:buAutoNum type="arabicParenR"/>
            </a:pPr>
            <a:r>
              <a:rPr lang="en-US" dirty="0" smtClean="0">
                <a:latin typeface="Calibri"/>
                <a:cs typeface="Calibri"/>
              </a:rPr>
              <a:t>Flory theory is not exact: already known for the simple self-avoiding walk in 3d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/>
                <a:cs typeface="Calibri"/>
              </a:rPr>
              <a:t>Comparison to simulations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75" y="6093296"/>
            <a:ext cx="4254102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J </a:t>
            </a:r>
            <a:r>
              <a:rPr lang="en-US" sz="1800" dirty="0" err="1" smtClean="0">
                <a:latin typeface="Calibri"/>
                <a:cs typeface="Calibri"/>
              </a:rPr>
              <a:t>Phys</a:t>
            </a:r>
            <a:r>
              <a:rPr lang="en-US" sz="1800" dirty="0" smtClean="0">
                <a:latin typeface="Calibri"/>
                <a:cs typeface="Calibri"/>
              </a:rPr>
              <a:t> A: Math </a:t>
            </a:r>
            <a:r>
              <a:rPr lang="en-US" sz="1800" dirty="0" err="1" smtClean="0">
                <a:latin typeface="Calibri"/>
                <a:cs typeface="Calibri"/>
              </a:rPr>
              <a:t>Theor</a:t>
            </a:r>
            <a:r>
              <a:rPr lang="en-US" sz="1800" dirty="0" smtClean="0">
                <a:latin typeface="Calibri"/>
                <a:cs typeface="Calibri"/>
              </a:rPr>
              <a:t> (2016)</a:t>
            </a:r>
          </a:p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J </a:t>
            </a:r>
            <a:r>
              <a:rPr lang="en-US" sz="1800" dirty="0" err="1" smtClean="0">
                <a:latin typeface="Calibri"/>
                <a:cs typeface="Calibri"/>
              </a:rPr>
              <a:t>Che</a:t>
            </a:r>
            <a:r>
              <a:rPr lang="en-US" sz="1800" dirty="0" err="1">
                <a:latin typeface="Calibri"/>
                <a:cs typeface="Calibri"/>
              </a:rPr>
              <a:t>m</a:t>
            </a:r>
            <a:r>
              <a:rPr lang="en-US" sz="1800" dirty="0" smtClean="0">
                <a:latin typeface="Calibri"/>
                <a:cs typeface="Calibri"/>
              </a:rPr>
              <a:t> </a:t>
            </a:r>
            <a:r>
              <a:rPr lang="en-US" sz="1800" dirty="0" err="1" smtClean="0">
                <a:latin typeface="Calibri"/>
                <a:cs typeface="Calibri"/>
              </a:rPr>
              <a:t>Phy</a:t>
            </a:r>
            <a:r>
              <a:rPr lang="en-US" sz="1800" dirty="0" err="1">
                <a:latin typeface="Calibri"/>
                <a:cs typeface="Calibri"/>
              </a:rPr>
              <a:t>s</a:t>
            </a:r>
            <a:r>
              <a:rPr lang="en-US" sz="1800" dirty="0" smtClean="0">
                <a:latin typeface="Calibri"/>
                <a:cs typeface="Calibri"/>
              </a:rPr>
              <a:t> (2016)</a:t>
            </a:r>
          </a:p>
        </p:txBody>
      </p:sp>
    </p:spTree>
    <p:extLst>
      <p:ext uri="{BB962C8B-B14F-4D97-AF65-F5344CB8AC3E}">
        <p14:creationId xmlns:p14="http://schemas.microsoft.com/office/powerpoint/2010/main" val="202575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/>
                <a:cs typeface="Calibri"/>
              </a:rPr>
              <a:t>Comparison to simulations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2" name="Picture 1" descr="PathR2_ContactFreq_2-eps-converted-to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0688"/>
            <a:ext cx="3882876" cy="5820461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980728"/>
            <a:ext cx="4241800" cy="444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39952" y="1766426"/>
            <a:ext cx="40324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latin typeface="Calibri"/>
                <a:cs typeface="Calibri"/>
              </a:rPr>
              <a:t>Interacting trees show pronounced deviations from mean-field behavior.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 smtClean="0">
                <a:latin typeface="Calibri"/>
                <a:cs typeface="Calibri"/>
              </a:rPr>
              <a:t>In self-avoiding walks: 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260328"/>
            <a:ext cx="2194632" cy="103276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543" y="6488668"/>
            <a:ext cx="3280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</a:t>
            </a:r>
            <a:r>
              <a:rPr lang="en-US" sz="1800" dirty="0" err="1" smtClean="0">
                <a:latin typeface="Calibri"/>
                <a:cs typeface="Calibri"/>
              </a:rPr>
              <a:t>Phys</a:t>
            </a:r>
            <a:r>
              <a:rPr lang="en-US" sz="1800" dirty="0" smtClean="0">
                <a:latin typeface="Calibri"/>
                <a:cs typeface="Calibri"/>
              </a:rPr>
              <a:t> Rev E (2017)</a:t>
            </a:r>
          </a:p>
        </p:txBody>
      </p:sp>
    </p:spTree>
    <p:extLst>
      <p:ext uri="{BB962C8B-B14F-4D97-AF65-F5344CB8AC3E}">
        <p14:creationId xmlns:p14="http://schemas.microsoft.com/office/powerpoint/2010/main" val="3944451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bri"/>
                <a:cs typeface="Calibri"/>
              </a:rPr>
              <a:t>Beyond Flory: distribution functions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35979"/>
            <a:ext cx="8921673" cy="3013101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16" y="4653136"/>
            <a:ext cx="8462048" cy="3668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543" y="6488668"/>
            <a:ext cx="3280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</a:t>
            </a:r>
            <a:r>
              <a:rPr lang="en-US" sz="1800" dirty="0" err="1" smtClean="0">
                <a:latin typeface="Calibri"/>
                <a:cs typeface="Calibri"/>
              </a:rPr>
              <a:t>Phys</a:t>
            </a:r>
            <a:r>
              <a:rPr lang="en-US" sz="1800" dirty="0" smtClean="0">
                <a:latin typeface="Calibri"/>
                <a:cs typeface="Calibri"/>
              </a:rPr>
              <a:t> Rev E (2017)</a:t>
            </a:r>
          </a:p>
        </p:txBody>
      </p:sp>
    </p:spTree>
    <p:extLst>
      <p:ext uri="{BB962C8B-B14F-4D97-AF65-F5344CB8AC3E}">
        <p14:creationId xmlns:p14="http://schemas.microsoft.com/office/powerpoint/2010/main" val="1934985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bri"/>
                <a:cs typeface="Calibri"/>
              </a:rPr>
              <a:t>Beyond Flory: distribution functions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35979"/>
            <a:ext cx="8921673" cy="3013101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16" y="4653136"/>
            <a:ext cx="8462048" cy="3668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179512" y="3573016"/>
            <a:ext cx="8712968" cy="1584176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43" y="6488668"/>
            <a:ext cx="3280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</a:t>
            </a:r>
            <a:r>
              <a:rPr lang="en-US" sz="1800" dirty="0" err="1" smtClean="0">
                <a:latin typeface="Calibri"/>
                <a:cs typeface="Calibri"/>
              </a:rPr>
              <a:t>Phys</a:t>
            </a:r>
            <a:r>
              <a:rPr lang="en-US" sz="1800" dirty="0" smtClean="0">
                <a:latin typeface="Calibri"/>
                <a:cs typeface="Calibri"/>
              </a:rPr>
              <a:t> Rev E (2017)</a:t>
            </a:r>
          </a:p>
        </p:txBody>
      </p:sp>
    </p:spTree>
    <p:extLst>
      <p:ext uri="{BB962C8B-B14F-4D97-AF65-F5344CB8AC3E}">
        <p14:creationId xmlns:p14="http://schemas.microsoft.com/office/powerpoint/2010/main" val="24765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08" y="40334975"/>
            <a:ext cx="6773416" cy="231247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bri"/>
                <a:cs typeface="Calibri"/>
              </a:rPr>
              <a:t>Beyond Flory: distribution functions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548" y="764704"/>
            <a:ext cx="5551612" cy="5661248"/>
          </a:xfrm>
          <a:prstGeom prst="rect">
            <a:avLst/>
          </a:prstGeom>
        </p:spPr>
      </p:pic>
      <p:pic>
        <p:nvPicPr>
          <p:cNvPr id="9" name="Picture 8" descr="Path_E2EDistance_Distribution-eps-converted-to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720080"/>
            <a:ext cx="2080638" cy="60932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543" y="6488668"/>
            <a:ext cx="3280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Calibri"/>
                <a:cs typeface="Calibri"/>
              </a:rPr>
              <a:t>AR &amp; </a:t>
            </a:r>
            <a:r>
              <a:rPr lang="en-US" sz="1800" dirty="0" err="1" smtClean="0">
                <a:latin typeface="Calibri"/>
                <a:cs typeface="Calibri"/>
              </a:rPr>
              <a:t>Everaers</a:t>
            </a:r>
            <a:r>
              <a:rPr lang="en-US" sz="1800" dirty="0" smtClean="0">
                <a:latin typeface="Calibri"/>
                <a:cs typeface="Calibri"/>
              </a:rPr>
              <a:t>, </a:t>
            </a:r>
            <a:r>
              <a:rPr lang="en-US" sz="1800" dirty="0" err="1" smtClean="0">
                <a:latin typeface="Calibri"/>
                <a:cs typeface="Calibri"/>
              </a:rPr>
              <a:t>Phys</a:t>
            </a:r>
            <a:r>
              <a:rPr lang="en-US" sz="1800" dirty="0" smtClean="0">
                <a:latin typeface="Calibri"/>
                <a:cs typeface="Calibri"/>
              </a:rPr>
              <a:t> Rev E (2017)</a:t>
            </a:r>
          </a:p>
        </p:txBody>
      </p:sp>
    </p:spTree>
    <p:extLst>
      <p:ext uri="{BB962C8B-B14F-4D97-AF65-F5344CB8AC3E}">
        <p14:creationId xmlns:p14="http://schemas.microsoft.com/office/powerpoint/2010/main" val="691368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84162"/>
            <a:ext cx="8229600" cy="1143000"/>
          </a:xfrm>
        </p:spPr>
        <p:txBody>
          <a:bodyPr/>
          <a:lstStyle/>
          <a:p>
            <a:r>
              <a:rPr lang="en-US" dirty="0" smtClean="0"/>
              <a:t>Crumpled globule dynamics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50900"/>
            <a:ext cx="6258459" cy="25908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308100" y="3136900"/>
            <a:ext cx="4292600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60400" y="3289300"/>
            <a:ext cx="647700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8" y="3543300"/>
            <a:ext cx="2826101" cy="3289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658" y="3615774"/>
            <a:ext cx="3107441" cy="31914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058" y="3657600"/>
            <a:ext cx="2885542" cy="2783346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447800"/>
            <a:ext cx="2771045" cy="193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32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84162"/>
            <a:ext cx="8229600" cy="1143000"/>
          </a:xfrm>
        </p:spPr>
        <p:txBody>
          <a:bodyPr/>
          <a:lstStyle/>
          <a:p>
            <a:r>
              <a:rPr lang="en-US" dirty="0" smtClean="0"/>
              <a:t>Ring dynamics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2273300"/>
            <a:ext cx="4914900" cy="8790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" y="2044700"/>
            <a:ext cx="2755900" cy="190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0" y="3200400"/>
            <a:ext cx="5080000" cy="2095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9484" y="914400"/>
            <a:ext cx="3501614" cy="24003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00" y="922338"/>
            <a:ext cx="5245100" cy="75477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1155700" y="3683000"/>
            <a:ext cx="3949700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5400" y="3835400"/>
            <a:ext cx="4914900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5400" y="4000500"/>
            <a:ext cx="4686300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5400" y="4165600"/>
            <a:ext cx="4914900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400" y="4330700"/>
            <a:ext cx="533400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44500" y="4787900"/>
            <a:ext cx="4648200" cy="0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5400" y="4940300"/>
            <a:ext cx="4787900" cy="0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400" y="5105400"/>
            <a:ext cx="2743200" cy="0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24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84162"/>
            <a:ext cx="8229600" cy="1143000"/>
          </a:xfrm>
        </p:spPr>
        <p:txBody>
          <a:bodyPr/>
          <a:lstStyle/>
          <a:p>
            <a:r>
              <a:rPr lang="en-US" dirty="0" smtClean="0"/>
              <a:t>Ring dynamics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484" y="914400"/>
            <a:ext cx="3501614" cy="2400300"/>
          </a:xfrm>
          <a:prstGeom prst="rect">
            <a:avLst/>
          </a:prstGeom>
        </p:spPr>
      </p:pic>
      <p:pic>
        <p:nvPicPr>
          <p:cNvPr id="38" name="Picture 3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4" y="863600"/>
            <a:ext cx="3136900" cy="834282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1905000"/>
            <a:ext cx="3975100" cy="616067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2697726"/>
            <a:ext cx="6413500" cy="1453382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4381397"/>
            <a:ext cx="4127500" cy="1701902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998" y="5002892"/>
            <a:ext cx="4038600" cy="5190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013700" y="4913992"/>
            <a:ext cx="673100" cy="293008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499" y="5275326"/>
            <a:ext cx="591310" cy="24656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4100" y="4015392"/>
            <a:ext cx="4211109" cy="277693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905501" y="5981699"/>
            <a:ext cx="3183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Smrek</a:t>
            </a:r>
            <a:r>
              <a:rPr lang="en-US" dirty="0" smtClean="0"/>
              <a:t> &amp; </a:t>
            </a:r>
            <a:r>
              <a:rPr lang="en-US" dirty="0" err="1" smtClean="0"/>
              <a:t>Grosberg</a:t>
            </a:r>
            <a:r>
              <a:rPr lang="en-US" dirty="0" smtClean="0"/>
              <a:t>, JPCM (2015)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57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84162"/>
            <a:ext cx="8229600" cy="1143000"/>
          </a:xfrm>
        </p:spPr>
        <p:txBody>
          <a:bodyPr/>
          <a:lstStyle/>
          <a:p>
            <a:r>
              <a:rPr lang="en-US" dirty="0" smtClean="0"/>
              <a:t>Chromosome dynamics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8199" y="800100"/>
            <a:ext cx="3094831" cy="24056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346200"/>
            <a:ext cx="5765800" cy="8730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788" y="3218498"/>
            <a:ext cx="2755012" cy="36141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" y="3759201"/>
            <a:ext cx="5842000" cy="79956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7315200" y="6210300"/>
            <a:ext cx="1625600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185788" y="6324600"/>
            <a:ext cx="2755012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185788" y="6438900"/>
            <a:ext cx="1218312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024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role of active mechanisms (ex., looping extrusion mechanisms)</a:t>
            </a:r>
          </a:p>
          <a:p>
            <a:r>
              <a:rPr lang="en-US" dirty="0" smtClean="0"/>
              <a:t>Other non-equilibrium effects (Jan’s talk)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5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Ralf </a:t>
            </a:r>
            <a:r>
              <a:rPr lang="en-US" dirty="0" err="1" smtClean="0"/>
              <a:t>Everaers</a:t>
            </a:r>
            <a:r>
              <a:rPr lang="en-US" dirty="0" smtClean="0"/>
              <a:t> (ENS-Lyon, France)</a:t>
            </a:r>
          </a:p>
          <a:p>
            <a:endParaRPr lang="en-US" dirty="0" smtClean="0"/>
          </a:p>
          <a:p>
            <a:r>
              <a:rPr lang="en-US" dirty="0" smtClean="0"/>
              <a:t>Alexander Y. </a:t>
            </a:r>
            <a:r>
              <a:rPr lang="en-US" dirty="0" err="1" smtClean="0"/>
              <a:t>Grosberg</a:t>
            </a:r>
            <a:endParaRPr lang="en-US" dirty="0" smtClean="0"/>
          </a:p>
          <a:p>
            <a:r>
              <a:rPr lang="en-US" dirty="0" smtClean="0"/>
              <a:t>Michael Rubinstein</a:t>
            </a:r>
          </a:p>
          <a:p>
            <a:r>
              <a:rPr lang="en-US" dirty="0" err="1" smtClean="0"/>
              <a:t>Cédric</a:t>
            </a:r>
            <a:r>
              <a:rPr lang="en-US" dirty="0" smtClean="0"/>
              <a:t> </a:t>
            </a:r>
            <a:r>
              <a:rPr lang="en-US" dirty="0" err="1" smtClean="0"/>
              <a:t>Vaillant</a:t>
            </a:r>
            <a:r>
              <a:rPr lang="en-US" dirty="0" smtClean="0"/>
              <a:t>, Daniel </a:t>
            </a:r>
            <a:r>
              <a:rPr lang="en-US" dirty="0" err="1" smtClean="0"/>
              <a:t>Jost</a:t>
            </a:r>
            <a:r>
              <a:rPr lang="en-US" dirty="0" smtClean="0"/>
              <a:t>, Christophe Zimmer, Kerstin </a:t>
            </a:r>
            <a:r>
              <a:rPr lang="en-US" dirty="0" err="1" smtClean="0"/>
              <a:t>Bystricky</a:t>
            </a:r>
            <a:endParaRPr lang="en-US" dirty="0" smtClean="0"/>
          </a:p>
          <a:p>
            <a:r>
              <a:rPr lang="en-US" dirty="0" err="1" smtClean="0"/>
              <a:t>Manon</a:t>
            </a:r>
            <a:r>
              <a:rPr lang="en-US" dirty="0" smtClean="0"/>
              <a:t> Valet, Ana-Maria </a:t>
            </a:r>
            <a:r>
              <a:rPr lang="en-US" dirty="0" err="1" smtClean="0"/>
              <a:t>Florescu</a:t>
            </a:r>
            <a:endParaRPr lang="en-US" dirty="0" smtClean="0"/>
          </a:p>
        </p:txBody>
      </p:sp>
      <p:pic>
        <p:nvPicPr>
          <p:cNvPr id="5" name="Picture 4" descr="image_thumb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1701800"/>
            <a:ext cx="1143000" cy="172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70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338"/>
            <a:ext cx="8229600" cy="1143000"/>
          </a:xfrm>
        </p:spPr>
        <p:txBody>
          <a:bodyPr/>
          <a:lstStyle/>
          <a:p>
            <a:r>
              <a:rPr lang="en-US" dirty="0" smtClean="0"/>
              <a:t>A couple of announcements - I</a:t>
            </a:r>
            <a:endParaRPr lang="en-US" dirty="0"/>
          </a:p>
        </p:txBody>
      </p:sp>
      <p:pic>
        <p:nvPicPr>
          <p:cNvPr id="6" name="Picture 5" descr="Screen Shot 2018-02-06 at 09.15.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1366838"/>
            <a:ext cx="8343900" cy="52149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856" y="1003300"/>
            <a:ext cx="3206044" cy="1803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800" y="4892675"/>
            <a:ext cx="2603500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82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338"/>
            <a:ext cx="8229600" cy="1143000"/>
          </a:xfrm>
        </p:spPr>
        <p:txBody>
          <a:bodyPr/>
          <a:lstStyle/>
          <a:p>
            <a:r>
              <a:rPr lang="en-US" dirty="0" smtClean="0"/>
              <a:t>A couple of announcements - II</a:t>
            </a:r>
            <a:endParaRPr lang="en-US" dirty="0"/>
          </a:p>
        </p:txBody>
      </p:sp>
      <p:pic>
        <p:nvPicPr>
          <p:cNvPr id="3" name="Picture 2" descr="Screen Shot 2018-02-06 at 09.53.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1562100"/>
            <a:ext cx="8242300" cy="51514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163638"/>
            <a:ext cx="3937000" cy="230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9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10790</TotalTime>
  <Words>832</Words>
  <Application>Microsoft Macintosh PowerPoint</Application>
  <PresentationFormat>On-screen Show (4:3)</PresentationFormat>
  <Paragraphs>134</Paragraphs>
  <Slides>33</Slides>
  <Notes>9</Notes>
  <HiddenSlides>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The basics and history of the fractal/crumpled globule model for the large-scale chromatin folding/organization</vt:lpstr>
      <vt:lpstr>PowerPoint Presentation</vt:lpstr>
      <vt:lpstr>What is a fractal/crumpled globule?</vt:lpstr>
      <vt:lpstr>What is a fractal/crumpled globule?</vt:lpstr>
      <vt:lpstr>How to model a crumpled globule 1 – Space-filling curves</vt:lpstr>
      <vt:lpstr>How to model a crumpled globule 1 – Space-filling curves</vt:lpstr>
      <vt:lpstr>How to model a crumpled globule 2 – Criticisms to “polymer collapse”</vt:lpstr>
      <vt:lpstr>How to model a crumpled globule 2 – Criticisms to “polymer collapse”</vt:lpstr>
      <vt:lpstr>How to model a crumpled globule?</vt:lpstr>
      <vt:lpstr>How to model a crumpled globule 3 – Ring polymers </vt:lpstr>
      <vt:lpstr>PowerPoint Presentation</vt:lpstr>
      <vt:lpstr>PowerPoint Presentation</vt:lpstr>
      <vt:lpstr>Physics of ring polymers: A “bunch” of theories</vt:lpstr>
      <vt:lpstr>The model: Interacting Lattice Trees</vt:lpstr>
      <vt:lpstr>Well-equilibrated samples of BIG rings</vt:lpstr>
      <vt:lpstr>Connections to the Statistical Physics of randomly branched / branching polymers</vt:lpstr>
      <vt:lpstr>Structure of rbp’s: critical exponents</vt:lpstr>
      <vt:lpstr>Generalized Flory Theory</vt:lpstr>
      <vt:lpstr>Comparison to simulations</vt:lpstr>
      <vt:lpstr>Comparison to simulations</vt:lpstr>
      <vt:lpstr>Comparison to simulations</vt:lpstr>
      <vt:lpstr>Comparison to simulations</vt:lpstr>
      <vt:lpstr>Beyond Flory: distribution functions</vt:lpstr>
      <vt:lpstr>Beyond Flory: distribution functions</vt:lpstr>
      <vt:lpstr>Beyond Flory: distribution functions</vt:lpstr>
      <vt:lpstr>Crumpled globule dynamics</vt:lpstr>
      <vt:lpstr>Ring dynamics</vt:lpstr>
      <vt:lpstr>Ring dynamics</vt:lpstr>
      <vt:lpstr>Chromosome dynamics</vt:lpstr>
      <vt:lpstr>What’s next?</vt:lpstr>
      <vt:lpstr>Acknowledgements</vt:lpstr>
      <vt:lpstr>A couple of announcements - I</vt:lpstr>
      <vt:lpstr>A couple of announcements - II</vt:lpstr>
    </vt:vector>
  </TitlesOfParts>
  <Company>SISSA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basics and history of the fractal/crumpled globule model for the large-scale chromatin folding/organization</dc:title>
  <dc:creator>Angelo Rosa</dc:creator>
  <cp:lastModifiedBy>Angelo Rosa</cp:lastModifiedBy>
  <cp:revision>199</cp:revision>
  <dcterms:created xsi:type="dcterms:W3CDTF">2018-01-27T12:55:02Z</dcterms:created>
  <dcterms:modified xsi:type="dcterms:W3CDTF">2018-02-06T00:55:13Z</dcterms:modified>
</cp:coreProperties>
</file>