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462" r:id="rId3"/>
    <p:sldId id="461" r:id="rId4"/>
    <p:sldId id="463" r:id="rId5"/>
    <p:sldId id="464" r:id="rId6"/>
    <p:sldId id="445" r:id="rId7"/>
    <p:sldId id="421" r:id="rId8"/>
    <p:sldId id="422" r:id="rId9"/>
    <p:sldId id="456" r:id="rId10"/>
    <p:sldId id="457" r:id="rId11"/>
    <p:sldId id="423" r:id="rId12"/>
    <p:sldId id="424" r:id="rId13"/>
    <p:sldId id="425" r:id="rId14"/>
    <p:sldId id="466" r:id="rId15"/>
    <p:sldId id="426" r:id="rId16"/>
    <p:sldId id="439" r:id="rId17"/>
    <p:sldId id="345" r:id="rId18"/>
    <p:sldId id="438" r:id="rId19"/>
    <p:sldId id="467" r:id="rId20"/>
    <p:sldId id="446" r:id="rId21"/>
    <p:sldId id="447" r:id="rId22"/>
    <p:sldId id="437" r:id="rId23"/>
    <p:sldId id="448" r:id="rId24"/>
    <p:sldId id="449" r:id="rId25"/>
    <p:sldId id="452" r:id="rId26"/>
    <p:sldId id="453" r:id="rId27"/>
    <p:sldId id="454" r:id="rId28"/>
    <p:sldId id="455" r:id="rId29"/>
    <p:sldId id="443" r:id="rId30"/>
    <p:sldId id="458" r:id="rId31"/>
    <p:sldId id="459" r:id="rId32"/>
  </p:sldIdLst>
  <p:sldSz cx="9144000" cy="6858000" type="screen4x3"/>
  <p:notesSz cx="6858000" cy="9144000"/>
  <p:custShowLst>
    <p:custShow name="재구성한 쇼 1" id="0">
      <p:sldLst/>
    </p:custShow>
  </p:custShow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22EE4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7948" autoAdjust="0"/>
  </p:normalViewPr>
  <p:slideViewPr>
    <p:cSldViewPr>
      <p:cViewPr>
        <p:scale>
          <a:sx n="120" d="100"/>
          <a:sy n="120" d="100"/>
        </p:scale>
        <p:origin x="-288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DADA6-4E98-4AED-9E2F-DCAB6479BBD6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5A1A5-7570-44CA-8336-2B08406747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950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F274-61C9-4C68-81C4-F19CBF57A157}" type="datetimeFigureOut">
              <a:rPr lang="ko-KR" altLang="en-US" smtClean="0"/>
              <a:pPr/>
              <a:t>16. 8. 17.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A3333-DD7D-4DCC-8C9E-BB23B56AA32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emf"/><Relationship Id="rId5" Type="http://schemas.openxmlformats.org/officeDocument/2006/relationships/image" Target="../media/image35.png"/><Relationship Id="rId6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6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22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1.jp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Relationship Id="rId7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980728"/>
            <a:ext cx="8352928" cy="18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4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Equation of State</a:t>
            </a:r>
            <a:br>
              <a:rPr lang="en-US" altLang="ko-KR" sz="4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ko-KR" sz="4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and Unruh temperature</a:t>
            </a:r>
            <a:endParaRPr lang="en-US" altLang="ko-KR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504" y="3212976"/>
            <a:ext cx="889248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ko-KR" sz="2800" b="1" dirty="0" err="1" smtClean="0"/>
              <a:t>Hyeong</a:t>
            </a:r>
            <a:r>
              <a:rPr lang="en-US" altLang="ko-KR" sz="2800" b="1" dirty="0" smtClean="0"/>
              <a:t>-Chan Kim </a:t>
            </a:r>
            <a:endParaRPr lang="en-US" altLang="ko-KR" sz="2400" b="1" dirty="0" smtClean="0">
              <a:solidFill>
                <a:srgbClr val="0066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b="1" dirty="0" smtClean="0">
                <a:solidFill>
                  <a:srgbClr val="7030A0"/>
                </a:solidFill>
              </a:rPr>
              <a:t>(KNUT)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/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ko-KR" sz="2000" b="1" dirty="0" smtClean="0"/>
              <a:t>International workshop on String theory and cosmology</a:t>
            </a:r>
            <a:br>
              <a:rPr lang="en-US" altLang="ko-KR" sz="2000" b="1" dirty="0" smtClean="0"/>
            </a:br>
            <a:r>
              <a:rPr lang="en-US" altLang="ko-KR" sz="2000" b="1" dirty="0" err="1" smtClean="0"/>
              <a:t>Hanyang</a:t>
            </a:r>
            <a:r>
              <a:rPr lang="en-US" altLang="ko-KR" sz="2000" b="1" dirty="0" smtClean="0"/>
              <a:t> University, Seoul, Korea,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ko-KR" sz="2000" b="1" dirty="0" smtClean="0"/>
              <a:t>Aug. 17, 2016.</a:t>
            </a:r>
            <a:endParaRPr lang="en-US" altLang="ko-KR" dirty="0" smtClean="0"/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altLang="ko-KR" dirty="0" smtClean="0"/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altLang="ko-KR" b="1" dirty="0" smtClean="0"/>
              <a:t> Newtonian gravity: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b="1" dirty="0"/>
              <a:t>	</a:t>
            </a:r>
            <a:r>
              <a:rPr lang="en-US" altLang="ko-KR" b="1" dirty="0" smtClean="0"/>
              <a:t>arXiv:1608.03409 , </a:t>
            </a:r>
            <a:r>
              <a:rPr lang="en-US" altLang="ko-KR" dirty="0" smtClean="0"/>
              <a:t>H.K., </a:t>
            </a:r>
            <a:r>
              <a:rPr lang="en-US" altLang="ko-KR" dirty="0" err="1" smtClean="0"/>
              <a:t>Gungwon</a:t>
            </a:r>
            <a:r>
              <a:rPr lang="en-US" altLang="ko-KR" dirty="0" smtClean="0"/>
              <a:t> Kang (KISTI), </a:t>
            </a:r>
            <a:endParaRPr lang="en-US" altLang="ko-KR" b="1" dirty="0" smtClean="0"/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altLang="ko-KR" b="1" dirty="0" smtClean="0"/>
              <a:t> General relativity: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ko-KR" b="1" dirty="0" smtClean="0"/>
              <a:t>	To appear soon, </a:t>
            </a:r>
            <a:r>
              <a:rPr lang="en-US" altLang="ko-KR" dirty="0" smtClean="0"/>
              <a:t>H.K., </a:t>
            </a:r>
            <a:r>
              <a:rPr lang="en-US" altLang="ko-KR" dirty="0" err="1" smtClean="0"/>
              <a:t>Chueng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Ji</a:t>
            </a:r>
            <a:r>
              <a:rPr lang="en-US" altLang="ko-KR" dirty="0" smtClean="0"/>
              <a:t> (NCSU).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314"/>
          <p:cNvSpPr/>
          <p:nvPr/>
        </p:nvSpPr>
        <p:spPr>
          <a:xfrm>
            <a:off x="1115616" y="272406"/>
            <a:ext cx="6480720" cy="636314"/>
          </a:xfrm>
          <a:prstGeom prst="rect">
            <a:avLst/>
          </a:prstGeom>
          <a:noFill/>
          <a:ln w="5715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Statistical description in a gravity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251520" y="1628800"/>
            <a:ext cx="8712968" cy="2316480"/>
            <a:chOff x="35496" y="4262160"/>
            <a:chExt cx="8712968" cy="2316480"/>
          </a:xfrm>
        </p:grpSpPr>
        <p:pic>
          <p:nvPicPr>
            <p:cNvPr id="285" name="Picture 284" descr="Brownian_motion_gamboge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4262160"/>
              <a:ext cx="2822448" cy="2316480"/>
            </a:xfrm>
            <a:prstGeom prst="rect">
              <a:avLst/>
            </a:prstGeom>
          </p:spPr>
        </p:pic>
        <p:grpSp>
          <p:nvGrpSpPr>
            <p:cNvPr id="291" name="Group 290"/>
            <p:cNvGrpSpPr/>
            <p:nvPr/>
          </p:nvGrpSpPr>
          <p:grpSpPr>
            <a:xfrm>
              <a:off x="3131840" y="4653136"/>
              <a:ext cx="2822448" cy="1800200"/>
              <a:chOff x="5205936" y="4797152"/>
              <a:chExt cx="2822448" cy="1800200"/>
            </a:xfrm>
          </p:grpSpPr>
          <p:pic>
            <p:nvPicPr>
              <p:cNvPr id="287" name="Picture 286" descr="Brownian_motion_gamboge.jp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5936" y="5793040"/>
                <a:ext cx="2822448" cy="804312"/>
              </a:xfrm>
              <a:prstGeom prst="rect">
                <a:avLst/>
              </a:prstGeom>
            </p:spPr>
          </p:pic>
          <p:cxnSp>
            <p:nvCxnSpPr>
              <p:cNvPr id="289" name="Straight Connector 288"/>
              <p:cNvCxnSpPr/>
              <p:nvPr/>
            </p:nvCxnSpPr>
            <p:spPr>
              <a:xfrm>
                <a:off x="5544835" y="4797152"/>
                <a:ext cx="0" cy="1584176"/>
              </a:xfrm>
              <a:prstGeom prst="line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/>
              <p:cNvCxnSpPr/>
              <p:nvPr/>
            </p:nvCxnSpPr>
            <p:spPr>
              <a:xfrm>
                <a:off x="7680103" y="4797152"/>
                <a:ext cx="0" cy="1584176"/>
              </a:xfrm>
              <a:prstGeom prst="line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2" name="Group 291"/>
            <p:cNvGrpSpPr/>
            <p:nvPr/>
          </p:nvGrpSpPr>
          <p:grpSpPr>
            <a:xfrm>
              <a:off x="5926016" y="4653136"/>
              <a:ext cx="2822448" cy="1800200"/>
              <a:chOff x="5205936" y="4797152"/>
              <a:chExt cx="2822448" cy="1800200"/>
            </a:xfrm>
          </p:grpSpPr>
          <p:pic>
            <p:nvPicPr>
              <p:cNvPr id="293" name="Picture 292" descr="Brownian_motion_gamboge.jp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5936" y="6309320"/>
                <a:ext cx="2822448" cy="288032"/>
              </a:xfrm>
              <a:prstGeom prst="rect">
                <a:avLst/>
              </a:prstGeom>
            </p:spPr>
          </p:pic>
          <p:cxnSp>
            <p:nvCxnSpPr>
              <p:cNvPr id="294" name="Straight Connector 293"/>
              <p:cNvCxnSpPr/>
              <p:nvPr/>
            </p:nvCxnSpPr>
            <p:spPr>
              <a:xfrm>
                <a:off x="5544835" y="4797152"/>
                <a:ext cx="0" cy="1584176"/>
              </a:xfrm>
              <a:prstGeom prst="line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/>
              <p:cNvCxnSpPr/>
              <p:nvPr/>
            </p:nvCxnSpPr>
            <p:spPr>
              <a:xfrm>
                <a:off x="7680103" y="4797152"/>
                <a:ext cx="0" cy="1584176"/>
              </a:xfrm>
              <a:prstGeom prst="line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395536" y="4386900"/>
              <a:ext cx="4896544" cy="2088232"/>
              <a:chOff x="395536" y="4386900"/>
              <a:chExt cx="4896544" cy="2088232"/>
            </a:xfrm>
          </p:grpSpPr>
          <p:grpSp>
            <p:nvGrpSpPr>
              <p:cNvPr id="299" name="Group 298"/>
              <p:cNvGrpSpPr/>
              <p:nvPr/>
            </p:nvGrpSpPr>
            <p:grpSpPr>
              <a:xfrm>
                <a:off x="1115616" y="5661248"/>
                <a:ext cx="380072" cy="555244"/>
                <a:chOff x="6156176" y="3305804"/>
                <a:chExt cx="380072" cy="555244"/>
              </a:xfrm>
            </p:grpSpPr>
            <p:cxnSp>
              <p:nvCxnSpPr>
                <p:cNvPr id="297" name="Straight Arrow Connector 296"/>
                <p:cNvCxnSpPr/>
                <p:nvPr/>
              </p:nvCxnSpPr>
              <p:spPr>
                <a:xfrm>
                  <a:off x="6156176" y="3305804"/>
                  <a:ext cx="0" cy="55524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298" name="TextBox 297"/>
                <p:cNvSpPr txBox="1"/>
                <p:nvPr/>
              </p:nvSpPr>
              <p:spPr>
                <a:xfrm>
                  <a:off x="6156176" y="3356992"/>
                  <a:ext cx="3800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solidFill>
                        <a:srgbClr val="FF6600"/>
                      </a:solidFill>
                    </a:rPr>
                    <a:t>g</a:t>
                  </a:r>
                  <a:endParaRPr lang="en-US" i="1" dirty="0">
                    <a:solidFill>
                      <a:srgbClr val="FF6600"/>
                    </a:solidFill>
                  </a:endParaRPr>
                </a:p>
              </p:txBody>
            </p:sp>
          </p:grpSp>
          <p:sp>
            <p:nvSpPr>
              <p:cNvPr id="306" name="Rectangle 305"/>
              <p:cNvSpPr/>
              <p:nvPr/>
            </p:nvSpPr>
            <p:spPr>
              <a:xfrm>
                <a:off x="4427984" y="4982240"/>
                <a:ext cx="864096" cy="751016"/>
              </a:xfrm>
              <a:prstGeom prst="rect">
                <a:avLst/>
              </a:prstGeom>
              <a:noFill/>
              <a:ln w="57150" cmpd="sng">
                <a:solidFill>
                  <a:srgbClr val="FFFF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395536" y="4386900"/>
                <a:ext cx="2088232" cy="2088232"/>
              </a:xfrm>
              <a:prstGeom prst="rect">
                <a:avLst/>
              </a:prstGeom>
              <a:noFill/>
              <a:ln w="57150" cmpd="sng">
                <a:solidFill>
                  <a:srgbClr val="FF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3491880" y="4365104"/>
              <a:ext cx="2088232" cy="2088232"/>
              <a:chOff x="3491880" y="4365104"/>
              <a:chExt cx="2088232" cy="2088232"/>
            </a:xfrm>
          </p:grpSpPr>
          <p:grpSp>
            <p:nvGrpSpPr>
              <p:cNvPr id="300" name="Group 299"/>
              <p:cNvGrpSpPr/>
              <p:nvPr/>
            </p:nvGrpSpPr>
            <p:grpSpPr>
              <a:xfrm>
                <a:off x="4211960" y="5229200"/>
                <a:ext cx="380072" cy="983649"/>
                <a:chOff x="6156176" y="3305804"/>
                <a:chExt cx="380072" cy="555244"/>
              </a:xfrm>
            </p:grpSpPr>
            <p:cxnSp>
              <p:nvCxnSpPr>
                <p:cNvPr id="301" name="Straight Arrow Connector 300"/>
                <p:cNvCxnSpPr/>
                <p:nvPr/>
              </p:nvCxnSpPr>
              <p:spPr>
                <a:xfrm>
                  <a:off x="6156176" y="3305804"/>
                  <a:ext cx="0" cy="555244"/>
                </a:xfrm>
                <a:prstGeom prst="straightConnector1">
                  <a:avLst/>
                </a:prstGeom>
                <a:ln w="57150" cmpd="sng">
                  <a:tailEnd type="arrow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302" name="TextBox 301"/>
                <p:cNvSpPr txBox="1"/>
                <p:nvPr/>
              </p:nvSpPr>
              <p:spPr>
                <a:xfrm>
                  <a:off x="6156176" y="3356992"/>
                  <a:ext cx="3800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solidFill>
                        <a:srgbClr val="FF6600"/>
                      </a:solidFill>
                    </a:rPr>
                    <a:t>g</a:t>
                  </a:r>
                  <a:endParaRPr lang="en-US" i="1" dirty="0">
                    <a:solidFill>
                      <a:srgbClr val="FF6600"/>
                    </a:solidFill>
                  </a:endParaRPr>
                </a:p>
              </p:txBody>
            </p:sp>
          </p:grpSp>
          <p:sp>
            <p:nvSpPr>
              <p:cNvPr id="313" name="Rectangle 312"/>
              <p:cNvSpPr/>
              <p:nvPr/>
            </p:nvSpPr>
            <p:spPr>
              <a:xfrm>
                <a:off x="3491880" y="4365104"/>
                <a:ext cx="2088232" cy="2088232"/>
              </a:xfrm>
              <a:prstGeom prst="rect">
                <a:avLst/>
              </a:prstGeom>
              <a:noFill/>
              <a:ln w="57150" cmpd="sng">
                <a:solidFill>
                  <a:srgbClr val="FF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6288433" y="4365104"/>
              <a:ext cx="2088232" cy="2088232"/>
              <a:chOff x="6288433" y="4365104"/>
              <a:chExt cx="2088232" cy="2088232"/>
            </a:xfrm>
          </p:grpSpPr>
          <p:grpSp>
            <p:nvGrpSpPr>
              <p:cNvPr id="303" name="Group 302"/>
              <p:cNvGrpSpPr/>
              <p:nvPr/>
            </p:nvGrpSpPr>
            <p:grpSpPr>
              <a:xfrm>
                <a:off x="7092280" y="4653136"/>
                <a:ext cx="380072" cy="1742595"/>
                <a:chOff x="6156176" y="2939985"/>
                <a:chExt cx="380072" cy="983649"/>
              </a:xfrm>
            </p:grpSpPr>
            <p:cxnSp>
              <p:nvCxnSpPr>
                <p:cNvPr id="304" name="Straight Arrow Connector 303"/>
                <p:cNvCxnSpPr/>
                <p:nvPr/>
              </p:nvCxnSpPr>
              <p:spPr>
                <a:xfrm>
                  <a:off x="6156176" y="2939985"/>
                  <a:ext cx="0" cy="983649"/>
                </a:xfrm>
                <a:prstGeom prst="straightConnector1">
                  <a:avLst/>
                </a:prstGeom>
                <a:ln w="76200" cmpd="sng">
                  <a:tailEnd type="arrow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305" name="TextBox 304"/>
                <p:cNvSpPr txBox="1"/>
                <p:nvPr/>
              </p:nvSpPr>
              <p:spPr>
                <a:xfrm>
                  <a:off x="6156176" y="3356992"/>
                  <a:ext cx="3800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solidFill>
                        <a:srgbClr val="FF6600"/>
                      </a:solidFill>
                    </a:rPr>
                    <a:t>g</a:t>
                  </a:r>
                  <a:endParaRPr lang="en-US" i="1" dirty="0">
                    <a:solidFill>
                      <a:srgbClr val="FF6600"/>
                    </a:solidFill>
                  </a:endParaRPr>
                </a:p>
              </p:txBody>
            </p:sp>
          </p:grpSp>
          <p:sp>
            <p:nvSpPr>
              <p:cNvPr id="311" name="Rectangle 310"/>
              <p:cNvSpPr/>
              <p:nvPr/>
            </p:nvSpPr>
            <p:spPr>
              <a:xfrm>
                <a:off x="7452320" y="5013176"/>
                <a:ext cx="864096" cy="792088"/>
              </a:xfrm>
              <a:prstGeom prst="rect">
                <a:avLst/>
              </a:prstGeom>
              <a:noFill/>
              <a:ln w="57150" cmpd="sng">
                <a:solidFill>
                  <a:srgbClr val="4F81BD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6288433" y="4365104"/>
                <a:ext cx="2088232" cy="2088232"/>
              </a:xfrm>
              <a:prstGeom prst="rect">
                <a:avLst/>
              </a:prstGeom>
              <a:noFill/>
              <a:ln w="57150" cmpd="sng">
                <a:solidFill>
                  <a:srgbClr val="FF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Rectangle 33"/>
          <p:cNvSpPr/>
          <p:nvPr/>
        </p:nvSpPr>
        <p:spPr>
          <a:xfrm>
            <a:off x="270989" y="5457418"/>
            <a:ext cx="82941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strong gravity restricts the region of space where the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statistical </a:t>
            </a:r>
            <a:b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description is possible.</a:t>
            </a:r>
          </a:p>
        </p:txBody>
      </p:sp>
      <p:sp>
        <p:nvSpPr>
          <p:cNvPr id="35" name="Oval 34"/>
          <p:cNvSpPr/>
          <p:nvPr/>
        </p:nvSpPr>
        <p:spPr>
          <a:xfrm>
            <a:off x="3950217" y="2348880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830537" y="2996952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174353" y="2365648"/>
            <a:ext cx="45719" cy="552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910657" y="2924944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166241" y="2708920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572000" y="1844824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742305" y="2636912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216545" y="2119536"/>
            <a:ext cx="45719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11560" y="4017288"/>
            <a:ext cx="4896544" cy="575280"/>
            <a:chOff x="611560" y="4017288"/>
            <a:chExt cx="4896544" cy="575280"/>
          </a:xfrm>
        </p:grpSpPr>
        <p:sp>
          <p:nvSpPr>
            <p:cNvPr id="316" name="Rectangle 315"/>
            <p:cNvSpPr/>
            <p:nvPr/>
          </p:nvSpPr>
          <p:spPr>
            <a:xfrm>
              <a:off x="611560" y="4017288"/>
              <a:ext cx="648072" cy="563840"/>
            </a:xfrm>
            <a:prstGeom prst="rect">
              <a:avLst/>
            </a:prstGeom>
            <a:noFill/>
            <a:ln w="57150" cmpd="sng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31640" y="4028728"/>
              <a:ext cx="4176464" cy="563840"/>
            </a:xfrm>
            <a:prstGeom prst="rect">
              <a:avLst/>
            </a:prstGeom>
            <a:noFill/>
            <a:ln w="57150" cmpd="sng">
              <a:noFill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  is possible??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11560" y="4725144"/>
            <a:ext cx="8352928" cy="648072"/>
            <a:chOff x="611560" y="4725144"/>
            <a:chExt cx="8352928" cy="648072"/>
          </a:xfrm>
        </p:grpSpPr>
        <p:sp>
          <p:nvSpPr>
            <p:cNvPr id="318" name="Rectangle 317"/>
            <p:cNvSpPr/>
            <p:nvPr/>
          </p:nvSpPr>
          <p:spPr>
            <a:xfrm>
              <a:off x="611560" y="4725144"/>
              <a:ext cx="648072" cy="648072"/>
            </a:xfrm>
            <a:prstGeom prst="rect">
              <a:avLst/>
            </a:prstGeom>
            <a:noFill/>
            <a:ln w="57150" cmpd="sng">
              <a:solidFill>
                <a:srgbClr val="4F81BD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59632" y="4725144"/>
              <a:ext cx="7704856" cy="648072"/>
            </a:xfrm>
            <a:prstGeom prst="rect">
              <a:avLst/>
            </a:prstGeom>
            <a:noFill/>
            <a:ln w="57150" cmpd="sng">
              <a:noFill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    is impossible.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   Local description in terms of pressure and density is </a:t>
              </a:r>
              <a:br>
                <a:rPr lang="en-US" altLang="ko-KR" dirty="0" smtClean="0"/>
              </a:br>
              <a:r>
                <a:rPr lang="en-US" altLang="ko-KR" dirty="0" smtClean="0"/>
                <a:t>                              inappropriate. </a:t>
              </a:r>
              <a:endParaRPr lang="en-US" dirty="0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1691680" y="2132856"/>
            <a:ext cx="731914" cy="731914"/>
          </a:xfrm>
          <a:prstGeom prst="rect">
            <a:avLst/>
          </a:prstGeom>
          <a:noFill/>
          <a:ln w="5715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395306" y="1084674"/>
            <a:ext cx="40899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Statistical description requires :    </a:t>
            </a:r>
          </a:p>
        </p:txBody>
      </p:sp>
      <p:pic>
        <p:nvPicPr>
          <p:cNvPr id="48" name="Picture 47" descr="스크린샷 2016-06-01 오후 7.53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052736"/>
            <a:ext cx="1408545" cy="45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0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1559" y="1340768"/>
            <a:ext cx="1800201" cy="1728192"/>
            <a:chOff x="611559" y="692696"/>
            <a:chExt cx="3810001" cy="3340100"/>
          </a:xfrm>
        </p:grpSpPr>
        <p:pic>
          <p:nvPicPr>
            <p:cNvPr id="284" name="Picture 283" descr="Translational_motion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692696"/>
              <a:ext cx="3810000" cy="3340100"/>
            </a:xfrm>
            <a:prstGeom prst="rect">
              <a:avLst/>
            </a:prstGeom>
          </p:spPr>
        </p:pic>
        <p:sp>
          <p:nvSpPr>
            <p:cNvPr id="312" name="Rectangle 311"/>
            <p:cNvSpPr/>
            <p:nvPr/>
          </p:nvSpPr>
          <p:spPr>
            <a:xfrm>
              <a:off x="611559" y="717672"/>
              <a:ext cx="3809779" cy="3277216"/>
            </a:xfrm>
            <a:prstGeom prst="rect">
              <a:avLst/>
            </a:prstGeom>
            <a:noFill/>
            <a:ln w="57150" cmpd="sng">
              <a:solidFill>
                <a:srgbClr val="FF66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71800" y="1412776"/>
            <a:ext cx="7304266" cy="461665"/>
            <a:chOff x="2133446" y="2555612"/>
            <a:chExt cx="7304266" cy="461665"/>
          </a:xfrm>
        </p:grpSpPr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2133446" y="2555612"/>
              <a:ext cx="114241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err="1" smtClean="0"/>
                <a:t>EoS</a:t>
              </a:r>
              <a:r>
                <a:rPr lang="en-US" altLang="ko-KR" sz="2400" b="1" dirty="0" smtClean="0"/>
                <a:t> 1:</a:t>
              </a:r>
              <a:endParaRPr lang="en-US" altLang="ko-KR" sz="2400" b="1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347864" y="2564904"/>
              <a:ext cx="6089848" cy="393700"/>
              <a:chOff x="3347864" y="2564904"/>
              <a:chExt cx="6089848" cy="393700"/>
            </a:xfrm>
          </p:grpSpPr>
          <p:pic>
            <p:nvPicPr>
              <p:cNvPr id="15" name="Picture 14" descr="스크린샷 2015-10-09 오후 4.57.27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47864" y="2564904"/>
                <a:ext cx="2057400" cy="39370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405264" y="2564904"/>
                <a:ext cx="4032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(Ideal gas)</a:t>
                </a:r>
                <a:endParaRPr lang="en-US" b="1" dirty="0"/>
              </a:p>
            </p:txBody>
          </p:sp>
        </p:grpSp>
      </p:grp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Two EoSs we are interested in: </a:t>
            </a:r>
            <a:endParaRPr lang="en-US" altLang="ko-KR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354406" y="3717032"/>
            <a:ext cx="8106026" cy="2313548"/>
            <a:chOff x="354406" y="3717032"/>
            <a:chExt cx="8106026" cy="2313548"/>
          </a:xfrm>
        </p:grpSpPr>
        <p:grpSp>
          <p:nvGrpSpPr>
            <p:cNvPr id="19" name="Group 18"/>
            <p:cNvGrpSpPr/>
            <p:nvPr/>
          </p:nvGrpSpPr>
          <p:grpSpPr>
            <a:xfrm>
              <a:off x="354406" y="3717032"/>
              <a:ext cx="8106026" cy="2304256"/>
              <a:chOff x="247095" y="3429000"/>
              <a:chExt cx="8106026" cy="2304256"/>
            </a:xfrm>
          </p:grpSpPr>
          <p:pic>
            <p:nvPicPr>
              <p:cNvPr id="23" name="Picture 22" descr="스크린샷 2015-10-09 오후 5.02.22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584" y="4509120"/>
                <a:ext cx="7525537" cy="713719"/>
              </a:xfrm>
              <a:prstGeom prst="rect">
                <a:avLst/>
              </a:prstGeom>
            </p:spPr>
          </p:pic>
          <p:sp>
            <p:nvSpPr>
              <p:cNvPr id="27" name="Rounded Rectangle 26"/>
              <p:cNvSpPr/>
              <p:nvPr/>
            </p:nvSpPr>
            <p:spPr>
              <a:xfrm>
                <a:off x="4860032" y="4581128"/>
                <a:ext cx="1296144" cy="504056"/>
              </a:xfrm>
              <a:prstGeom prst="roundRect">
                <a:avLst/>
              </a:prstGeom>
              <a:noFill/>
              <a:ln w="38100" cmpd="sng">
                <a:solidFill>
                  <a:schemeClr val="accent2">
                    <a:lumMod val="7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247095" y="3429000"/>
                <a:ext cx="4737194" cy="400110"/>
              </a:xfrm>
              <a:prstGeom prst="rect">
                <a:avLst/>
              </a:prstGeom>
              <a:solidFill>
                <a:srgbClr val="FF6600"/>
              </a:solidFill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rgbClr val="808080">
                    <a:alpha val="50000"/>
                  </a:srgb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ko-KR" sz="2000" b="1" dirty="0" smtClean="0"/>
                  <a:t>An additional constraint: Adiabaticity </a:t>
                </a:r>
                <a:endParaRPr lang="en-US" altLang="ko-KR" sz="2000" b="1" dirty="0"/>
              </a:p>
            </p:txBody>
          </p:sp>
          <p:pic>
            <p:nvPicPr>
              <p:cNvPr id="22" name="Picture 21" descr="스크린샷 2015-10-09 오후 5.02.40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0753" y="3445388"/>
                <a:ext cx="1079500" cy="368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Picture 23" descr="스크린샷 2015-10-09 오후 5.02.14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27984" y="4052882"/>
                <a:ext cx="2578100" cy="330200"/>
              </a:xfrm>
              <a:prstGeom prst="rect">
                <a:avLst/>
              </a:prstGeom>
            </p:spPr>
          </p:pic>
          <p:pic>
            <p:nvPicPr>
              <p:cNvPr id="25" name="Picture 24" descr="스크린샷 2015-10-09 오후 5.02.01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3688" y="4073004"/>
                <a:ext cx="2349500" cy="292100"/>
              </a:xfrm>
              <a:prstGeom prst="rect">
                <a:avLst/>
              </a:prstGeom>
            </p:spPr>
          </p:pic>
          <p:cxnSp>
            <p:nvCxnSpPr>
              <p:cNvPr id="26" name="Straight Arrow Connector 25"/>
              <p:cNvCxnSpPr/>
              <p:nvPr/>
            </p:nvCxnSpPr>
            <p:spPr>
              <a:xfrm flipV="1">
                <a:off x="5508104" y="4005064"/>
                <a:ext cx="432048" cy="36004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 Box 7"/>
              <p:cNvSpPr txBox="1">
                <a:spLocks noChangeArrowheads="1"/>
              </p:cNvSpPr>
              <p:nvPr/>
            </p:nvSpPr>
            <p:spPr bwMode="auto">
              <a:xfrm>
                <a:off x="3995936" y="5271591"/>
                <a:ext cx="1142410" cy="461665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rgbClr val="808080">
                    <a:alpha val="50000"/>
                  </a:srgb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err="1" smtClean="0"/>
                  <a:t>EoS</a:t>
                </a:r>
                <a:r>
                  <a:rPr lang="en-US" altLang="ko-KR" sz="2400" b="1" dirty="0" smtClean="0"/>
                  <a:t> 2:</a:t>
                </a:r>
                <a:endParaRPr lang="en-US" altLang="ko-KR" sz="2400" b="1" dirty="0"/>
              </a:p>
            </p:txBody>
          </p:sp>
          <p:cxnSp>
            <p:nvCxnSpPr>
              <p:cNvPr id="29" name="Straight Arrow Connector 28"/>
              <p:cNvCxnSpPr>
                <a:stCxn id="28" idx="3"/>
                <a:endCxn id="27" idx="2"/>
              </p:cNvCxnSpPr>
              <p:nvPr/>
            </p:nvCxnSpPr>
            <p:spPr>
              <a:xfrm flipV="1">
                <a:off x="5138346" y="5085184"/>
                <a:ext cx="369758" cy="417240"/>
              </a:xfrm>
              <a:prstGeom prst="straightConnector1">
                <a:avLst/>
              </a:prstGeom>
              <a:ln w="19050" cmpd="sng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>
                <a:stCxn id="24" idx="1"/>
                <a:endCxn id="25" idx="3"/>
              </p:cNvCxnSpPr>
              <p:nvPr/>
            </p:nvCxnSpPr>
            <p:spPr>
              <a:xfrm flipH="1">
                <a:off x="4113188" y="4217982"/>
                <a:ext cx="314796" cy="1072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5724128" y="5661248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Polytropic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EoS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4013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스크린샷 2015-10-09 오후 6.06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0" y="1878484"/>
            <a:ext cx="6583772" cy="62975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1300798"/>
            <a:ext cx="5400600" cy="4432458"/>
            <a:chOff x="251520" y="1268760"/>
            <a:chExt cx="5400600" cy="4432458"/>
          </a:xfrm>
        </p:grpSpPr>
        <p:pic>
          <p:nvPicPr>
            <p:cNvPr id="285" name="Picture 284" descr="Brownian_motion_gamboge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8760"/>
              <a:ext cx="5400600" cy="4432458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899592" y="1484785"/>
              <a:ext cx="4104457" cy="4032448"/>
              <a:chOff x="532469" y="4439161"/>
              <a:chExt cx="1951299" cy="2035971"/>
            </a:xfrm>
          </p:grpSpPr>
          <p:grpSp>
            <p:nvGrpSpPr>
              <p:cNvPr id="299" name="Group 298"/>
              <p:cNvGrpSpPr/>
              <p:nvPr/>
            </p:nvGrpSpPr>
            <p:grpSpPr>
              <a:xfrm>
                <a:off x="1115616" y="5661248"/>
                <a:ext cx="174689" cy="555244"/>
                <a:chOff x="6156176" y="3305804"/>
                <a:chExt cx="174689" cy="555244"/>
              </a:xfrm>
            </p:grpSpPr>
            <p:cxnSp>
              <p:nvCxnSpPr>
                <p:cNvPr id="297" name="Straight Arrow Connector 296"/>
                <p:cNvCxnSpPr/>
                <p:nvPr/>
              </p:nvCxnSpPr>
              <p:spPr>
                <a:xfrm>
                  <a:off x="6156176" y="3305804"/>
                  <a:ext cx="0" cy="55524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298" name="TextBox 297"/>
                <p:cNvSpPr txBox="1"/>
                <p:nvPr/>
              </p:nvSpPr>
              <p:spPr>
                <a:xfrm>
                  <a:off x="6156176" y="3356992"/>
                  <a:ext cx="174689" cy="1864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solidFill>
                        <a:srgbClr val="FF6600"/>
                      </a:solidFill>
                    </a:rPr>
                    <a:t>g</a:t>
                  </a:r>
                  <a:endParaRPr lang="en-US" i="1" dirty="0">
                    <a:solidFill>
                      <a:srgbClr val="FF6600"/>
                    </a:solidFill>
                  </a:endParaRPr>
                </a:p>
              </p:txBody>
            </p:sp>
          </p:grpSp>
          <p:sp>
            <p:nvSpPr>
              <p:cNvPr id="312" name="Rectangle 311"/>
              <p:cNvSpPr/>
              <p:nvPr/>
            </p:nvSpPr>
            <p:spPr>
              <a:xfrm>
                <a:off x="532469" y="4439161"/>
                <a:ext cx="1951299" cy="2035971"/>
              </a:xfrm>
              <a:prstGeom prst="rect">
                <a:avLst/>
              </a:prstGeom>
              <a:noFill/>
              <a:ln w="57150" cmpd="sng">
                <a:solidFill>
                  <a:srgbClr val="FF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3366FF"/>
                  </a:solidFill>
                </a:endParaRPr>
              </a:p>
            </p:txBody>
          </p:sp>
        </p:grpSp>
      </p:grpSp>
      <p:sp>
        <p:nvSpPr>
          <p:cNvPr id="34" name="Rectangle 33"/>
          <p:cNvSpPr/>
          <p:nvPr/>
        </p:nvSpPr>
        <p:spPr>
          <a:xfrm>
            <a:off x="971600" y="5733256"/>
            <a:ext cx="64698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 the time being, we assume the volume contains </a:t>
            </a:r>
            <a:b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statistically enough number of particles.</a:t>
            </a:r>
          </a:p>
        </p:txBody>
      </p:sp>
      <p:pic>
        <p:nvPicPr>
          <p:cNvPr id="9" name="Picture 8" descr="스크린샷 2016-05-29 오후 5.20.4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12776"/>
            <a:ext cx="1892300" cy="393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32328" y="2126546"/>
            <a:ext cx="64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P(z)</a:t>
            </a:r>
            <a:endParaRPr lang="en-US" i="1" dirty="0">
              <a:latin typeface="Times New Roman"/>
              <a:cs typeface="Times New Roman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932040" y="3573016"/>
            <a:ext cx="3467616" cy="1754327"/>
            <a:chOff x="5292080" y="3068960"/>
            <a:chExt cx="3467616" cy="1754327"/>
          </a:xfrm>
        </p:grpSpPr>
        <p:pic>
          <p:nvPicPr>
            <p:cNvPr id="12" name="Picture 11" descr="스크린샷 2016-05-29 오후 5.24.42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6412" y="3420740"/>
              <a:ext cx="1993900" cy="3683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292080" y="3068960"/>
              <a:ext cx="3467616" cy="17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Kinetic energy:</a:t>
              </a:r>
            </a:p>
            <a:p>
              <a:endParaRPr lang="en-US" b="1" dirty="0"/>
            </a:p>
            <a:p>
              <a:endParaRPr lang="en-US" b="1" dirty="0" smtClean="0"/>
            </a:p>
            <a:p>
              <a:r>
                <a:rPr lang="en-US" b="1" dirty="0" smtClean="0"/>
                <a:t>Therefore, the avarage speed </a:t>
              </a:r>
            </a:p>
            <a:p>
              <a:r>
                <a:rPr lang="en-US" b="1" dirty="0" smtClean="0"/>
                <a:t>of a particle is independent of </a:t>
              </a:r>
              <a:br>
                <a:rPr lang="en-US" b="1" dirty="0" smtClean="0"/>
              </a:br>
              <a:r>
                <a:rPr lang="en-US" b="1" dirty="0" smtClean="0"/>
                <a:t>its height. </a:t>
              </a:r>
              <a:endParaRPr lang="en-US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148064" y="2564904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The density and pressure are </a:t>
            </a:r>
          </a:p>
          <a:p>
            <a:r>
              <a:rPr lang="en-US" b="1" dirty="0"/>
              <a:t>p</a:t>
            </a:r>
            <a:r>
              <a:rPr lang="en-US" b="1" dirty="0" smtClean="0"/>
              <a:t>osition dependent.</a:t>
            </a:r>
            <a:endParaRPr lang="en-US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251520" y="1444814"/>
            <a:ext cx="4507952" cy="4104456"/>
            <a:chOff x="251520" y="836712"/>
            <a:chExt cx="4507952" cy="4104456"/>
          </a:xfrm>
        </p:grpSpPr>
        <p:sp>
          <p:nvSpPr>
            <p:cNvPr id="8" name="TextBox 7"/>
            <p:cNvSpPr txBox="1"/>
            <p:nvPr/>
          </p:nvSpPr>
          <p:spPr>
            <a:xfrm>
              <a:off x="3563888" y="908720"/>
              <a:ext cx="1195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rgbClr val="0000FF"/>
                  </a:solidFill>
                </a:rPr>
                <a:t>T, N, V</a:t>
              </a:r>
              <a:endParaRPr lang="en-US" sz="2400" b="1" i="1" dirty="0">
                <a:solidFill>
                  <a:srgbClr val="0000FF"/>
                </a:solidFill>
              </a:endParaRPr>
            </a:p>
          </p:txBody>
        </p:sp>
        <p:pic>
          <p:nvPicPr>
            <p:cNvPr id="48" name="Picture 47" descr="스크린샷 2015-10-09 오후 5.14.57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2848823"/>
              <a:ext cx="409004" cy="292145"/>
            </a:xfrm>
            <a:prstGeom prst="rect">
              <a:avLst/>
            </a:prstGeom>
          </p:spPr>
        </p:pic>
        <p:sp>
          <p:nvSpPr>
            <p:cNvPr id="16" name="Double Brace 15"/>
            <p:cNvSpPr/>
            <p:nvPr/>
          </p:nvSpPr>
          <p:spPr>
            <a:xfrm>
              <a:off x="467544" y="908720"/>
              <a:ext cx="45719" cy="4032448"/>
            </a:xfrm>
            <a:prstGeom prst="bracePair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307682" y="836712"/>
              <a:ext cx="1898263" cy="3744416"/>
              <a:chOff x="2307682" y="836712"/>
              <a:chExt cx="1898263" cy="3744416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>
                <a:off x="2307682" y="1124744"/>
                <a:ext cx="288032" cy="360040"/>
              </a:xfrm>
              <a:prstGeom prst="straightConnector1">
                <a:avLst/>
              </a:prstGeom>
              <a:ln w="28575" cmpd="sng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2374062" y="836712"/>
                <a:ext cx="46373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 smtClean="0">
                    <a:solidFill>
                      <a:srgbClr val="3366FF"/>
                    </a:solidFill>
                    <a:latin typeface="Times New Roman"/>
                    <a:ea typeface="나눔명조"/>
                    <a:cs typeface="Times New Roman"/>
                  </a:rPr>
                  <a:t>v</a:t>
                </a:r>
                <a:endParaRPr lang="en-US" sz="2800" i="1" dirty="0">
                  <a:solidFill>
                    <a:srgbClr val="3366FF"/>
                  </a:solidFill>
                  <a:latin typeface="Times New Roman"/>
                  <a:ea typeface="나눔명조"/>
                  <a:cs typeface="Times New Roman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3635896" y="4057908"/>
                <a:ext cx="570049" cy="523220"/>
                <a:chOff x="3635896" y="4057908"/>
                <a:chExt cx="570049" cy="52322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 flipV="1">
                  <a:off x="3635896" y="4077072"/>
                  <a:ext cx="360040" cy="360040"/>
                </a:xfrm>
                <a:prstGeom prst="straightConnector1">
                  <a:avLst/>
                </a:prstGeom>
                <a:ln w="28575" cmpd="sng">
                  <a:solidFill>
                    <a:srgbClr val="0000FF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/>
              </p:nvSpPr>
              <p:spPr>
                <a:xfrm>
                  <a:off x="3742214" y="4057908"/>
                  <a:ext cx="463731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i="1" dirty="0" smtClean="0">
                      <a:solidFill>
                        <a:srgbClr val="3366FF"/>
                      </a:solidFill>
                      <a:latin typeface="Times New Roman"/>
                      <a:ea typeface="나눔명조"/>
                      <a:cs typeface="Times New Roman"/>
                    </a:rPr>
                    <a:t>v</a:t>
                  </a:r>
                  <a:endParaRPr lang="en-US" sz="2800" i="1" dirty="0">
                    <a:solidFill>
                      <a:srgbClr val="3366FF"/>
                    </a:solidFill>
                    <a:latin typeface="Times New Roman"/>
                    <a:ea typeface="나눔명조"/>
                    <a:cs typeface="Times New Roman"/>
                  </a:endParaRPr>
                </a:p>
              </p:txBody>
            </p:sp>
          </p:grpSp>
        </p:grpSp>
        <p:sp>
          <p:nvSpPr>
            <p:cNvPr id="23" name="Oval 22"/>
            <p:cNvSpPr/>
            <p:nvPr/>
          </p:nvSpPr>
          <p:spPr>
            <a:xfrm>
              <a:off x="2267744" y="1052736"/>
              <a:ext cx="45719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302145" y="1205136"/>
              <a:ext cx="45719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1568058" y="4831540"/>
              <a:ext cx="50291" cy="7920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 descr="스크린샷 2015-10-09 오후 5.18.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83574"/>
            <a:ext cx="4271818" cy="661240"/>
          </a:xfrm>
          <a:prstGeom prst="rect">
            <a:avLst/>
          </a:prstGeom>
        </p:spPr>
      </p:pic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899592" y="116633"/>
            <a:ext cx="6696744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Brief summary of the </a:t>
            </a:r>
            <a:r>
              <a:rPr lang="en-US" altLang="ko-KR" b="1" dirty="0" smtClean="0">
                <a:solidFill>
                  <a:srgbClr val="FF0000"/>
                </a:solidFill>
              </a:rPr>
              <a:t>particles </a:t>
            </a:r>
            <a:r>
              <a:rPr lang="en-US" altLang="ko-KR" b="1" dirty="0" smtClean="0"/>
              <a:t>in the presence of a </a:t>
            </a:r>
            <a:r>
              <a:rPr lang="en-US" altLang="ko-KR" b="1" dirty="0" smtClean="0">
                <a:solidFill>
                  <a:srgbClr val="FF0000"/>
                </a:solidFill>
              </a:rPr>
              <a:t>gravity</a:t>
            </a:r>
            <a:endParaRPr lang="en-US" altLang="ko-K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78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323528" y="2780928"/>
            <a:ext cx="8352928" cy="1584176"/>
          </a:xfrm>
          <a:prstGeom prst="rect">
            <a:avLst/>
          </a:prstGeom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US" altLang="ko-KR" sz="2800" dirty="0" smtClean="0">
                <a:sym typeface="Wingdings"/>
              </a:rPr>
              <a:t>Q</a:t>
            </a:r>
            <a:r>
              <a:rPr lang="en-US" altLang="ko-KR" sz="2800" dirty="0" smtClean="0">
                <a:solidFill>
                  <a:srgbClr val="FF0000"/>
                </a:solidFill>
                <a:sym typeface="Wingdings"/>
              </a:rPr>
              <a:t>: It appears genuine that strong gravity affects on the distributions of matters.</a:t>
            </a:r>
            <a:br>
              <a:rPr lang="en-US" altLang="ko-KR" sz="2800" dirty="0" smtClean="0">
                <a:solidFill>
                  <a:srgbClr val="FF0000"/>
                </a:solidFill>
                <a:sym typeface="Wingdings"/>
              </a:rPr>
            </a:br>
            <a:r>
              <a:rPr lang="en-US" altLang="ko-KR" sz="2800" dirty="0" smtClean="0">
                <a:solidFill>
                  <a:srgbClr val="FF0000"/>
                </a:solidFill>
                <a:sym typeface="Wingdings"/>
              </a:rPr>
              <a:t>Then, how is the Equation of State? </a:t>
            </a:r>
            <a:br>
              <a:rPr lang="en-US" altLang="ko-KR" sz="2800" dirty="0" smtClean="0">
                <a:solidFill>
                  <a:srgbClr val="FF0000"/>
                </a:solidFill>
                <a:sym typeface="Wingdings"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075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Statistics (Summary)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51520" y="692696"/>
            <a:ext cx="2476609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Basic principle:</a:t>
            </a:r>
            <a:endParaRPr lang="en-US" altLang="ko-KR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51520" y="1196752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The number of particles in unit phase volume is proportional to</a:t>
            </a:r>
            <a:endParaRPr lang="en-US" altLang="ko-KR" sz="2000" b="1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9952" y="1686158"/>
            <a:ext cx="4680520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스크린샷 2015-11-11 오후 5.26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92" y="1651891"/>
            <a:ext cx="3082636" cy="46181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51520" y="2245641"/>
            <a:ext cx="7128792" cy="1172799"/>
            <a:chOff x="251520" y="2245641"/>
            <a:chExt cx="7128792" cy="1172799"/>
          </a:xfrm>
        </p:grpSpPr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51520" y="2492896"/>
              <a:ext cx="283458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Partition function:</a:t>
              </a:r>
              <a:endParaRPr lang="en-US" altLang="ko-KR" sz="2400" b="1" dirty="0"/>
            </a:p>
          </p:txBody>
        </p:sp>
        <p:pic>
          <p:nvPicPr>
            <p:cNvPr id="15" name="Picture 14" descr="스크린샷 2015-11-11 오후 5.36.1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2245641"/>
              <a:ext cx="3516115" cy="388347"/>
            </a:xfrm>
            <a:prstGeom prst="rect">
              <a:avLst/>
            </a:prstGeom>
          </p:spPr>
        </p:pic>
        <p:pic>
          <p:nvPicPr>
            <p:cNvPr id="16" name="Picture 15" descr="스크린샷 2015-11-11 오후 5.36.2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9427" y="2750521"/>
              <a:ext cx="4050885" cy="667919"/>
            </a:xfrm>
            <a:prstGeom prst="rect">
              <a:avLst/>
            </a:prstGeom>
          </p:spPr>
        </p:pic>
        <p:sp>
          <p:nvSpPr>
            <p:cNvPr id="18" name="Left Brace 17"/>
            <p:cNvSpPr/>
            <p:nvPr/>
          </p:nvSpPr>
          <p:spPr>
            <a:xfrm>
              <a:off x="3131840" y="2420888"/>
              <a:ext cx="216024" cy="792088"/>
            </a:xfrm>
            <a:prstGeom prst="leftBrac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1520" y="3501008"/>
            <a:ext cx="7272808" cy="1191937"/>
            <a:chOff x="251520" y="3501008"/>
            <a:chExt cx="7272808" cy="1191937"/>
          </a:xfrm>
        </p:grpSpPr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251520" y="3501008"/>
              <a:ext cx="3315030" cy="400110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Total energy and entropy: </a:t>
              </a:r>
              <a:endParaRPr lang="en-US" altLang="ko-KR" sz="2000" b="1" dirty="0"/>
            </a:p>
          </p:txBody>
        </p:sp>
        <p:pic>
          <p:nvPicPr>
            <p:cNvPr id="19" name="Picture 18" descr="스크린샷 2015-11-11 오후 5.36.4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4033578"/>
              <a:ext cx="2819138" cy="659245"/>
            </a:xfrm>
            <a:prstGeom prst="rect">
              <a:avLst/>
            </a:prstGeom>
          </p:spPr>
        </p:pic>
        <p:pic>
          <p:nvPicPr>
            <p:cNvPr id="21" name="Picture 20" descr="스크린샷 2015-11-11 오후 5.36.52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4014" y="4077072"/>
              <a:ext cx="3400314" cy="615873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970967" y="4997462"/>
            <a:ext cx="6283028" cy="1671898"/>
            <a:chOff x="1512337" y="4641549"/>
            <a:chExt cx="5192585" cy="1381731"/>
          </a:xfrm>
        </p:grpSpPr>
        <p:sp>
          <p:nvSpPr>
            <p:cNvPr id="20" name="Rounded Rectangle 19"/>
            <p:cNvSpPr/>
            <p:nvPr/>
          </p:nvSpPr>
          <p:spPr>
            <a:xfrm>
              <a:off x="4860032" y="5445224"/>
              <a:ext cx="1296144" cy="504056"/>
            </a:xfrm>
            <a:prstGeom prst="roundRect">
              <a:avLst/>
            </a:prstGeom>
            <a:ln w="19050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1512337" y="5549170"/>
              <a:ext cx="2460742" cy="279797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1600" b="1" dirty="0" smtClean="0"/>
                <a:t>Number of ptls (normalized):</a:t>
              </a:r>
              <a:endParaRPr lang="en-US" altLang="ko-KR" sz="1600" b="1" dirty="0"/>
            </a:p>
          </p:txBody>
        </p:sp>
        <p:pic>
          <p:nvPicPr>
            <p:cNvPr id="31" name="Picture 30" descr="스크린샷 2015-11-11 오후 5.37.15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5416081"/>
              <a:ext cx="2636978" cy="607199"/>
            </a:xfrm>
            <a:prstGeom prst="rect">
              <a:avLst/>
            </a:prstGeom>
          </p:spPr>
        </p:pic>
        <p:pic>
          <p:nvPicPr>
            <p:cNvPr id="33" name="Picture 32" descr="스크린샷 2015-11-11 오후 7.24.2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7038" y="4641549"/>
              <a:ext cx="1197050" cy="607199"/>
            </a:xfrm>
            <a:prstGeom prst="rect">
              <a:avLst/>
            </a:prstGeom>
          </p:spPr>
        </p:pic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1512860" y="4801704"/>
              <a:ext cx="1610036" cy="33855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1600" b="1" dirty="0" smtClean="0"/>
                <a:t>Heat Capacity:</a:t>
              </a:r>
              <a:endParaRPr lang="en-US" altLang="ko-KR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4773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331640" y="116633"/>
            <a:ext cx="6552728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Ideal Gas in Constant Newtonian Gravity</a:t>
            </a:r>
            <a:endParaRPr lang="en-US" altLang="ko-KR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251520" y="692696"/>
            <a:ext cx="8856984" cy="2016224"/>
            <a:chOff x="251520" y="692696"/>
            <a:chExt cx="8856984" cy="2016224"/>
          </a:xfrm>
        </p:grpSpPr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251520" y="692696"/>
              <a:ext cx="4117775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i="1" dirty="0" smtClean="0"/>
                <a:t>N</a:t>
              </a:r>
              <a:r>
                <a:rPr lang="en-US" altLang="ko-KR" sz="2400" b="1" dirty="0" smtClean="0"/>
                <a:t>-particle system in a box:</a:t>
              </a:r>
              <a:endParaRPr lang="en-US" altLang="ko-KR" sz="2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3528" y="1196752"/>
              <a:ext cx="38164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One particle </a:t>
              </a:r>
              <a:r>
                <a:rPr lang="en-US" sz="2000" b="1" dirty="0" err="1" smtClean="0"/>
                <a:t>Hamitonian</a:t>
              </a:r>
              <a:r>
                <a:rPr lang="en-US" sz="2000" b="1" dirty="0" smtClean="0"/>
                <a:t>: </a:t>
              </a:r>
              <a:endParaRPr lang="en-US" sz="2000" b="1" dirty="0"/>
            </a:p>
          </p:txBody>
        </p:sp>
        <p:sp>
          <p:nvSpPr>
            <p:cNvPr id="3" name="Cube 2"/>
            <p:cNvSpPr/>
            <p:nvPr/>
          </p:nvSpPr>
          <p:spPr>
            <a:xfrm>
              <a:off x="6876256" y="980728"/>
              <a:ext cx="1872208" cy="1728192"/>
            </a:xfrm>
            <a:prstGeom prst="cub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스크린샷 2015-10-09 오후 5.14.4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9977" y="1016615"/>
              <a:ext cx="205451" cy="252145"/>
            </a:xfrm>
            <a:prstGeom prst="rect">
              <a:avLst/>
            </a:prstGeom>
          </p:spPr>
        </p:pic>
        <p:pic>
          <p:nvPicPr>
            <p:cNvPr id="15" name="Picture 14" descr="스크린샷 2015-10-09 오후 5.14.5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1508" y="1635637"/>
              <a:ext cx="336996" cy="240711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7164288" y="1700808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092280" y="2348880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469088" y="2005608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236296" y="2492896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773888" y="2492896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7926288" y="2462808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078688" y="2615208"/>
              <a:ext cx="45719" cy="7200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740352" y="1556792"/>
              <a:ext cx="45719" cy="8532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7380312" y="2335560"/>
              <a:ext cx="45719" cy="8532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8045152" y="1861592"/>
              <a:ext cx="45719" cy="8532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7956376" y="2191544"/>
              <a:ext cx="45719" cy="8532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8349952" y="2166392"/>
              <a:ext cx="45719" cy="85328"/>
            </a:xfrm>
            <a:prstGeom prst="ellipse">
              <a:avLst/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스크린샷 2015-10-09 오후 5.18.0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776" y="1615632"/>
              <a:ext cx="4271818" cy="661240"/>
            </a:xfrm>
            <a:prstGeom prst="rect">
              <a:avLst/>
            </a:prstGeom>
          </p:spPr>
        </p:pic>
        <p:cxnSp>
          <p:nvCxnSpPr>
            <p:cNvPr id="43" name="Straight Arrow Connector 42"/>
            <p:cNvCxnSpPr/>
            <p:nvPr/>
          </p:nvCxnSpPr>
          <p:spPr>
            <a:xfrm flipV="1">
              <a:off x="6876256" y="836712"/>
              <a:ext cx="0" cy="187220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 descr="스크린샷 2015-10-09 오후 5.19.5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4248" y="692696"/>
              <a:ext cx="142671" cy="163052"/>
            </a:xfrm>
            <a:prstGeom prst="rect">
              <a:avLst/>
            </a:prstGeom>
          </p:spPr>
        </p:pic>
        <p:cxnSp>
          <p:nvCxnSpPr>
            <p:cNvPr id="45" name="Straight Arrow Connector 44"/>
            <p:cNvCxnSpPr/>
            <p:nvPr/>
          </p:nvCxnSpPr>
          <p:spPr>
            <a:xfrm flipH="1">
              <a:off x="7483168" y="2060848"/>
              <a:ext cx="8384" cy="639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251520" y="2555612"/>
            <a:ext cx="8098993" cy="1606129"/>
            <a:chOff x="251520" y="2555612"/>
            <a:chExt cx="8098993" cy="1606129"/>
          </a:xfrm>
        </p:grpSpPr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51520" y="2555612"/>
              <a:ext cx="468169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One particle partition function:</a:t>
              </a:r>
              <a:endParaRPr lang="en-US" altLang="ko-KR" sz="2400" b="1" dirty="0"/>
            </a:p>
          </p:txBody>
        </p:sp>
        <p:pic>
          <p:nvPicPr>
            <p:cNvPr id="48" name="Picture 47" descr="스크린샷 2015-10-09 오후 5.31.29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488" y="3212976"/>
              <a:ext cx="7557025" cy="568377"/>
            </a:xfrm>
            <a:prstGeom prst="rect">
              <a:avLst/>
            </a:prstGeom>
          </p:spPr>
        </p:pic>
        <p:pic>
          <p:nvPicPr>
            <p:cNvPr id="49" name="Picture 48" descr="스크린샷 2015-10-09 오후 5.33.30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063" y="3933056"/>
              <a:ext cx="1072455" cy="228685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436096" y="2761183"/>
              <a:ext cx="2232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/>
                <a:t>Landsberg</a:t>
              </a:r>
              <a:r>
                <a:rPr lang="en-US" sz="1400" dirty="0"/>
                <a:t>, </a:t>
              </a:r>
              <a:r>
                <a:rPr lang="en-US" sz="1400" dirty="0" smtClean="0"/>
                <a:t>et. al. </a:t>
              </a:r>
              <a:r>
                <a:rPr lang="en-US" sz="1400" dirty="0"/>
                <a:t>(1994)</a:t>
              </a:r>
              <a:r>
                <a:rPr lang="en-US" sz="1400" dirty="0" smtClean="0"/>
                <a:t>.</a:t>
              </a:r>
              <a:endParaRPr lang="en-US" sz="14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9434" y="4509120"/>
            <a:ext cx="8685054" cy="1624246"/>
            <a:chOff x="279434" y="4509120"/>
            <a:chExt cx="8685054" cy="1624246"/>
          </a:xfrm>
        </p:grpSpPr>
        <p:grpSp>
          <p:nvGrpSpPr>
            <p:cNvPr id="8" name="Group 7"/>
            <p:cNvGrpSpPr/>
            <p:nvPr/>
          </p:nvGrpSpPr>
          <p:grpSpPr>
            <a:xfrm>
              <a:off x="279434" y="4509120"/>
              <a:ext cx="8685054" cy="1624246"/>
              <a:chOff x="279434" y="4509120"/>
              <a:chExt cx="8685054" cy="1624246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79434" y="4509120"/>
                <a:ext cx="8685054" cy="1624246"/>
                <a:chOff x="279434" y="4509120"/>
                <a:chExt cx="8685054" cy="1624246"/>
              </a:xfrm>
            </p:grpSpPr>
            <p:sp>
              <p:nvSpPr>
                <p:cNvPr id="2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279434" y="4509120"/>
                  <a:ext cx="4289756" cy="461665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  <a:effectLst>
                  <a:prstShdw prst="shdw13" dist="53882" dir="13500000">
                    <a:srgbClr val="808080">
                      <a:alpha val="50000"/>
                    </a:srgbClr>
                  </a:prst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2400" b="1" dirty="0" smtClean="0"/>
                    <a:t>Order parameter for gravity:</a:t>
                  </a:r>
                  <a:endParaRPr lang="en-US" altLang="ko-KR" sz="2400" b="1" dirty="0"/>
                </a:p>
              </p:txBody>
            </p:sp>
            <p:pic>
              <p:nvPicPr>
                <p:cNvPr id="50" name="Picture 49" descr="스크린샷 2015-10-09 오후 5.33.37.png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75656" y="5013176"/>
                  <a:ext cx="5524643" cy="610668"/>
                </a:xfrm>
                <a:prstGeom prst="rect">
                  <a:avLst/>
                </a:prstGeom>
              </p:spPr>
            </p:pic>
            <p:sp>
              <p:nvSpPr>
                <p:cNvPr id="51" name="TextBox 50"/>
                <p:cNvSpPr txBox="1"/>
                <p:nvPr/>
              </p:nvSpPr>
              <p:spPr>
                <a:xfrm>
                  <a:off x="899592" y="5733256"/>
                  <a:ext cx="806489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/>
                    <a:t>Ratio btw the </a:t>
                  </a:r>
                  <a:r>
                    <a:rPr lang="en-US" sz="2000" b="1" dirty="0" err="1" smtClean="0"/>
                    <a:t>grav</a:t>
                  </a:r>
                  <a:r>
                    <a:rPr lang="en-US" sz="2000" b="1" dirty="0" smtClean="0"/>
                    <a:t>. Potential energy to the thermal kinetic energy.</a:t>
                  </a:r>
                  <a:endParaRPr lang="en-US" sz="2000" b="1" dirty="0"/>
                </a:p>
              </p:txBody>
            </p:sp>
          </p:grpSp>
          <p:sp>
            <p:nvSpPr>
              <p:cNvPr id="7" name="Oval 6"/>
              <p:cNvSpPr/>
              <p:nvPr/>
            </p:nvSpPr>
            <p:spPr>
              <a:xfrm>
                <a:off x="1438925" y="5104823"/>
                <a:ext cx="344277" cy="392771"/>
              </a:xfrm>
              <a:prstGeom prst="ellipse">
                <a:avLst/>
              </a:prstGeom>
              <a:ln w="19050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4644008" y="5124461"/>
              <a:ext cx="344277" cy="392771"/>
            </a:xfrm>
            <a:prstGeom prst="ellipse">
              <a:avLst/>
            </a:prstGeom>
            <a:ln w="19050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966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Ideal Gas in Constant Gravity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51520" y="692696"/>
            <a:ext cx="2579101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Internal energy:</a:t>
            </a:r>
            <a:endParaRPr lang="en-US" altLang="ko-KR" sz="24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87624" y="1124744"/>
            <a:ext cx="6984776" cy="2808312"/>
            <a:chOff x="1187624" y="1124744"/>
            <a:chExt cx="6984776" cy="2808312"/>
          </a:xfrm>
        </p:grpSpPr>
        <p:pic>
          <p:nvPicPr>
            <p:cNvPr id="5" name="Picture 4" descr="스크린샷 2015-10-09 오후 5.38.5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1124744"/>
              <a:ext cx="5317328" cy="68526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9486" y="1844824"/>
              <a:ext cx="3512914" cy="208823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004048" y="2204864"/>
              <a:ext cx="1119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 New Roman"/>
                  <a:cs typeface="Times New Roman"/>
                </a:rPr>
                <a:t>U</a:t>
              </a:r>
              <a:r>
                <a:rPr lang="en-US" i="1" baseline="-25000" dirty="0" smtClean="0">
                  <a:latin typeface="Times New Roman"/>
                  <a:cs typeface="Times New Roman"/>
                </a:rPr>
                <a:t>N </a:t>
              </a:r>
              <a:r>
                <a:rPr lang="en-US" i="1" dirty="0" smtClean="0">
                  <a:latin typeface="Times New Roman"/>
                  <a:cs typeface="Times New Roman"/>
                </a:rPr>
                <a:t>/Nk</a:t>
              </a:r>
              <a:r>
                <a:rPr lang="en-US" i="1" baseline="-25000" dirty="0" smtClean="0">
                  <a:latin typeface="Times New Roman"/>
                  <a:cs typeface="Times New Roman"/>
                </a:rPr>
                <a:t>B</a:t>
              </a:r>
              <a:r>
                <a:rPr lang="en-US" i="1" dirty="0" smtClean="0">
                  <a:latin typeface="Times New Roman"/>
                  <a:cs typeface="Times New Roman"/>
                </a:rPr>
                <a:t>T</a:t>
              </a:r>
              <a:endParaRPr lang="en-US" i="1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7504" y="2876176"/>
            <a:ext cx="7404413" cy="1920976"/>
            <a:chOff x="107504" y="2876176"/>
            <a:chExt cx="7404413" cy="1920976"/>
          </a:xfrm>
        </p:grpSpPr>
        <p:grpSp>
          <p:nvGrpSpPr>
            <p:cNvPr id="27" name="Group 26"/>
            <p:cNvGrpSpPr/>
            <p:nvPr/>
          </p:nvGrpSpPr>
          <p:grpSpPr>
            <a:xfrm>
              <a:off x="107504" y="4005064"/>
              <a:ext cx="4631196" cy="792088"/>
              <a:chOff x="179512" y="729081"/>
              <a:chExt cx="4631196" cy="792088"/>
            </a:xfrm>
          </p:grpSpPr>
          <p:sp>
            <p:nvSpPr>
              <p:cNvPr id="28" name="Text Box 7"/>
              <p:cNvSpPr txBox="1">
                <a:spLocks noChangeArrowheads="1"/>
              </p:cNvSpPr>
              <p:nvPr/>
            </p:nvSpPr>
            <p:spPr bwMode="auto">
              <a:xfrm>
                <a:off x="179512" y="729081"/>
                <a:ext cx="4631196" cy="461665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rgbClr val="FF6600"/>
                </a:solidFill>
                <a:miter lim="800000"/>
                <a:headEnd/>
                <a:tailEnd/>
              </a:ln>
              <a:effectLst>
                <a:prstShdw prst="shdw13" dist="53882" dir="13500000">
                  <a:srgbClr val="808080">
                    <a:alpha val="50000"/>
                  </a:srgb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smtClean="0"/>
                  <a:t>Gravitational potential energy:</a:t>
                </a:r>
                <a:endParaRPr lang="en-US" altLang="ko-KR" sz="2400" b="1" dirty="0"/>
              </a:p>
            </p:txBody>
          </p:sp>
          <p:pic>
            <p:nvPicPr>
              <p:cNvPr id="29" name="Picture 28" descr="스크린샷 2015-10-09 오후 5.48.18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1196752"/>
                <a:ext cx="4007514" cy="324417"/>
              </a:xfrm>
              <a:prstGeom prst="rect">
                <a:avLst/>
              </a:prstGeom>
            </p:spPr>
          </p:pic>
        </p:grpSp>
        <p:sp>
          <p:nvSpPr>
            <p:cNvPr id="21" name="Freeform 20"/>
            <p:cNvSpPr/>
            <p:nvPr/>
          </p:nvSpPr>
          <p:spPr>
            <a:xfrm>
              <a:off x="4893235" y="2876176"/>
              <a:ext cx="2618682" cy="1692432"/>
            </a:xfrm>
            <a:custGeom>
              <a:avLst/>
              <a:gdLst>
                <a:gd name="connsiteX0" fmla="*/ 0 w 2618682"/>
                <a:gd name="connsiteY0" fmla="*/ 0 h 1692432"/>
                <a:gd name="connsiteX1" fmla="*/ 343647 w 2618682"/>
                <a:gd name="connsiteY1" fmla="*/ 89648 h 1692432"/>
                <a:gd name="connsiteX2" fmla="*/ 694765 w 2618682"/>
                <a:gd name="connsiteY2" fmla="*/ 261471 h 1692432"/>
                <a:gd name="connsiteX3" fmla="*/ 1232647 w 2618682"/>
                <a:gd name="connsiteY3" fmla="*/ 582706 h 1692432"/>
                <a:gd name="connsiteX4" fmla="*/ 1763059 w 2618682"/>
                <a:gd name="connsiteY4" fmla="*/ 963706 h 1692432"/>
                <a:gd name="connsiteX5" fmla="*/ 2540000 w 2618682"/>
                <a:gd name="connsiteY5" fmla="*/ 1628589 h 1692432"/>
                <a:gd name="connsiteX6" fmla="*/ 2592294 w 2618682"/>
                <a:gd name="connsiteY6" fmla="*/ 1665942 h 169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8682" h="1692432">
                  <a:moveTo>
                    <a:pt x="0" y="0"/>
                  </a:moveTo>
                  <a:cubicBezTo>
                    <a:pt x="113926" y="23035"/>
                    <a:pt x="227853" y="46070"/>
                    <a:pt x="343647" y="89648"/>
                  </a:cubicBezTo>
                  <a:cubicBezTo>
                    <a:pt x="459441" y="133227"/>
                    <a:pt x="546598" y="179295"/>
                    <a:pt x="694765" y="261471"/>
                  </a:cubicBezTo>
                  <a:cubicBezTo>
                    <a:pt x="842932" y="343647"/>
                    <a:pt x="1054598" y="465667"/>
                    <a:pt x="1232647" y="582706"/>
                  </a:cubicBezTo>
                  <a:cubicBezTo>
                    <a:pt x="1410696" y="699745"/>
                    <a:pt x="1545167" y="789392"/>
                    <a:pt x="1763059" y="963706"/>
                  </a:cubicBezTo>
                  <a:cubicBezTo>
                    <a:pt x="1980951" y="1138020"/>
                    <a:pt x="2401794" y="1511550"/>
                    <a:pt x="2540000" y="1628589"/>
                  </a:cubicBezTo>
                  <a:cubicBezTo>
                    <a:pt x="2678206" y="1745628"/>
                    <a:pt x="2592294" y="1665942"/>
                    <a:pt x="2592294" y="1665942"/>
                  </a:cubicBezTo>
                </a:path>
              </a:pathLst>
            </a:custGeom>
            <a:ln w="28575" cmpd="sng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884368" y="2492896"/>
            <a:ext cx="394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34541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891133"/>
            <a:ext cx="5857712" cy="3482083"/>
          </a:xfrm>
          <a:prstGeom prst="rect">
            <a:avLst/>
          </a:prstGeom>
        </p:spPr>
      </p:pic>
      <p:pic>
        <p:nvPicPr>
          <p:cNvPr id="35" name="Picture 34" descr="스크린샷 2015-10-09 오후 5.39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43061"/>
            <a:ext cx="8312727" cy="55736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187624" y="2411596"/>
            <a:ext cx="2295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(X </a:t>
            </a:r>
            <a:r>
              <a:rPr lang="en-US" dirty="0" smtClean="0">
                <a:latin typeface="Times New Roman"/>
                <a:cs typeface="Times New Roman"/>
              </a:rPr>
              <a:t>dep part of </a:t>
            </a:r>
            <a:r>
              <a:rPr lang="en-US" i="1" dirty="0" smtClean="0">
                <a:latin typeface="Times New Roman"/>
                <a:cs typeface="Times New Roman"/>
              </a:rPr>
              <a:t>S</a:t>
            </a:r>
            <a:r>
              <a:rPr lang="en-US" i="1" baseline="-25000" dirty="0" smtClean="0">
                <a:latin typeface="Times New Roman"/>
                <a:cs typeface="Times New Roman"/>
              </a:rPr>
              <a:t>N</a:t>
            </a:r>
            <a:r>
              <a:rPr lang="en-US" i="1" dirty="0" smtClean="0">
                <a:latin typeface="Times New Roman"/>
                <a:cs typeface="Times New Roman"/>
              </a:rPr>
              <a:t>)/Nk</a:t>
            </a:r>
            <a:r>
              <a:rPr lang="en-US" i="1" baseline="-25000" dirty="0" smtClean="0">
                <a:latin typeface="Times New Roman"/>
                <a:cs typeface="Times New Roman"/>
              </a:rPr>
              <a:t>B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33" name="Left Brace 32"/>
          <p:cNvSpPr/>
          <p:nvPr/>
        </p:nvSpPr>
        <p:spPr>
          <a:xfrm rot="16200000">
            <a:off x="7308304" y="739006"/>
            <a:ext cx="360040" cy="2376264"/>
          </a:xfrm>
          <a:prstGeom prst="leftBrac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Ideal Gas in Constant Gravity</a:t>
            </a:r>
            <a:endParaRPr lang="en-US" altLang="ko-KR" b="1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07504" y="692696"/>
            <a:ext cx="1449886" cy="461665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Entropy:</a:t>
            </a:r>
            <a:endParaRPr lang="en-US" altLang="ko-KR" sz="24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4139952" y="3284984"/>
            <a:ext cx="2520280" cy="1008112"/>
            <a:chOff x="4139952" y="3284984"/>
            <a:chExt cx="2520280" cy="1008112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4139952" y="3284984"/>
              <a:ext cx="1944216" cy="720080"/>
            </a:xfrm>
            <a:prstGeom prst="wedgeRoundRectCallout">
              <a:avLst>
                <a:gd name="adj1" fmla="val 17106"/>
                <a:gd name="adj2" fmla="val 187715"/>
                <a:gd name="adj3" fmla="val 16667"/>
              </a:avLst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Ordering effect of gravity</a:t>
              </a:r>
              <a:endParaRPr lang="en-US" dirty="0"/>
            </a:p>
          </p:txBody>
        </p:sp>
        <p:pic>
          <p:nvPicPr>
            <p:cNvPr id="38" name="Picture 3" descr="C:\Users\HCKIM\AppData\Local\Microsoft\Windows\Temporary Internet Files\Content.IE5\V8S7G86G\MC900423165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3463516"/>
              <a:ext cx="792088" cy="829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228184" y="4571836"/>
            <a:ext cx="394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5733256"/>
            <a:ext cx="5350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Entropy takes negative values for large gravity.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5380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Heat Capacities:</a:t>
            </a:r>
            <a:endParaRPr lang="en-US" altLang="ko-KR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251520" y="764704"/>
            <a:ext cx="8423310" cy="2636675"/>
            <a:chOff x="251520" y="4199193"/>
            <a:chExt cx="8423310" cy="2636675"/>
          </a:xfrm>
        </p:grpSpPr>
        <p:grpSp>
          <p:nvGrpSpPr>
            <p:cNvPr id="15" name="Group 14"/>
            <p:cNvGrpSpPr/>
            <p:nvPr/>
          </p:nvGrpSpPr>
          <p:grpSpPr>
            <a:xfrm>
              <a:off x="251520" y="4199193"/>
              <a:ext cx="8423310" cy="2636675"/>
              <a:chOff x="251520" y="4199193"/>
              <a:chExt cx="8423310" cy="2636675"/>
            </a:xfrm>
          </p:grpSpPr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251520" y="4199193"/>
                <a:ext cx="3960440" cy="369332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rgbClr val="808080">
                    <a:alpha val="50000"/>
                  </a:srgbClr>
                </a:prstShdw>
              </a:effectLst>
            </p:spPr>
            <p:txBody>
              <a:bodyPr wrap="square">
                <a:spAutoFit/>
              </a:bodyPr>
              <a:lstStyle/>
              <a:p>
                <a:r>
                  <a:rPr lang="en-US" altLang="ko-KR" b="1" dirty="0" smtClean="0"/>
                  <a:t>Heat capacity </a:t>
                </a:r>
                <a:r>
                  <a:rPr lang="en-US" altLang="ko-KR" dirty="0" smtClean="0"/>
                  <a:t>for constant gravity</a:t>
                </a:r>
                <a:r>
                  <a:rPr lang="en-US" altLang="ko-KR" b="1" dirty="0" smtClean="0"/>
                  <a:t>:</a:t>
                </a:r>
                <a:endParaRPr lang="en-US" altLang="ko-KR" b="1" dirty="0"/>
              </a:p>
            </p:txBody>
          </p:sp>
          <p:pic>
            <p:nvPicPr>
              <p:cNvPr id="6" name="Picture 5" descr="스크린샷 2015-10-09 오후 5.39.12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4991281"/>
                <a:ext cx="3946794" cy="667919"/>
              </a:xfrm>
              <a:prstGeom prst="rect">
                <a:avLst/>
              </a:prstGeom>
            </p:spPr>
          </p:pic>
          <p:grpSp>
            <p:nvGrpSpPr>
              <p:cNvPr id="10" name="Group 9"/>
              <p:cNvGrpSpPr/>
              <p:nvPr/>
            </p:nvGrpSpPr>
            <p:grpSpPr>
              <a:xfrm>
                <a:off x="467544" y="5639353"/>
                <a:ext cx="2019986" cy="597959"/>
                <a:chOff x="6440446" y="2377631"/>
                <a:chExt cx="2019986" cy="597959"/>
              </a:xfrm>
            </p:grpSpPr>
            <p:sp>
              <p:nvSpPr>
                <p:cNvPr id="51" name="TextBox 50"/>
                <p:cNvSpPr txBox="1"/>
                <p:nvPr/>
              </p:nvSpPr>
              <p:spPr>
                <a:xfrm>
                  <a:off x="6444208" y="2377631"/>
                  <a:ext cx="20162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/>
                    <a:t>Monatomic gas</a:t>
                  </a:r>
                  <a:endParaRPr lang="en-US" sz="1400" b="1" dirty="0"/>
                </a:p>
              </p:txBody>
            </p:sp>
            <p:pic>
              <p:nvPicPr>
                <p:cNvPr id="7" name="Picture 6" descr="스크린샷 2015-10-09 오후 5.42.20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0446" y="2724036"/>
                  <a:ext cx="1535345" cy="251554"/>
                </a:xfrm>
                <a:prstGeom prst="rect">
                  <a:avLst/>
                </a:prstGeom>
              </p:spPr>
            </p:pic>
          </p:grp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6317" y="4400827"/>
                <a:ext cx="3778513" cy="2435041"/>
              </a:xfrm>
              <a:prstGeom prst="rect">
                <a:avLst/>
              </a:prstGeom>
              <a:ln w="3175" cmpd="sng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</p:grpSp>
        <p:sp>
          <p:nvSpPr>
            <p:cNvPr id="22" name="TextBox 21"/>
            <p:cNvSpPr txBox="1"/>
            <p:nvPr/>
          </p:nvSpPr>
          <p:spPr>
            <a:xfrm>
              <a:off x="5613494" y="5003884"/>
              <a:ext cx="915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 New Roman"/>
                  <a:cs typeface="Times New Roman"/>
                </a:rPr>
                <a:t>C</a:t>
              </a:r>
              <a:r>
                <a:rPr lang="en-US" i="1" baseline="-25000" dirty="0" smtClean="0">
                  <a:latin typeface="Times New Roman"/>
                  <a:cs typeface="Times New Roman"/>
                </a:rPr>
                <a:t>V</a:t>
              </a:r>
              <a:r>
                <a:rPr lang="en-US" i="1" dirty="0" smtClean="0">
                  <a:latin typeface="Times New Roman"/>
                  <a:cs typeface="Times New Roman"/>
                </a:rPr>
                <a:t>/Nk</a:t>
              </a:r>
              <a:r>
                <a:rPr lang="en-US" i="1" baseline="-25000" dirty="0" smtClean="0">
                  <a:latin typeface="Times New Roman"/>
                  <a:cs typeface="Times New Roman"/>
                </a:rPr>
                <a:t>B</a:t>
              </a:r>
              <a:endParaRPr lang="en-US" i="1" dirty="0">
                <a:latin typeface="Times New Roman"/>
                <a:cs typeface="Times New Roman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316416" y="3347700"/>
            <a:ext cx="394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X</a:t>
            </a:r>
            <a:endParaRPr lang="en-US" i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79512" y="4195389"/>
            <a:ext cx="8387865" cy="2041923"/>
            <a:chOff x="179512" y="4195389"/>
            <a:chExt cx="8387865" cy="2041923"/>
          </a:xfrm>
        </p:grpSpPr>
        <p:sp>
          <p:nvSpPr>
            <p:cNvPr id="59" name="Text Box 7"/>
            <p:cNvSpPr txBox="1">
              <a:spLocks noChangeArrowheads="1"/>
            </p:cNvSpPr>
            <p:nvPr/>
          </p:nvSpPr>
          <p:spPr bwMode="auto">
            <a:xfrm>
              <a:off x="179512" y="4293096"/>
              <a:ext cx="4536504" cy="369332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square">
              <a:spAutoFit/>
            </a:bodyPr>
            <a:lstStyle/>
            <a:p>
              <a:r>
                <a:rPr lang="en-US" altLang="ko-KR" b="1" dirty="0" smtClean="0"/>
                <a:t>Gravity capacity </a:t>
              </a:r>
              <a:r>
                <a:rPr lang="en-US" altLang="ko-KR" dirty="0" smtClean="0"/>
                <a:t>for constant </a:t>
              </a:r>
              <a:r>
                <a:rPr lang="en-US" altLang="ko-KR" i="1" dirty="0" smtClean="0"/>
                <a:t>T</a:t>
              </a:r>
              <a:r>
                <a:rPr lang="en-US" altLang="ko-KR" b="1" dirty="0" smtClean="0"/>
                <a:t>:</a:t>
              </a:r>
              <a:endParaRPr lang="en-US" altLang="ko-KR" b="1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23528" y="4195389"/>
              <a:ext cx="8243849" cy="2041923"/>
              <a:chOff x="323528" y="4195389"/>
              <a:chExt cx="8243849" cy="2041923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323528" y="4195389"/>
                <a:ext cx="8115532" cy="2041923"/>
                <a:chOff x="323528" y="1052736"/>
                <a:chExt cx="8115532" cy="2041923"/>
              </a:xfrm>
            </p:grpSpPr>
            <p:pic>
              <p:nvPicPr>
                <p:cNvPr id="24" name="Picture 23" descr="스크린샷 2015-10-09 오후 5.48.25.png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528" y="1726507"/>
                  <a:ext cx="3578136" cy="667919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04048" y="1052736"/>
                  <a:ext cx="3435012" cy="2041923"/>
                </a:xfrm>
                <a:prstGeom prst="rect">
                  <a:avLst/>
                </a:prstGeom>
              </p:spPr>
            </p:pic>
            <p:sp>
              <p:nvSpPr>
                <p:cNvPr id="38" name="TextBox 37"/>
                <p:cNvSpPr txBox="1"/>
                <p:nvPr/>
              </p:nvSpPr>
              <p:spPr>
                <a:xfrm>
                  <a:off x="5652120" y="1547500"/>
                  <a:ext cx="7812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smtClean="0">
                      <a:latin typeface="Times New Roman"/>
                      <a:cs typeface="Times New Roman"/>
                    </a:rPr>
                    <a:t>G</a:t>
                  </a:r>
                  <a:r>
                    <a:rPr lang="en-US" i="1" baseline="-25000" dirty="0" smtClean="0">
                      <a:latin typeface="Times New Roman"/>
                      <a:cs typeface="Times New Roman"/>
                    </a:rPr>
                    <a:t>T</a:t>
                  </a:r>
                  <a:r>
                    <a:rPr lang="en-US" i="1" dirty="0" smtClean="0">
                      <a:latin typeface="Times New Roman"/>
                      <a:cs typeface="Times New Roman"/>
                    </a:rPr>
                    <a:t>/M</a:t>
                  </a:r>
                  <a:endParaRPr lang="en-US" i="1" dirty="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8172400" y="4355812"/>
                <a:ext cx="394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X</a:t>
                </a:r>
                <a:endParaRPr lang="en-US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669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EoS</a:t>
            </a:r>
            <a:r>
              <a:rPr lang="en-US" altLang="ko-KR" b="1" dirty="0" smtClean="0">
                <a:solidFill>
                  <a:srgbClr val="FF0000"/>
                </a:solidFill>
              </a:rPr>
              <a:t> 1 </a:t>
            </a:r>
            <a:r>
              <a:rPr lang="en-US" altLang="ko-KR" b="1" dirty="0" smtClean="0"/>
              <a:t>in Constant Gravity</a:t>
            </a:r>
            <a:endParaRPr lang="en-US" altLang="ko-KR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79512" y="1556792"/>
            <a:ext cx="7493874" cy="1800200"/>
            <a:chOff x="179512" y="3068960"/>
            <a:chExt cx="7493874" cy="1800200"/>
          </a:xfrm>
        </p:grpSpPr>
        <p:grpSp>
          <p:nvGrpSpPr>
            <p:cNvPr id="9" name="Group 8"/>
            <p:cNvGrpSpPr/>
            <p:nvPr/>
          </p:nvGrpSpPr>
          <p:grpSpPr>
            <a:xfrm>
              <a:off x="179512" y="3068960"/>
              <a:ext cx="7493874" cy="1800200"/>
              <a:chOff x="179512" y="3068960"/>
              <a:chExt cx="7493874" cy="1800200"/>
            </a:xfrm>
          </p:grpSpPr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79512" y="3068960"/>
                <a:ext cx="7007297" cy="461665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rgbClr val="808080">
                    <a:alpha val="50000"/>
                  </a:srgb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 smtClean="0"/>
                  <a:t>Distribution of particles is position dependent:</a:t>
                </a:r>
                <a:endParaRPr lang="en-US" altLang="ko-KR" sz="2400" b="1" dirty="0"/>
              </a:p>
            </p:txBody>
          </p:sp>
          <p:pic>
            <p:nvPicPr>
              <p:cNvPr id="3" name="Picture 2" descr="스크린샷 2015-10-09 오후 6.06.00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720" y="3593927"/>
                <a:ext cx="3912095" cy="555153"/>
              </a:xfrm>
              <a:prstGeom prst="rect">
                <a:avLst/>
              </a:prstGeom>
            </p:spPr>
          </p:pic>
          <p:pic>
            <p:nvPicPr>
              <p:cNvPr id="8" name="Picture 7" descr="스크린샷 2015-10-09 오후 6.06.1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9614" y="4239408"/>
                <a:ext cx="6583772" cy="629752"/>
              </a:xfrm>
              <a:prstGeom prst="rect">
                <a:avLst/>
              </a:prstGeom>
            </p:spPr>
          </p:pic>
        </p:grpSp>
        <p:cxnSp>
          <p:nvCxnSpPr>
            <p:cNvPr id="18" name="Straight Connector 17"/>
            <p:cNvCxnSpPr/>
            <p:nvPr/>
          </p:nvCxnSpPr>
          <p:spPr>
            <a:xfrm>
              <a:off x="6516216" y="4671456"/>
              <a:ext cx="1152128" cy="0"/>
            </a:xfrm>
            <a:prstGeom prst="line">
              <a:avLst/>
            </a:prstGeom>
            <a:ln w="28575" cmpd="sng">
              <a:solidFill>
                <a:srgbClr val="FF66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115616" y="4671456"/>
              <a:ext cx="504056" cy="0"/>
            </a:xfrm>
            <a:prstGeom prst="line">
              <a:avLst/>
            </a:prstGeom>
            <a:ln w="28575" cmpd="sng">
              <a:solidFill>
                <a:srgbClr val="FF66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251520" y="4437112"/>
            <a:ext cx="8496944" cy="1224136"/>
            <a:chOff x="251520" y="4437112"/>
            <a:chExt cx="8496944" cy="1224136"/>
          </a:xfrm>
        </p:grpSpPr>
        <p:grpSp>
          <p:nvGrpSpPr>
            <p:cNvPr id="10" name="Group 9"/>
            <p:cNvGrpSpPr/>
            <p:nvPr/>
          </p:nvGrpSpPr>
          <p:grpSpPr>
            <a:xfrm>
              <a:off x="251520" y="4437112"/>
              <a:ext cx="8496944" cy="1177348"/>
              <a:chOff x="251520" y="5189130"/>
              <a:chExt cx="8496944" cy="1177348"/>
            </a:xfrm>
          </p:grpSpPr>
          <p:pic>
            <p:nvPicPr>
              <p:cNvPr id="15" name="Picture 14" descr="스크린샷 2015-10-09 오후 6.06.2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5776" y="5733256"/>
                <a:ext cx="2914555" cy="633222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51520" y="5189130"/>
                <a:ext cx="84969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>However, local and the averaged values satisfy the ideal gas law.</a:t>
                </a:r>
                <a:endParaRPr lang="en-US" altLang="ko-KR" sz="2000" b="1" dirty="0" smtClean="0">
                  <a:solidFill>
                    <a:srgbClr val="000000"/>
                  </a:solidFill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2483768" y="4941168"/>
              <a:ext cx="3096344" cy="720080"/>
            </a:xfrm>
            <a:prstGeom prst="rect">
              <a:avLst/>
            </a:prstGeom>
            <a:ln w="76200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346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44624"/>
            <a:ext cx="5904656" cy="52540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 The new </a:t>
            </a:r>
            <a:r>
              <a:rPr lang="en-US" altLang="ko-KR" sz="2000" b="1" dirty="0" err="1" smtClean="0">
                <a:solidFill>
                  <a:srgbClr val="FF0000"/>
                </a:solidFill>
              </a:rPr>
              <a:t>EoS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2</a:t>
            </a:r>
            <a:r>
              <a:rPr lang="en-US" altLang="ko-KR" sz="2000" b="1" dirty="0" smtClean="0"/>
              <a:t> in the </a:t>
            </a:r>
            <a:r>
              <a:rPr lang="en-US" altLang="ko-KR" sz="2800" b="1" dirty="0" smtClean="0"/>
              <a:t>adiabatic</a:t>
            </a:r>
            <a:r>
              <a:rPr lang="en-US" altLang="ko-KR" sz="2000" b="1" dirty="0" smtClean="0"/>
              <a:t> case</a:t>
            </a:r>
            <a:endParaRPr lang="en-US" altLang="ko-KR" sz="2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179512" y="1340768"/>
            <a:ext cx="7994496" cy="878790"/>
            <a:chOff x="179512" y="1340768"/>
            <a:chExt cx="7994496" cy="878790"/>
          </a:xfrm>
        </p:grpSpPr>
        <p:pic>
          <p:nvPicPr>
            <p:cNvPr id="6" name="Picture 5" descr="스크린샷 2015-10-09 오후 6.18.0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208" y="1686158"/>
              <a:ext cx="7645400" cy="533400"/>
            </a:xfrm>
            <a:prstGeom prst="rect">
              <a:avLst/>
            </a:prstGeom>
          </p:spPr>
        </p:pic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179512" y="1340768"/>
              <a:ext cx="7994496" cy="4001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The energy is dependent on both of the temperature and gravity:</a:t>
              </a:r>
              <a:endParaRPr lang="en-US" altLang="ko-KR" sz="20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9512" y="692696"/>
            <a:ext cx="5832648" cy="404091"/>
            <a:chOff x="179512" y="692696"/>
            <a:chExt cx="5832648" cy="404091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179512" y="692696"/>
              <a:ext cx="1310525" cy="40011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First law:</a:t>
              </a:r>
              <a:endParaRPr lang="en-US" altLang="ko-KR" sz="2000" b="1" dirty="0"/>
            </a:p>
          </p:txBody>
        </p:sp>
        <p:pic>
          <p:nvPicPr>
            <p:cNvPr id="5" name="Picture 4" descr="스크린샷 2015-10-09 오후 6.15.1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0978" y="692696"/>
              <a:ext cx="4491182" cy="404091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177904" y="2524834"/>
            <a:ext cx="2753680" cy="400110"/>
            <a:chOff x="177904" y="2524834"/>
            <a:chExt cx="2753680" cy="400110"/>
          </a:xfrm>
        </p:grpSpPr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177904" y="2524834"/>
              <a:ext cx="1723799" cy="40011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err="1" smtClean="0"/>
                <a:t>Adiabaticity</a:t>
              </a:r>
              <a:r>
                <a:rPr lang="en-US" altLang="ko-KR" sz="2000" b="1" dirty="0" smtClean="0"/>
                <a:t>:</a:t>
              </a:r>
              <a:endParaRPr lang="en-US" altLang="ko-KR" sz="2000" b="1" dirty="0"/>
            </a:p>
          </p:txBody>
        </p:sp>
        <p:pic>
          <p:nvPicPr>
            <p:cNvPr id="17" name="Picture 16" descr="스크린샷 2015-10-09 오후 5.02.4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2084" y="2533866"/>
              <a:ext cx="1079500" cy="368300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</p:pic>
      </p:grpSp>
      <p:grpSp>
        <p:nvGrpSpPr>
          <p:cNvPr id="13" name="Group 12"/>
          <p:cNvGrpSpPr/>
          <p:nvPr/>
        </p:nvGrpSpPr>
        <p:grpSpPr>
          <a:xfrm>
            <a:off x="179512" y="3361812"/>
            <a:ext cx="8424936" cy="1082851"/>
            <a:chOff x="179512" y="3361812"/>
            <a:chExt cx="8424936" cy="1082851"/>
          </a:xfrm>
        </p:grpSpPr>
        <p:sp>
          <p:nvSpPr>
            <p:cNvPr id="21" name="TextBox 20"/>
            <p:cNvSpPr txBox="1"/>
            <p:nvPr/>
          </p:nvSpPr>
          <p:spPr>
            <a:xfrm>
              <a:off x="179512" y="3429000"/>
              <a:ext cx="84249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latin typeface="Times New Roman"/>
                  <a:cs typeface="Times New Roman"/>
                </a:rPr>
                <a:t>We get,</a:t>
              </a:r>
              <a:endParaRPr lang="en-US" altLang="ko-KR" sz="2000" b="1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  <a:p>
              <a:r>
                <a:rPr lang="en-US" altLang="ko-KR" sz="2000" b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/>
              </a:r>
              <a:br>
                <a:rPr lang="en-US" altLang="ko-KR" sz="2000" b="1" dirty="0">
                  <a:solidFill>
                    <a:srgbClr val="000000"/>
                  </a:solidFill>
                  <a:latin typeface="Times New Roman"/>
                  <a:cs typeface="Times New Roman"/>
                </a:rPr>
              </a:br>
              <a:endPara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pic>
          <p:nvPicPr>
            <p:cNvPr id="7" name="Picture 6" descr="스크린샷 2015-10-09 오후 6.21.5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3361812"/>
              <a:ext cx="3478383" cy="650570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179512" y="4509120"/>
            <a:ext cx="8424936" cy="2107976"/>
            <a:chOff x="179512" y="4509120"/>
            <a:chExt cx="8424936" cy="2107976"/>
          </a:xfrm>
        </p:grpSpPr>
        <p:grpSp>
          <p:nvGrpSpPr>
            <p:cNvPr id="15" name="Group 14"/>
            <p:cNvGrpSpPr/>
            <p:nvPr/>
          </p:nvGrpSpPr>
          <p:grpSpPr>
            <a:xfrm>
              <a:off x="179512" y="4941168"/>
              <a:ext cx="8424936" cy="1675928"/>
              <a:chOff x="179512" y="4941168"/>
              <a:chExt cx="8424936" cy="167592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79512" y="5293657"/>
                <a:ext cx="842493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>                     </a:t>
                </a:r>
                <a:r>
                  <a:rPr lang="en-US" altLang="ko-KR" sz="2000" b="1" dirty="0" err="1" smtClean="0">
                    <a:latin typeface="Times New Roman"/>
                    <a:cs typeface="Times New Roman"/>
                  </a:rPr>
                  <a:t>EoS</a:t>
                </a:r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> appears to be factorized. However,  </a:t>
                </a:r>
                <a:br>
                  <a:rPr lang="en-US" altLang="ko-KR" sz="2000" b="1" dirty="0" smtClean="0">
                    <a:latin typeface="Times New Roman"/>
                    <a:cs typeface="Times New Roman"/>
                  </a:rPr>
                </a:br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/>
                </a:r>
                <a:br>
                  <a:rPr lang="en-US" altLang="ko-KR" sz="2000" b="1" dirty="0" smtClean="0">
                    <a:latin typeface="Times New Roman"/>
                    <a:cs typeface="Times New Roman"/>
                  </a:rPr>
                </a:br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/>
                </a:r>
                <a:br>
                  <a:rPr lang="en-US" altLang="ko-KR" sz="2000" b="1" dirty="0" smtClean="0">
                    <a:latin typeface="Times New Roman"/>
                    <a:cs typeface="Times New Roman"/>
                  </a:rPr>
                </a:br>
                <a:r>
                  <a:rPr lang="en-US" altLang="ko-KR" sz="2000" b="1" dirty="0" smtClean="0">
                    <a:latin typeface="Times New Roman"/>
                    <a:cs typeface="Times New Roman"/>
                  </a:rPr>
                  <a:t>                     contains thermodynamic variables.</a:t>
                </a:r>
                <a:r>
                  <a:rPr lang="en-US" altLang="ko-KR" sz="2000" b="1" dirty="0" smtClean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</a:t>
                </a:r>
              </a:p>
            </p:txBody>
          </p:sp>
          <p:pic>
            <p:nvPicPr>
              <p:cNvPr id="10" name="Picture 9" descr="스크린샷 2015-10-09 오후 6.25.38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3728" y="5733256"/>
                <a:ext cx="2891135" cy="572502"/>
              </a:xfrm>
              <a:prstGeom prst="rect">
                <a:avLst/>
              </a:prstGeom>
            </p:spPr>
          </p:pic>
          <p:pic>
            <p:nvPicPr>
              <p:cNvPr id="3" name="Picture 2" descr="스크린샷 2015-10-10 오전 9.29.44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224" y="4941168"/>
                <a:ext cx="1320800" cy="304800"/>
              </a:xfrm>
              <a:prstGeom prst="rect">
                <a:avLst/>
              </a:prstGeom>
            </p:spPr>
          </p:pic>
        </p:grpSp>
        <p:grpSp>
          <p:nvGrpSpPr>
            <p:cNvPr id="20" name="Group 19"/>
            <p:cNvGrpSpPr/>
            <p:nvPr/>
          </p:nvGrpSpPr>
          <p:grpSpPr>
            <a:xfrm>
              <a:off x="1606579" y="4509120"/>
              <a:ext cx="4909637" cy="763335"/>
              <a:chOff x="1606579" y="4509120"/>
              <a:chExt cx="4909637" cy="763335"/>
            </a:xfrm>
          </p:grpSpPr>
          <p:pic>
            <p:nvPicPr>
              <p:cNvPr id="12" name="Picture 11" descr="스크린샷 2016-05-30 오후 2.40.24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579" y="4509120"/>
                <a:ext cx="4909637" cy="763335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1619672" y="4653136"/>
                <a:ext cx="1584176" cy="576064"/>
              </a:xfrm>
              <a:prstGeom prst="rect">
                <a:avLst/>
              </a:prstGeom>
              <a:ln w="76200" cmpd="sng">
                <a:solidFill>
                  <a:srgbClr val="FF66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05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40229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 The new </a:t>
            </a:r>
            <a:r>
              <a:rPr lang="en-US" altLang="ko-KR" sz="2000" b="1" dirty="0" err="1" smtClean="0">
                <a:solidFill>
                  <a:srgbClr val="FF0000"/>
                </a:solidFill>
              </a:rPr>
              <a:t>EoS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 2</a:t>
            </a:r>
            <a:r>
              <a:rPr lang="en-US" altLang="ko-KR" sz="2000" b="1" dirty="0" smtClean="0"/>
              <a:t>: Limiting behaviors</a:t>
            </a:r>
            <a:endParaRPr lang="en-US" altLang="ko-KR" sz="2000" b="1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179512" y="692696"/>
            <a:ext cx="244627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000" b="1" dirty="0" smtClean="0"/>
              <a:t>Weak gravity limit:</a:t>
            </a:r>
            <a:endParaRPr lang="en-US" altLang="ko-KR" sz="2000" b="1" dirty="0"/>
          </a:p>
        </p:txBody>
      </p:sp>
      <p:pic>
        <p:nvPicPr>
          <p:cNvPr id="3" name="Picture 2" descr="스크린샷 2015-10-09 오후 6.25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649313"/>
            <a:ext cx="3711721" cy="5725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07704" y="1228690"/>
            <a:ext cx="7056784" cy="104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/>
                <a:cs typeface="Times New Roman"/>
              </a:rPr>
              <a:t>The correction is </a:t>
            </a:r>
            <a:r>
              <a:rPr lang="en-US" altLang="ko-KR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second order</a:t>
            </a:r>
            <a:r>
              <a:rPr lang="en-US" altLang="ko-KR" sz="2000" b="1" dirty="0" smtClean="0">
                <a:latin typeface="Times New Roman"/>
                <a:cs typeface="Times New Roman"/>
              </a:rPr>
              <a:t>.</a:t>
            </a:r>
          </a:p>
          <a:p>
            <a:r>
              <a:rPr lang="en-US" altLang="ko-KR" sz="2000" b="1" dirty="0" smtClean="0">
                <a:latin typeface="Times New Roman"/>
                <a:cs typeface="Times New Roman"/>
              </a:rPr>
              <a:t>Therefore, one can ignore this correction in the small size limit of the system.  </a:t>
            </a:r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9512" y="4921424"/>
            <a:ext cx="8784976" cy="1315888"/>
            <a:chOff x="179512" y="2420888"/>
            <a:chExt cx="8784976" cy="1315888"/>
          </a:xfrm>
        </p:grpSpPr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179512" y="2492896"/>
              <a:ext cx="5386911" cy="40011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Strong gravity (macroscopic system) limit:</a:t>
              </a:r>
              <a:endParaRPr lang="en-US" altLang="ko-KR" sz="2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7704" y="3028890"/>
              <a:ext cx="70567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latin typeface="Times New Roman"/>
                  <a:cs typeface="Times New Roman"/>
                </a:rPr>
                <a:t>shows noticeable difference even in the non-relativistic,</a:t>
              </a:r>
              <a:br>
                <a:rPr lang="en-US" altLang="ko-KR" sz="2000" b="1" dirty="0" smtClean="0">
                  <a:latin typeface="Times New Roman"/>
                  <a:cs typeface="Times New Roman"/>
                </a:rPr>
              </a:br>
              <a:r>
                <a:rPr lang="en-US" altLang="ko-KR" sz="2000" b="1" dirty="0" smtClean="0">
                  <a:latin typeface="Times New Roman"/>
                  <a:cs typeface="Times New Roman"/>
                </a:rPr>
                <a:t> Newtonian regime:</a:t>
              </a:r>
              <a:endPara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pic>
          <p:nvPicPr>
            <p:cNvPr id="4" name="Picture 3" descr="스크린샷 2015-10-09 오후 6.26.0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801" y="2420888"/>
              <a:ext cx="2593607" cy="581176"/>
            </a:xfrm>
            <a:prstGeom prst="rect">
              <a:avLst/>
            </a:prstGeom>
          </p:spPr>
        </p:pic>
        <p:pic>
          <p:nvPicPr>
            <p:cNvPr id="8" name="Picture 7" descr="스크린샷 2015-10-09 오후 6.37.24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1" y="3414350"/>
              <a:ext cx="2445538" cy="293885"/>
            </a:xfrm>
            <a:prstGeom prst="rect">
              <a:avLst/>
            </a:prstGeom>
          </p:spPr>
        </p:pic>
      </p:grp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691680" y="2420888"/>
            <a:ext cx="5897167" cy="83099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Therefore, the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gravity effects on </a:t>
            </a:r>
            <a:r>
              <a:rPr lang="en-US" altLang="ko-KR" sz="2400" b="1" dirty="0" err="1" smtClean="0"/>
              <a:t>EoS</a:t>
            </a:r>
            <a:r>
              <a:rPr lang="en-US" altLang="ko-KR" sz="2400" b="1" dirty="0" smtClean="0"/>
              <a:t> is </a:t>
            </a:r>
            <a:br>
              <a:rPr lang="en-US" altLang="ko-KR" sz="2400" b="1" dirty="0" smtClean="0"/>
            </a:br>
            <a:r>
              <a:rPr lang="en-US" altLang="ko-KR" sz="2400" b="1" dirty="0" smtClean="0"/>
              <a:t>negligible if the system size is small.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100655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40229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An application of the modified </a:t>
            </a:r>
            <a:r>
              <a:rPr lang="en-US" altLang="ko-KR" sz="2000" b="1" dirty="0" err="1" smtClean="0"/>
              <a:t>EoS</a:t>
            </a:r>
            <a:endParaRPr lang="en-US" altLang="ko-KR" sz="2000" b="1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1331640" y="2348880"/>
            <a:ext cx="3187291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000" b="1" dirty="0" smtClean="0"/>
              <a:t>Weak gravity limit holds.</a:t>
            </a:r>
            <a:endParaRPr lang="en-US" altLang="ko-KR" sz="2000" b="1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259632" y="5910371"/>
            <a:ext cx="6803665" cy="83099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/>
              <a:t>Therefore, for most stars in astrophysics, the</a:t>
            </a:r>
            <a:br>
              <a:rPr lang="en-US" altLang="ko-KR" sz="2400" b="1" dirty="0" smtClean="0"/>
            </a:br>
            <a:r>
              <a:rPr lang="en-US" altLang="ko-KR" sz="2400" b="1" dirty="0" smtClean="0"/>
              <a:t> gravity effects on </a:t>
            </a:r>
            <a:r>
              <a:rPr lang="en-US" altLang="ko-KR" sz="2400" b="1" dirty="0" err="1" smtClean="0"/>
              <a:t>EoS</a:t>
            </a:r>
            <a:r>
              <a:rPr lang="en-US" altLang="ko-KR" sz="2400" b="1" dirty="0" smtClean="0"/>
              <a:t> is ignorable.</a:t>
            </a:r>
            <a:endParaRPr lang="en-US" altLang="ko-KR" sz="2400" b="1" dirty="0"/>
          </a:p>
        </p:txBody>
      </p:sp>
      <p:sp>
        <p:nvSpPr>
          <p:cNvPr id="5" name="Oval 4"/>
          <p:cNvSpPr/>
          <p:nvPr/>
        </p:nvSpPr>
        <p:spPr>
          <a:xfrm>
            <a:off x="251520" y="620688"/>
            <a:ext cx="5328592" cy="5256584"/>
          </a:xfrm>
          <a:prstGeom prst="ellipse">
            <a:avLst/>
          </a:prstGeom>
          <a:ln w="57150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ular Callout 5"/>
          <p:cNvSpPr/>
          <p:nvPr/>
        </p:nvSpPr>
        <p:spPr>
          <a:xfrm>
            <a:off x="5868144" y="1268760"/>
            <a:ext cx="2880320" cy="864096"/>
          </a:xfrm>
          <a:prstGeom prst="wedgeRoundRectCallout">
            <a:avLst>
              <a:gd name="adj1" fmla="val -55558"/>
              <a:gd name="adj2" fmla="val 155251"/>
              <a:gd name="adj3" fmla="val 16667"/>
            </a:avLst>
          </a:prstGeom>
          <a:ln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Strong gravity limit holds.</a:t>
            </a:r>
            <a:endParaRPr lang="en-US" dirty="0"/>
          </a:p>
        </p:txBody>
      </p:sp>
      <p:sp>
        <p:nvSpPr>
          <p:cNvPr id="7" name="Cube 6"/>
          <p:cNvSpPr/>
          <p:nvPr/>
        </p:nvSpPr>
        <p:spPr>
          <a:xfrm>
            <a:off x="2731035" y="3388235"/>
            <a:ext cx="297554" cy="29755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>
            <a:stCxn id="7" idx="0"/>
            <a:endCxn id="29" idx="2"/>
          </p:cNvCxnSpPr>
          <p:nvPr/>
        </p:nvCxnSpPr>
        <p:spPr>
          <a:xfrm flipV="1">
            <a:off x="2917006" y="2748990"/>
            <a:ext cx="8280" cy="639245"/>
          </a:xfrm>
          <a:prstGeom prst="line">
            <a:avLst/>
          </a:prstGeom>
          <a:ln w="38100" cmpd="sng">
            <a:solidFill>
              <a:srgbClr val="FF66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be 18"/>
          <p:cNvSpPr/>
          <p:nvPr/>
        </p:nvSpPr>
        <p:spPr>
          <a:xfrm>
            <a:off x="5422571" y="3013318"/>
            <a:ext cx="297554" cy="327309"/>
          </a:xfrm>
          <a:prstGeom prst="cube">
            <a:avLst/>
          </a:prstGeom>
          <a:ln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N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724128" y="3284984"/>
            <a:ext cx="3416320" cy="1754327"/>
            <a:chOff x="5724128" y="3284984"/>
            <a:chExt cx="3416320" cy="1754327"/>
          </a:xfrm>
        </p:grpSpPr>
        <p:pic>
          <p:nvPicPr>
            <p:cNvPr id="12" name="Picture 11" descr="스크린샷 2016-05-30 오후 5.49.19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3160" y="3646805"/>
              <a:ext cx="1509323" cy="286251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724128" y="3284984"/>
              <a:ext cx="3416320" cy="17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The pressure (and density)</a:t>
              </a:r>
              <a:br>
                <a:rPr lang="en-US" b="1" dirty="0" smtClean="0"/>
              </a:br>
              <a:r>
                <a:rPr lang="en-US" b="1" dirty="0" smtClean="0"/>
                <a:t/>
              </a:r>
              <a:br>
                <a:rPr lang="en-US" b="1" dirty="0" smtClean="0"/>
              </a:br>
              <a:r>
                <a:rPr lang="en-US" b="1" dirty="0" smtClean="0"/>
                <a:t>changes very fast.</a:t>
              </a:r>
            </a:p>
            <a:p>
              <a:endParaRPr lang="en-US" b="1" dirty="0"/>
            </a:p>
            <a:p>
              <a:r>
                <a:rPr lang="en-US" b="1" dirty="0" smtClean="0"/>
                <a:t>Therefore, this strong gravity </a:t>
              </a:r>
              <a:br>
                <a:rPr lang="en-US" b="1" dirty="0" smtClean="0"/>
              </a:br>
              <a:r>
                <a:rPr lang="en-US" b="1" dirty="0" smtClean="0"/>
                <a:t>regime is thin.   </a:t>
              </a:r>
              <a:endParaRPr lang="en-US" b="1" dirty="0"/>
            </a:p>
          </p:txBody>
        </p:sp>
      </p:grpSp>
      <p:cxnSp>
        <p:nvCxnSpPr>
          <p:cNvPr id="4" name="Straight Arrow Connector 3"/>
          <p:cNvCxnSpPr>
            <a:stCxn id="5" idx="0"/>
          </p:cNvCxnSpPr>
          <p:nvPr/>
        </p:nvCxnSpPr>
        <p:spPr>
          <a:xfrm>
            <a:off x="2915816" y="620688"/>
            <a:ext cx="0" cy="11521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59832" y="1196752"/>
            <a:ext cx="1378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Gravity </a:t>
            </a:r>
            <a:br>
              <a:rPr lang="en-US" b="1" dirty="0" smtClean="0"/>
            </a:br>
            <a:r>
              <a:rPr lang="en-US" b="1" dirty="0" smtClean="0"/>
              <a:t>decreases.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29776" y="1196752"/>
            <a:ext cx="1314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Density</a:t>
            </a:r>
            <a:br>
              <a:rPr lang="en-US" b="1" dirty="0" smtClean="0"/>
            </a:br>
            <a:r>
              <a:rPr lang="en-US" b="1" dirty="0" smtClean="0"/>
              <a:t>increases.</a:t>
            </a:r>
            <a:endParaRPr lang="en-US" b="1" dirty="0"/>
          </a:p>
        </p:txBody>
      </p:sp>
      <p:sp>
        <p:nvSpPr>
          <p:cNvPr id="17" name="Cube 16"/>
          <p:cNvSpPr/>
          <p:nvPr/>
        </p:nvSpPr>
        <p:spPr>
          <a:xfrm>
            <a:off x="2987824" y="3401760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Cube 19"/>
          <p:cNvSpPr/>
          <p:nvPr/>
        </p:nvSpPr>
        <p:spPr>
          <a:xfrm>
            <a:off x="3266334" y="3429000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Cube 20"/>
          <p:cNvSpPr/>
          <p:nvPr/>
        </p:nvSpPr>
        <p:spPr>
          <a:xfrm>
            <a:off x="4778502" y="3140968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Cube 24"/>
          <p:cNvSpPr/>
          <p:nvPr/>
        </p:nvSpPr>
        <p:spPr>
          <a:xfrm>
            <a:off x="827584" y="3706560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Cube 25"/>
          <p:cNvSpPr/>
          <p:nvPr/>
        </p:nvSpPr>
        <p:spPr>
          <a:xfrm>
            <a:off x="3445024" y="5030704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Cube 26"/>
          <p:cNvSpPr/>
          <p:nvPr/>
        </p:nvSpPr>
        <p:spPr>
          <a:xfrm>
            <a:off x="4706494" y="4011360"/>
            <a:ext cx="297554" cy="270504"/>
          </a:xfrm>
          <a:prstGeom prst="cube">
            <a:avLst/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N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02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40229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 Then, when can we observe the gravity effect?</a:t>
            </a:r>
            <a:endParaRPr lang="en-US" altLang="ko-KR" sz="2000" b="1" dirty="0"/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539552" y="1124744"/>
            <a:ext cx="763284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A: Only when </a:t>
            </a:r>
            <a:r>
              <a:rPr lang="en-US" altLang="ko-KR" sz="2000" b="1" dirty="0"/>
              <a:t>t</a:t>
            </a:r>
            <a:r>
              <a:rPr lang="en-US" altLang="ko-KR" sz="2000" b="1" dirty="0" smtClean="0"/>
              <a:t>he macroscopic effects are unavoidable. </a:t>
            </a:r>
            <a:endParaRPr lang="en-US" altLang="ko-KR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2917393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(self) gravity (or curvature) increases equally or faster than the </a:t>
            </a:r>
            <a:b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inverse of system size. (e.g., Palatini </a:t>
            </a:r>
            <a:r>
              <a:rPr lang="en-US" altLang="ko-KR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f(R) </a:t>
            </a: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gravity near the star surface. </a:t>
            </a:r>
            <a:b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This is impossible in GR.)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1538213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000000"/>
                </a:solidFill>
                <a:latin typeface="+mj-lt"/>
                <a:cs typeface="Times New Roman"/>
              </a:rPr>
              <a:t>Macroscopic: size &gt; kinetic energy/gravitational force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230881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Times New Roman"/>
                <a:cs typeface="Times New Roman"/>
              </a:rPr>
              <a:t>System is being kept in thermal equilibrium compulsory.</a:t>
            </a:r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5437673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Near an event horizon where the gravity diverges. </a:t>
            </a:r>
            <a:b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 Require general relativistic treatment.</a:t>
            </a:r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388601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size of the system is forced to be macroscopic. </a:t>
            </a:r>
            <a:b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Ex) </a:t>
            </a:r>
            <a:r>
              <a:rPr lang="en-US" altLang="ko-KR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he de Broglie wavelength of the particles is very large </a:t>
            </a:r>
            <a:b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(light, slowly moving particles e.g., the scalar dark matter).  </a:t>
            </a:r>
            <a:r>
              <a:rPr lang="en-US" altLang="ko-KR" sz="2000" b="1" dirty="0">
                <a:solidFill>
                  <a:srgbClr val="000000"/>
                </a:solidFill>
                <a:latin typeface="Times New Roman"/>
                <a:cs typeface="Times New Roman"/>
              </a:rPr>
              <a:t/>
            </a:r>
            <a:br>
              <a:rPr lang="en-US" altLang="ko-KR" sz="2000" b="1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r>
              <a:rPr lang="en-US" altLang="ko-KR" sz="2000" b="1" dirty="0" smtClean="0">
                <a:solidFill>
                  <a:srgbClr val="000000"/>
                </a:solidFill>
                <a:latin typeface="Times New Roman"/>
                <a:cs typeface="Times New Roman"/>
                <a:sym typeface="Wingdings"/>
              </a:rPr>
              <a:t> Require quantum mechanical treatment.</a:t>
            </a:r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2204864"/>
            <a:ext cx="7632848" cy="4392488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Every cases are beyond </a:t>
            </a:r>
            <a:br>
              <a:rPr lang="en-US" sz="3600" dirty="0" smtClean="0"/>
            </a:br>
            <a:r>
              <a:rPr lang="en-US" sz="3600" dirty="0" smtClean="0"/>
              <a:t>the scope of </a:t>
            </a:r>
            <a:br>
              <a:rPr lang="en-US" sz="3600" dirty="0" smtClean="0"/>
            </a:br>
            <a:r>
              <a:rPr lang="en-US" sz="3600" dirty="0" smtClean="0"/>
              <a:t>the classical Newtonian theory.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4620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7" grpId="0"/>
      <p:bldP spid="9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068960"/>
            <a:ext cx="5689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Relativistic Case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743395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403648" y="116633"/>
            <a:ext cx="6696744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Equation of State in General Relativity </a:t>
            </a:r>
            <a:endParaRPr lang="en-US" altLang="ko-KR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51520" y="2555612"/>
            <a:ext cx="8640960" cy="1641668"/>
            <a:chOff x="251520" y="2555612"/>
            <a:chExt cx="8640960" cy="1641668"/>
          </a:xfrm>
        </p:grpSpPr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51520" y="2555612"/>
              <a:ext cx="2210862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latin typeface="Times New Roman"/>
                  <a:cs typeface="Times New Roman"/>
                </a:rPr>
                <a:t>Scalar quantity</a:t>
              </a:r>
              <a:endParaRPr lang="en-US" altLang="ko-KR" sz="2400" b="1" dirty="0">
                <a:latin typeface="Times New Roman"/>
                <a:cs typeface="Times New Roman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3528" y="2996952"/>
              <a:ext cx="8568952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smtClean="0">
                  <a:latin typeface="Times New Roman"/>
                  <a:cs typeface="Times New Roman"/>
                </a:rPr>
                <a:t>Density, pressure, temperature are </a:t>
              </a:r>
              <a:r>
                <a:rPr lang="en-US" altLang="ko-KR" sz="2400" b="1" dirty="0" smtClean="0">
                  <a:solidFill>
                    <a:srgbClr val="F22EE4"/>
                  </a:solidFill>
                  <a:latin typeface="Times New Roman"/>
                  <a:cs typeface="Times New Roman"/>
                </a:rPr>
                <a:t>scalar </a:t>
              </a:r>
              <a:r>
                <a:rPr lang="en-US" altLang="ko-KR" sz="24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quantities.</a:t>
              </a:r>
            </a:p>
            <a:p>
              <a:r>
                <a:rPr lang="en-US" altLang="ko-KR" sz="24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Therefore, their values in other frame must be the same as </a:t>
              </a:r>
              <a:br>
                <a:rPr lang="en-US" altLang="ko-KR" sz="24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</a:br>
              <a:r>
                <a:rPr lang="en-US" altLang="ko-KR" sz="24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those in the freely falling frame.  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1520" y="692696"/>
            <a:ext cx="8712968" cy="1263045"/>
            <a:chOff x="251520" y="692696"/>
            <a:chExt cx="8712968" cy="1263045"/>
          </a:xfrm>
        </p:grpSpPr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251520" y="692696"/>
              <a:ext cx="2928205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latin typeface="Times New Roman"/>
                  <a:cs typeface="Times New Roman"/>
                </a:rPr>
                <a:t>General Covariance:</a:t>
              </a:r>
              <a:endParaRPr lang="en-US" altLang="ko-KR" sz="2400" b="1" dirty="0">
                <a:latin typeface="Times New Roman"/>
                <a:cs typeface="Times New Roman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3528" y="1124744"/>
              <a:ext cx="86409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/>
                  <a:cs typeface="Times New Roman"/>
                </a:rPr>
                <a:t>Freely falling frame = locally flat</a:t>
              </a:r>
            </a:p>
            <a:p>
              <a:r>
                <a:rPr lang="en-US" sz="2400" b="1" dirty="0" smtClean="0">
                  <a:latin typeface="Times New Roman"/>
                  <a:cs typeface="Times New Roman"/>
                </a:rPr>
                <a:t>EoS in freely falling frame = EoS in flat ST</a:t>
              </a:r>
              <a:endParaRPr lang="en-US" sz="2400" b="1" dirty="0"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Generalization: Ideal Gas in Constant Gravity</a:t>
            </a:r>
            <a:endParaRPr lang="en-US" altLang="ko-KR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102840" y="620688"/>
            <a:ext cx="9005664" cy="1315180"/>
            <a:chOff x="102840" y="620688"/>
            <a:chExt cx="9005664" cy="1315180"/>
          </a:xfrm>
        </p:grpSpPr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251520" y="692696"/>
              <a:ext cx="4688603" cy="40011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Particle in a box (</a:t>
              </a:r>
              <a:r>
                <a:rPr lang="en-US" altLang="ko-KR" sz="2000" b="1" dirty="0" err="1" smtClean="0"/>
                <a:t>Rindler</a:t>
              </a:r>
              <a:r>
                <a:rPr lang="en-US" altLang="ko-KR" sz="2000" b="1" dirty="0" smtClean="0"/>
                <a:t> </a:t>
              </a:r>
              <a:r>
                <a:rPr lang="en-US" altLang="ko-KR" sz="2000" b="1" dirty="0" err="1" smtClean="0"/>
                <a:t>spacetime</a:t>
              </a:r>
              <a:r>
                <a:rPr lang="en-US" altLang="ko-KR" sz="2000" b="1" dirty="0" smtClean="0"/>
                <a:t>):</a:t>
              </a:r>
              <a:endParaRPr lang="en-US" altLang="ko-KR" sz="2000" b="1" dirty="0"/>
            </a:p>
          </p:txBody>
        </p:sp>
        <p:pic>
          <p:nvPicPr>
            <p:cNvPr id="9" name="Picture 8" descr="스크린샷 2015-10-09 오후 5.14.4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9977" y="620688"/>
              <a:ext cx="205451" cy="252145"/>
            </a:xfrm>
            <a:prstGeom prst="rect">
              <a:avLst/>
            </a:prstGeom>
          </p:spPr>
        </p:pic>
        <p:pic>
          <p:nvPicPr>
            <p:cNvPr id="15" name="Picture 14" descr="스크린샷 2015-10-09 오후 5.14.5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1508" y="1635637"/>
              <a:ext cx="336996" cy="240711"/>
            </a:xfrm>
            <a:prstGeom prst="rect">
              <a:avLst/>
            </a:prstGeom>
          </p:spPr>
        </p:pic>
        <p:pic>
          <p:nvPicPr>
            <p:cNvPr id="44" name="Picture 43" descr="스크린샷 2015-10-09 오후 5.19.5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1617" y="1772816"/>
              <a:ext cx="142671" cy="163052"/>
            </a:xfrm>
            <a:prstGeom prst="rect">
              <a:avLst/>
            </a:prstGeom>
          </p:spPr>
        </p:pic>
        <p:pic>
          <p:nvPicPr>
            <p:cNvPr id="4" name="Picture 3" descr="스크린샷 2015-10-21 오전 10.18.09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40" y="1231900"/>
              <a:ext cx="6629400" cy="58420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251520" y="1916832"/>
            <a:ext cx="5544616" cy="1440160"/>
            <a:chOff x="251520" y="2555612"/>
            <a:chExt cx="5544616" cy="1440160"/>
          </a:xfrm>
        </p:grpSpPr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51520" y="2555612"/>
              <a:ext cx="391285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One particle Hamiltonian:</a:t>
              </a:r>
              <a:endParaRPr lang="en-US" altLang="ko-KR" sz="2400" b="1" dirty="0"/>
            </a:p>
          </p:txBody>
        </p:sp>
        <p:pic>
          <p:nvPicPr>
            <p:cNvPr id="5" name="Picture 4" descr="스크린샷 2015-10-21 오전 10.18.18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36" y="3068672"/>
              <a:ext cx="5092700" cy="927100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578552" y="908720"/>
            <a:ext cx="2443181" cy="2232248"/>
            <a:chOff x="6578552" y="908720"/>
            <a:chExt cx="2443181" cy="2232248"/>
          </a:xfrm>
        </p:grpSpPr>
        <p:sp>
          <p:nvSpPr>
            <p:cNvPr id="13" name="Rectangle 12"/>
            <p:cNvSpPr/>
            <p:nvPr/>
          </p:nvSpPr>
          <p:spPr>
            <a:xfrm>
              <a:off x="6876256" y="2996952"/>
              <a:ext cx="1944216" cy="144016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rgbClr val="FF0000"/>
                  </a:solidFill>
                </a:rPr>
                <a:t>Rindler</a:t>
              </a:r>
              <a:r>
                <a:rPr lang="en-US" sz="1200" dirty="0" smtClean="0">
                  <a:solidFill>
                    <a:srgbClr val="FF0000"/>
                  </a:solidFill>
                </a:rPr>
                <a:t> horizon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689131" y="908720"/>
              <a:ext cx="2332602" cy="1968318"/>
              <a:chOff x="6473107" y="3902120"/>
              <a:chExt cx="2332602" cy="1968318"/>
            </a:xfrm>
          </p:grpSpPr>
          <p:pic>
            <p:nvPicPr>
              <p:cNvPr id="70" name="Picture 69" descr="Brownian_motion_gamboge.jp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3107" y="5632395"/>
                <a:ext cx="2332602" cy="238043"/>
              </a:xfrm>
              <a:prstGeom prst="rect">
                <a:avLst/>
              </a:prstGeom>
            </p:spPr>
          </p:pic>
          <p:grpSp>
            <p:nvGrpSpPr>
              <p:cNvPr id="54" name="Group 53"/>
              <p:cNvGrpSpPr/>
              <p:nvPr/>
            </p:nvGrpSpPr>
            <p:grpSpPr>
              <a:xfrm>
                <a:off x="6732240" y="3902120"/>
                <a:ext cx="1800200" cy="1944216"/>
                <a:chOff x="6732240" y="3902120"/>
                <a:chExt cx="1800200" cy="1944216"/>
              </a:xfrm>
            </p:grpSpPr>
            <p:grpSp>
              <p:nvGrpSpPr>
                <p:cNvPr id="55" name="Group 54"/>
                <p:cNvGrpSpPr/>
                <p:nvPr/>
              </p:nvGrpSpPr>
              <p:grpSpPr>
                <a:xfrm>
                  <a:off x="7394448" y="4174431"/>
                  <a:ext cx="362796" cy="1584177"/>
                  <a:chOff x="6458344" y="2669770"/>
                  <a:chExt cx="362796" cy="894226"/>
                </a:xfrm>
              </p:grpSpPr>
              <p:cxnSp>
                <p:nvCxnSpPr>
                  <p:cNvPr id="58" name="Straight Arrow Connector 57"/>
                  <p:cNvCxnSpPr/>
                  <p:nvPr/>
                </p:nvCxnSpPr>
                <p:spPr>
                  <a:xfrm>
                    <a:off x="6458344" y="2669770"/>
                    <a:ext cx="0" cy="894226"/>
                  </a:xfrm>
                  <a:prstGeom prst="straightConnector1">
                    <a:avLst/>
                  </a:prstGeom>
                  <a:ln w="76200" cmpd="sng">
                    <a:tailEnd type="arrow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6475620" y="3058854"/>
                    <a:ext cx="345520" cy="3357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dirty="0" smtClean="0">
                        <a:solidFill>
                          <a:srgbClr val="FF6600"/>
                        </a:solidFill>
                      </a:rPr>
                      <a:t>g</a:t>
                    </a:r>
                    <a:endParaRPr lang="en-US" i="1" dirty="0">
                      <a:solidFill>
                        <a:srgbClr val="FF6600"/>
                      </a:solidFill>
                    </a:endParaRPr>
                  </a:p>
                </p:txBody>
              </p:sp>
            </p:grpSp>
            <p:sp>
              <p:nvSpPr>
                <p:cNvPr id="57" name="Rectangle 56"/>
                <p:cNvSpPr/>
                <p:nvPr/>
              </p:nvSpPr>
              <p:spPr>
                <a:xfrm>
                  <a:off x="6732240" y="3902120"/>
                  <a:ext cx="1800200" cy="1944216"/>
                </a:xfrm>
                <a:prstGeom prst="rect">
                  <a:avLst/>
                </a:prstGeom>
                <a:noFill/>
                <a:ln w="57150" cmpd="sng">
                  <a:solidFill>
                    <a:srgbClr val="FF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8" name="Straight Arrow Connector 17"/>
            <p:cNvCxnSpPr/>
            <p:nvPr/>
          </p:nvCxnSpPr>
          <p:spPr>
            <a:xfrm flipV="1">
              <a:off x="7020272" y="908720"/>
              <a:ext cx="0" cy="19442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Up-Down Arrow 21"/>
            <p:cNvSpPr/>
            <p:nvPr/>
          </p:nvSpPr>
          <p:spPr>
            <a:xfrm>
              <a:off x="6804248" y="2852936"/>
              <a:ext cx="45719" cy="144016"/>
            </a:xfrm>
            <a:prstGeom prst="upDownArrow">
              <a:avLst/>
            </a:prstGeom>
            <a:ln w="28575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스크린샷 2016-05-31 오전 10.07.38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8552" y="2708920"/>
              <a:ext cx="176461" cy="352923"/>
            </a:xfrm>
            <a:prstGeom prst="rect">
              <a:avLst/>
            </a:prstGeom>
          </p:spPr>
        </p:pic>
      </p:grpSp>
      <p:pic>
        <p:nvPicPr>
          <p:cNvPr id="3" name="Picture 2" descr="스크린샷 2016-08-16 오후 2.07.1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5024"/>
            <a:ext cx="6464300" cy="1016000"/>
          </a:xfrm>
          <a:prstGeom prst="rect">
            <a:avLst/>
          </a:prstGeom>
        </p:spPr>
      </p:pic>
      <p:pic>
        <p:nvPicPr>
          <p:cNvPr id="16" name="Picture 15" descr="스크린샷 2016-08-16 오후 2.07.34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716612"/>
            <a:ext cx="3568700" cy="520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67544" y="5733256"/>
            <a:ext cx="1680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Four vector: </a:t>
            </a:r>
            <a:endParaRPr lang="en-US" sz="2000" b="1" dirty="0"/>
          </a:p>
        </p:txBody>
      </p:sp>
      <p:sp>
        <p:nvSpPr>
          <p:cNvPr id="19" name="Oval Callout 18"/>
          <p:cNvSpPr/>
          <p:nvPr/>
        </p:nvSpPr>
        <p:spPr>
          <a:xfrm>
            <a:off x="3059832" y="4797152"/>
            <a:ext cx="4320480" cy="612648"/>
          </a:xfrm>
          <a:prstGeom prst="wedgeEllipseCallout">
            <a:avLst>
              <a:gd name="adj1" fmla="val -44707"/>
              <a:gd name="adj2" fmla="val -102555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Momentum space increases at z=0.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97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Generalization: Ideal Gas in Constant Gravity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51520" y="692696"/>
            <a:ext cx="6184481" cy="40011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000" i="1" dirty="0" smtClean="0"/>
              <a:t>N</a:t>
            </a:r>
            <a:r>
              <a:rPr lang="en-US" altLang="ko-KR" sz="2000" b="1" dirty="0" smtClean="0"/>
              <a:t>-particle system in a box (Canonical ensemble):</a:t>
            </a:r>
            <a:endParaRPr lang="en-US" altLang="ko-KR" sz="2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251520" y="1268760"/>
            <a:ext cx="8476844" cy="4102325"/>
            <a:chOff x="251520" y="1268760"/>
            <a:chExt cx="8476844" cy="4102325"/>
          </a:xfrm>
        </p:grpSpPr>
        <p:grpSp>
          <p:nvGrpSpPr>
            <p:cNvPr id="28" name="Group 27"/>
            <p:cNvGrpSpPr/>
            <p:nvPr/>
          </p:nvGrpSpPr>
          <p:grpSpPr>
            <a:xfrm>
              <a:off x="251520" y="1268760"/>
              <a:ext cx="8476844" cy="4102325"/>
              <a:chOff x="251520" y="3356992"/>
              <a:chExt cx="8476844" cy="4102325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51520" y="3861048"/>
                <a:ext cx="8476844" cy="3598269"/>
                <a:chOff x="251520" y="4077072"/>
                <a:chExt cx="8476844" cy="3598269"/>
              </a:xfrm>
            </p:grpSpPr>
            <p:sp>
              <p:nvSpPr>
                <p:cNvPr id="2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251520" y="4077072"/>
                  <a:ext cx="2834580" cy="461665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  <a:effectLst>
                  <a:prstShdw prst="shdw13" dist="53882" dir="13500000">
                    <a:srgbClr val="808080">
                      <a:alpha val="50000"/>
                    </a:srgbClr>
                  </a:prstShdw>
                </a:effec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2400" b="1" dirty="0" smtClean="0"/>
                    <a:t>Partition function:</a:t>
                  </a:r>
                  <a:endParaRPr lang="en-US" altLang="ko-KR" sz="2400" b="1" dirty="0"/>
                </a:p>
              </p:txBody>
            </p:sp>
            <p:pic>
              <p:nvPicPr>
                <p:cNvPr id="8" name="Picture 7" descr="스크린샷 2015-10-21 오전 10.21.19.png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5637" y="4581128"/>
                  <a:ext cx="8312727" cy="858379"/>
                </a:xfrm>
                <a:prstGeom prst="rect">
                  <a:avLst/>
                </a:prstGeom>
              </p:spPr>
            </p:pic>
            <p:pic>
              <p:nvPicPr>
                <p:cNvPr id="10" name="Picture 9" descr="스크린샷 2015-10-21 오전 10.21.44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520" y="6262794"/>
                  <a:ext cx="4198347" cy="724215"/>
                </a:xfrm>
                <a:prstGeom prst="rect">
                  <a:avLst/>
                </a:pr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</p:pic>
            <p:pic>
              <p:nvPicPr>
                <p:cNvPr id="11" name="Picture 10" descr="스크린샷 2015-10-21 오전 10.21.53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520" y="7317432"/>
                  <a:ext cx="3913909" cy="357909"/>
                </a:xfrm>
                <a:prstGeom prst="rect">
                  <a:avLst/>
                </a:prstGeom>
                <a:ln w="19050" cmpd="sng">
                  <a:solidFill>
                    <a:srgbClr val="3366FF"/>
                  </a:solidFill>
                </a:ln>
              </p:spPr>
            </p:pic>
          </p:grpSp>
          <p:sp>
            <p:nvSpPr>
              <p:cNvPr id="14" name="Oval Callout 13"/>
              <p:cNvSpPr/>
              <p:nvPr/>
            </p:nvSpPr>
            <p:spPr>
              <a:xfrm>
                <a:off x="6300192" y="3356992"/>
                <a:ext cx="2160240" cy="936104"/>
              </a:xfrm>
              <a:prstGeom prst="wedgeEllipseCallout">
                <a:avLst>
                  <a:gd name="adj1" fmla="val -54061"/>
                  <a:gd name="adj2" fmla="val 67894"/>
                </a:avLst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Temperature at </a:t>
                </a:r>
                <a:r>
                  <a:rPr lang="en-US" i="1" dirty="0" smtClean="0"/>
                  <a:t>z</a:t>
                </a:r>
                <a:r>
                  <a:rPr lang="en-US" dirty="0" smtClean="0"/>
                  <a:t>=0</a:t>
                </a:r>
                <a:endParaRPr lang="en-US" dirty="0"/>
              </a:p>
            </p:txBody>
          </p:sp>
        </p:grp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251520" y="3429000"/>
              <a:ext cx="3229219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Gravity dependence:</a:t>
              </a:r>
              <a:endParaRPr lang="en-US" altLang="ko-KR" sz="2400" b="1" dirty="0"/>
            </a:p>
          </p:txBody>
        </p:sp>
      </p:grpSp>
      <p:pic>
        <p:nvPicPr>
          <p:cNvPr id="16" name="Picture 15" descr="스크린샷 2016-08-16 오후 2.42.4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72816"/>
            <a:ext cx="1406446" cy="451323"/>
          </a:xfrm>
          <a:prstGeom prst="rect">
            <a:avLst/>
          </a:prstGeom>
        </p:spPr>
      </p:pic>
      <p:pic>
        <p:nvPicPr>
          <p:cNvPr id="19" name="Picture 18" descr="스크린샷 2016-08-16 오후 2.48.2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38" y="3168352"/>
            <a:ext cx="5059622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01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Continuity Equation: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51520" y="692696"/>
            <a:ext cx="5104523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/>
              <a:t>The Continuity Equation</a:t>
            </a:r>
            <a:r>
              <a:rPr lang="en-US" altLang="ko-KR" sz="2400" dirty="0" smtClean="0">
                <a:sym typeface="Wingdings"/>
              </a:rPr>
              <a:t> Pressure</a:t>
            </a:r>
            <a:endParaRPr lang="en-US" altLang="ko-KR" sz="2400" b="1" dirty="0"/>
          </a:p>
        </p:txBody>
      </p:sp>
      <p:pic>
        <p:nvPicPr>
          <p:cNvPr id="13" name="Picture 12" descr="스크린샷 2015-11-11 오후 11.30.5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24" y="1196752"/>
            <a:ext cx="7607300" cy="72390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971600" y="2348880"/>
            <a:ext cx="194421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스크린샷 2015-11-11 오후 11.31.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868" y="2032747"/>
            <a:ext cx="3035300" cy="6858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51520" y="3068960"/>
            <a:ext cx="8262540" cy="2104752"/>
            <a:chOff x="251520" y="3068960"/>
            <a:chExt cx="8262540" cy="2104752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251520" y="3140968"/>
              <a:ext cx="5195653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The number and energy densities:</a:t>
              </a:r>
              <a:endParaRPr lang="en-US" altLang="ko-KR" sz="2400" b="1" dirty="0"/>
            </a:p>
          </p:txBody>
        </p:sp>
        <p:pic>
          <p:nvPicPr>
            <p:cNvPr id="20" name="Picture 19" descr="스크린샷 2015-11-11 오후 11.36.1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2160" y="3068960"/>
              <a:ext cx="2501900" cy="673100"/>
            </a:xfrm>
            <a:prstGeom prst="rect">
              <a:avLst/>
            </a:prstGeom>
          </p:spPr>
        </p:pic>
        <p:pic>
          <p:nvPicPr>
            <p:cNvPr id="21" name="Picture 20" descr="스크린샷 2015-11-11 오후 11.36.48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437112"/>
              <a:ext cx="6921500" cy="736600"/>
            </a:xfrm>
            <a:prstGeom prst="rect">
              <a:avLst/>
            </a:prstGeom>
          </p:spPr>
        </p:pic>
        <p:pic>
          <p:nvPicPr>
            <p:cNvPr id="22" name="Picture 21" descr="스크린샷 2015-11-11 오후 11.35.55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3717032"/>
              <a:ext cx="5054600" cy="711200"/>
            </a:xfrm>
            <a:prstGeom prst="rect">
              <a:avLst/>
            </a:prstGeom>
          </p:spPr>
        </p:pic>
      </p:grpSp>
      <p:sp>
        <p:nvSpPr>
          <p:cNvPr id="9" name="5-Point Star 8"/>
          <p:cNvSpPr/>
          <p:nvPr/>
        </p:nvSpPr>
        <p:spPr>
          <a:xfrm>
            <a:off x="6084168" y="2132856"/>
            <a:ext cx="504056" cy="504056"/>
          </a:xfrm>
          <a:prstGeom prst="star5">
            <a:avLst/>
          </a:prstGeom>
          <a:solidFill>
            <a:schemeClr val="tx2"/>
          </a:solidFill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95536" y="5291916"/>
            <a:ext cx="7220644" cy="1017404"/>
            <a:chOff x="395536" y="5291916"/>
            <a:chExt cx="7220644" cy="1017404"/>
          </a:xfrm>
        </p:grpSpPr>
        <p:grpSp>
          <p:nvGrpSpPr>
            <p:cNvPr id="11" name="Group 10"/>
            <p:cNvGrpSpPr/>
            <p:nvPr/>
          </p:nvGrpSpPr>
          <p:grpSpPr>
            <a:xfrm>
              <a:off x="395536" y="5291916"/>
              <a:ext cx="7220644" cy="1017404"/>
              <a:chOff x="395536" y="5291916"/>
              <a:chExt cx="7220644" cy="101740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55576" y="5551911"/>
                <a:ext cx="6860604" cy="757409"/>
                <a:chOff x="755576" y="5462564"/>
                <a:chExt cx="6860604" cy="757409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755576" y="5517232"/>
                  <a:ext cx="6860604" cy="685800"/>
                  <a:chOff x="755576" y="5877272"/>
                  <a:chExt cx="6860604" cy="685800"/>
                </a:xfrm>
              </p:grpSpPr>
              <p:pic>
                <p:nvPicPr>
                  <p:cNvPr id="27" name="Picture 26" descr="스크린샷 2015-11-11 오후 11.37.04.pdf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92080" y="6052913"/>
                    <a:ext cx="2324100" cy="355600"/>
                  </a:xfrm>
                  <a:prstGeom prst="rect">
                    <a:avLst/>
                  </a:prstGeom>
                  <a:ln w="38100" cmpd="sng">
                    <a:solidFill>
                      <a:schemeClr val="accent2"/>
                    </a:solidFill>
                  </a:ln>
                </p:spPr>
              </p:pic>
              <p:pic>
                <p:nvPicPr>
                  <p:cNvPr id="28" name="Picture 27" descr="스크린샷 2015-11-11 오후 11.36.57.pdf"/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55576" y="5877272"/>
                    <a:ext cx="3784600" cy="685800"/>
                  </a:xfrm>
                  <a:prstGeom prst="rect">
                    <a:avLst/>
                  </a:prstGeom>
                </p:spPr>
              </p:pic>
              <p:cxnSp>
                <p:nvCxnSpPr>
                  <p:cNvPr id="46" name="Straight Arrow Connector 45"/>
                  <p:cNvCxnSpPr>
                    <a:stCxn id="28" idx="3"/>
                    <a:endCxn id="27" idx="1"/>
                  </p:cNvCxnSpPr>
                  <p:nvPr/>
                </p:nvCxnSpPr>
                <p:spPr>
                  <a:xfrm>
                    <a:off x="4540176" y="6220172"/>
                    <a:ext cx="751904" cy="10541"/>
                  </a:xfrm>
                  <a:prstGeom prst="straightConnector1">
                    <a:avLst/>
                  </a:prstGeom>
                  <a:ln w="38100" cmpd="sng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" name="L-Shape 5"/>
                <p:cNvSpPr/>
                <p:nvPr/>
              </p:nvSpPr>
              <p:spPr>
                <a:xfrm rot="16200000">
                  <a:off x="3635233" y="5355214"/>
                  <a:ext cx="757409" cy="972109"/>
                </a:xfrm>
                <a:prstGeom prst="corner">
                  <a:avLst/>
                </a:prstGeom>
                <a:ln w="28575" cmpd="sng">
                  <a:solidFill>
                    <a:srgbClr val="FF66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395536" y="5291916"/>
                <a:ext cx="29418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Inserting this equation to </a:t>
                </a:r>
                <a:endParaRPr lang="en-US" b="1" dirty="0"/>
              </a:p>
            </p:txBody>
          </p:sp>
        </p:grpSp>
        <p:sp>
          <p:nvSpPr>
            <p:cNvPr id="23" name="5-Point Star 22"/>
            <p:cNvSpPr/>
            <p:nvPr/>
          </p:nvSpPr>
          <p:spPr>
            <a:xfrm>
              <a:off x="3275856" y="5309090"/>
              <a:ext cx="344277" cy="344277"/>
            </a:xfrm>
            <a:prstGeom prst="star5">
              <a:avLst/>
            </a:prstGeom>
            <a:solidFill>
              <a:schemeClr val="tx2"/>
            </a:solidFill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ounded Rectangular Callout 2"/>
          <p:cNvSpPr/>
          <p:nvPr/>
        </p:nvSpPr>
        <p:spPr>
          <a:xfrm>
            <a:off x="5148064" y="6309320"/>
            <a:ext cx="3888432" cy="576064"/>
          </a:xfrm>
          <a:prstGeom prst="wedgeRoundRectCallout">
            <a:avLst>
              <a:gd name="adj1" fmla="val -26998"/>
              <a:gd name="adj2" fmla="val -80893"/>
              <a:gd name="adj3" fmla="val 16667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Ideal gas law is satisfied </a:t>
            </a:r>
            <a:r>
              <a:rPr lang="en-US" dirty="0" smtClean="0">
                <a:solidFill>
                  <a:srgbClr val="FF0000"/>
                </a:solidFill>
              </a:rPr>
              <a:t>locally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(not globally) by local temperature.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1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Total energy and Entropy:</a:t>
            </a:r>
            <a:endParaRPr lang="en-US" altLang="ko-KR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07504" y="980728"/>
            <a:ext cx="8653140" cy="461665"/>
            <a:chOff x="-520779" y="1412776"/>
            <a:chExt cx="8653140" cy="461665"/>
          </a:xfrm>
        </p:grpSpPr>
        <p:pic>
          <p:nvPicPr>
            <p:cNvPr id="3" name="Picture 2" descr="스크린샷 2015-11-11 오후 11.42.43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0739" y="1465730"/>
              <a:ext cx="8293100" cy="355600"/>
            </a:xfrm>
            <a:prstGeom prst="rect">
              <a:avLst/>
            </a:prstGeom>
          </p:spPr>
        </p:pic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-520779" y="1412776"/>
              <a:ext cx="4896544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square">
              <a:spAutoFit/>
            </a:bodyPr>
            <a:lstStyle/>
            <a:p>
              <a:r>
                <a:rPr lang="en-US" altLang="ko-KR" sz="2400" i="1" dirty="0" smtClean="0"/>
                <a:t>Define pressure in </a:t>
              </a:r>
              <a:r>
                <a:rPr lang="en-US" altLang="ko-KR" sz="2400" i="1" dirty="0" err="1" smtClean="0"/>
                <a:t>Rindler</a:t>
              </a:r>
              <a:r>
                <a:rPr lang="en-US" altLang="ko-KR" sz="2400" i="1" dirty="0" smtClean="0"/>
                <a:t> space:</a:t>
              </a:r>
              <a:endParaRPr lang="en-US" altLang="ko-KR" sz="2400" b="1" dirty="0"/>
            </a:p>
          </p:txBody>
        </p:sp>
      </p:grpSp>
      <p:cxnSp>
        <p:nvCxnSpPr>
          <p:cNvPr id="17" name="Straight Arrow Connector 16"/>
          <p:cNvCxnSpPr>
            <a:endCxn id="5" idx="1"/>
          </p:cNvCxnSpPr>
          <p:nvPr/>
        </p:nvCxnSpPr>
        <p:spPr>
          <a:xfrm>
            <a:off x="683568" y="2060848"/>
            <a:ext cx="1105296" cy="191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스크린샷 2015-11-11 오후 11.42.5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864" y="1700808"/>
            <a:ext cx="6959600" cy="7239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96626" y="3645024"/>
            <a:ext cx="8379830" cy="2016224"/>
            <a:chOff x="296626" y="3645024"/>
            <a:chExt cx="8379830" cy="2016224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296626" y="3645024"/>
              <a:ext cx="693967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/>
                <a:t>The total energy and entropy in Rindler frame:</a:t>
              </a:r>
              <a:endParaRPr lang="en-US" altLang="ko-KR" sz="2400" b="1" dirty="0"/>
            </a:p>
          </p:txBody>
        </p:sp>
        <p:pic>
          <p:nvPicPr>
            <p:cNvPr id="8" name="Picture 7" descr="스크린샷 2015-11-11 오후 11.43.12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956" y="4175348"/>
              <a:ext cx="8064500" cy="1485900"/>
            </a:xfrm>
            <a:prstGeom prst="rect">
              <a:avLst/>
            </a:prstGeom>
          </p:spPr>
        </p:pic>
      </p:grpSp>
      <p:sp>
        <p:nvSpPr>
          <p:cNvPr id="7" name="Rounded Rectangular Callout 6"/>
          <p:cNvSpPr/>
          <p:nvPr/>
        </p:nvSpPr>
        <p:spPr>
          <a:xfrm>
            <a:off x="2195736" y="2492896"/>
            <a:ext cx="5688632" cy="864096"/>
          </a:xfrm>
          <a:prstGeom prst="wedgeRoundRectCallout">
            <a:avLst>
              <a:gd name="adj1" fmla="val -43178"/>
              <a:gd name="adj2" fmla="val -82745"/>
              <a:gd name="adj3" fmla="val 16667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Ideal gas law is satisfied on the whole system if one </a:t>
            </a:r>
            <a:br>
              <a:rPr lang="en-US" dirty="0" smtClean="0"/>
            </a:br>
            <a:r>
              <a:rPr lang="en-US" dirty="0" smtClean="0"/>
              <a:t>define an average pressure for </a:t>
            </a:r>
            <a:r>
              <a:rPr lang="en-US" dirty="0" err="1" smtClean="0"/>
              <a:t>Rindler</a:t>
            </a:r>
            <a:r>
              <a:rPr lang="en-US" dirty="0"/>
              <a:t> </a:t>
            </a:r>
            <a:r>
              <a:rPr lang="en-US" dirty="0" smtClean="0"/>
              <a:t>space.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78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Total energy and Entropy</a:t>
            </a:r>
            <a:endParaRPr lang="en-US" altLang="ko-KR" b="1" dirty="0"/>
          </a:p>
        </p:txBody>
      </p:sp>
      <p:pic>
        <p:nvPicPr>
          <p:cNvPr id="4" name="Picture 3" descr="스크린샷 2015-10-21 오전 10.22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3430204"/>
          </a:xfrm>
          <a:prstGeom prst="rect">
            <a:avLst/>
          </a:prstGeom>
        </p:spPr>
      </p:pic>
      <p:pic>
        <p:nvPicPr>
          <p:cNvPr id="3" name="Picture 2" descr="스크린샷 2015-11-11 오후 11.47.27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97" y="4581128"/>
            <a:ext cx="4406900" cy="736600"/>
          </a:xfrm>
          <a:prstGeom prst="rect">
            <a:avLst/>
          </a:prstGeom>
        </p:spPr>
      </p:pic>
      <p:pic>
        <p:nvPicPr>
          <p:cNvPr id="5" name="Picture 4" descr="스크린샷 2015-11-11 오후 11.47.34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312" y="4712692"/>
            <a:ext cx="3886200" cy="4445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79512" y="1412776"/>
            <a:ext cx="9001000" cy="4945905"/>
            <a:chOff x="179512" y="1412776"/>
            <a:chExt cx="9001000" cy="4945905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79512" y="5589240"/>
              <a:ext cx="8784976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square">
              <a:spAutoFit/>
            </a:bodyPr>
            <a:lstStyle/>
            <a:p>
              <a:r>
                <a:rPr lang="en-US" altLang="ko-KR" sz="2000" b="1" dirty="0" smtClean="0"/>
                <a:t>In the strong gravity region, physical quantities appear to have some </a:t>
              </a:r>
              <a:br>
                <a:rPr lang="en-US" altLang="ko-KR" sz="2000" b="1" dirty="0" smtClean="0"/>
              </a:br>
              <a:r>
                <a:rPr lang="en-US" altLang="ko-KR" sz="2000" b="1" dirty="0" smtClean="0"/>
                <a:t>universality</a:t>
              </a:r>
              <a:r>
                <a:rPr lang="en-US" altLang="ko-KR" sz="2400" b="1" dirty="0" smtClean="0"/>
                <a:t>. </a:t>
              </a:r>
              <a:endParaRPr lang="en-US" altLang="ko-KR" sz="24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635896" y="2996952"/>
              <a:ext cx="864096" cy="720080"/>
            </a:xfrm>
            <a:prstGeom prst="ellipse">
              <a:avLst/>
            </a:prstGeom>
            <a:ln w="28575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316416" y="1412776"/>
              <a:ext cx="864096" cy="1152128"/>
            </a:xfrm>
            <a:prstGeom prst="ellipse">
              <a:avLst/>
            </a:prstGeom>
            <a:ln w="28575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971600" y="5559352"/>
              <a:ext cx="864096" cy="491824"/>
            </a:xfrm>
            <a:prstGeom prst="ellipse">
              <a:avLst/>
            </a:prstGeom>
            <a:ln w="28575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197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Gravitational potential: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23528" y="1023119"/>
            <a:ext cx="4324111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i="1" dirty="0" smtClean="0"/>
              <a:t>Gravitational potential Energy:</a:t>
            </a:r>
            <a:endParaRPr lang="en-US" altLang="ko-KR" sz="2400" b="1" dirty="0"/>
          </a:p>
        </p:txBody>
      </p:sp>
      <p:pic>
        <p:nvPicPr>
          <p:cNvPr id="6" name="Picture 5" descr="스크린샷 2015-11-11 오후 11.57.3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571" y="1500094"/>
            <a:ext cx="5003800" cy="406400"/>
          </a:xfrm>
          <a:prstGeom prst="rect">
            <a:avLst/>
          </a:prstGeom>
        </p:spPr>
      </p:pic>
      <p:pic>
        <p:nvPicPr>
          <p:cNvPr id="7" name="Picture 6" descr="스크린샷 2015-11-11 오후 11.57.4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88840"/>
            <a:ext cx="5143500" cy="850900"/>
          </a:xfrm>
          <a:prstGeom prst="rect">
            <a:avLst/>
          </a:prstGeom>
        </p:spPr>
      </p:pic>
      <p:pic>
        <p:nvPicPr>
          <p:cNvPr id="9" name="Picture 8" descr="스크린샷 2015-11-11 오후 11.59.17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957231"/>
            <a:ext cx="61087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3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Heat Capacities:</a:t>
            </a:r>
            <a:endParaRPr lang="en-US" altLang="ko-KR" b="1" dirty="0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23528" y="692696"/>
            <a:ext cx="6881335" cy="83099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i="1" dirty="0" smtClean="0"/>
              <a:t>Heat Capacities for constant volume, gravity and  </a:t>
            </a:r>
            <a:br>
              <a:rPr lang="en-US" altLang="ko-KR" sz="2400" i="1" dirty="0" smtClean="0"/>
            </a:br>
            <a:r>
              <a:rPr lang="en-US" altLang="ko-KR" sz="2400" i="1" dirty="0" smtClean="0"/>
              <a:t>for constant volume, temperature:</a:t>
            </a:r>
            <a:endParaRPr lang="en-US" altLang="ko-KR" sz="2400" b="1" dirty="0"/>
          </a:p>
        </p:txBody>
      </p:sp>
      <p:pic>
        <p:nvPicPr>
          <p:cNvPr id="4" name="Picture 3" descr="스크린샷 2015-11-11 오후 11.57.5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1556792"/>
            <a:ext cx="8312728" cy="735843"/>
          </a:xfrm>
          <a:prstGeom prst="rect">
            <a:avLst/>
          </a:prstGeom>
        </p:spPr>
      </p:pic>
      <p:pic>
        <p:nvPicPr>
          <p:cNvPr id="5" name="Picture 4" descr="스크린샷 2015-11-11 오후 11.58.0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3590636" cy="727364"/>
          </a:xfrm>
          <a:prstGeom prst="rect">
            <a:avLst/>
          </a:prstGeom>
        </p:spPr>
      </p:pic>
      <p:pic>
        <p:nvPicPr>
          <p:cNvPr id="8" name="Picture 7" descr="스크린샷 2015-11-11 오후 11.58.2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5" y="3520600"/>
            <a:ext cx="4723141" cy="3148760"/>
          </a:xfrm>
          <a:prstGeom prst="rect">
            <a:avLst/>
          </a:prstGeom>
        </p:spPr>
      </p:pic>
      <p:pic>
        <p:nvPicPr>
          <p:cNvPr id="10" name="Picture 9" descr="스크린샷 2015-11-11 오후 11.58.28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22" y="3594071"/>
            <a:ext cx="4597190" cy="307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42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39552" y="116633"/>
            <a:ext cx="5256584" cy="648512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3600" b="1" dirty="0" smtClean="0"/>
              <a:t>Strong gravity regime:</a:t>
            </a:r>
            <a:endParaRPr lang="en-US" altLang="ko-KR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7504" y="692696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3528" y="1340768"/>
            <a:ext cx="7334851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i="1" dirty="0" smtClean="0"/>
              <a:t>Parameterize the distance from the event horizon as</a:t>
            </a:r>
            <a:endParaRPr lang="en-US" altLang="ko-KR" sz="2400" b="1" dirty="0"/>
          </a:p>
        </p:txBody>
      </p:sp>
      <p:pic>
        <p:nvPicPr>
          <p:cNvPr id="4" name="Picture 3" descr="스크린샷 2015-11-12 오전 10.56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312727" cy="273670"/>
          </a:xfrm>
          <a:prstGeom prst="rect">
            <a:avLst/>
          </a:prstGeom>
        </p:spPr>
      </p:pic>
      <p:pic>
        <p:nvPicPr>
          <p:cNvPr id="5" name="Picture 4" descr="스크린샷 2015-11-12 오전 10.56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57772"/>
            <a:ext cx="5130800" cy="419100"/>
          </a:xfrm>
          <a:prstGeom prst="rect">
            <a:avLst/>
          </a:prstGeom>
        </p:spPr>
      </p:pic>
      <p:pic>
        <p:nvPicPr>
          <p:cNvPr id="6" name="Picture 5" descr="스크린샷 2015-11-12 오전 10.57.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16977"/>
            <a:ext cx="7557025" cy="658454"/>
          </a:xfrm>
          <a:prstGeom prst="rect">
            <a:avLst/>
          </a:prstGeom>
        </p:spPr>
      </p:pic>
      <p:pic>
        <p:nvPicPr>
          <p:cNvPr id="7" name="Picture 6" descr="스크린샷 2015-11-12 오전 10.57.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4375431"/>
            <a:ext cx="7557025" cy="781761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>
          <a:xfrm>
            <a:off x="755576" y="5661248"/>
            <a:ext cx="2304256" cy="864096"/>
          </a:xfrm>
          <a:prstGeom prst="wedgeEllipseCallout">
            <a:avLst>
              <a:gd name="adj1" fmla="val -11446"/>
              <a:gd name="adj2" fmla="val -136348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Area </a:t>
            </a:r>
            <a:br>
              <a:rPr lang="en-US" dirty="0" smtClean="0"/>
            </a:br>
            <a:r>
              <a:rPr lang="en-US" dirty="0" smtClean="0"/>
              <a:t>proportionality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1907704" y="2852936"/>
            <a:ext cx="2304256" cy="864096"/>
          </a:xfrm>
          <a:prstGeom prst="wedgeEllipseCallout">
            <a:avLst>
              <a:gd name="adj1" fmla="val -36435"/>
              <a:gd name="adj2" fmla="val 64492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Radiation?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9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3528" y="908720"/>
            <a:ext cx="3266772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1400" i="1" dirty="0" smtClean="0"/>
              <a:t>Differentiating the definition of entropy:</a:t>
            </a:r>
            <a:endParaRPr lang="en-US" altLang="ko-KR" sz="1400" b="1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403648" y="116633"/>
            <a:ext cx="2952328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Thermodynamic first law</a:t>
            </a:r>
            <a:endParaRPr lang="en-US" altLang="ko-KR" b="1" dirty="0"/>
          </a:p>
        </p:txBody>
      </p:sp>
      <p:pic>
        <p:nvPicPr>
          <p:cNvPr id="4" name="Picture 3" descr="스크린샷 2015-11-12 오전 11.1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919175"/>
            <a:ext cx="2836486" cy="277577"/>
          </a:xfrm>
          <a:prstGeom prst="rect">
            <a:avLst/>
          </a:prstGeom>
        </p:spPr>
      </p:pic>
      <p:pic>
        <p:nvPicPr>
          <p:cNvPr id="5" name="Picture 4" descr="스크린샷 2015-11-12 오전 11.14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98" y="1301297"/>
            <a:ext cx="4996033" cy="650744"/>
          </a:xfrm>
          <a:prstGeom prst="rect">
            <a:avLst/>
          </a:prstGeom>
        </p:spPr>
      </p:pic>
      <p:pic>
        <p:nvPicPr>
          <p:cNvPr id="6" name="Picture 5" descr="스크린샷 2015-11-12 오전 11.14.2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537" y="2564530"/>
            <a:ext cx="5856695" cy="682232"/>
          </a:xfrm>
          <a:prstGeom prst="rect">
            <a:avLst/>
          </a:prstGeom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3528" y="2185119"/>
            <a:ext cx="4054786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1400" i="1" dirty="0" smtClean="0"/>
              <a:t>From the functional form of the partition function:</a:t>
            </a:r>
            <a:endParaRPr lang="en-US" altLang="ko-KR" sz="14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323528" y="3553271"/>
            <a:ext cx="8136904" cy="2612033"/>
            <a:chOff x="323528" y="3553271"/>
            <a:chExt cx="8136904" cy="2612033"/>
          </a:xfrm>
        </p:grpSpPr>
        <p:pic>
          <p:nvPicPr>
            <p:cNvPr id="7" name="Picture 6" descr="스크린샷 2015-11-12 오전 11.14.35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1252" y="3970579"/>
              <a:ext cx="5472545" cy="750455"/>
            </a:xfrm>
            <a:prstGeom prst="rect">
              <a:avLst/>
            </a:prstGeom>
          </p:spPr>
        </p:pic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323528" y="3553271"/>
              <a:ext cx="3316215" cy="307777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1400" i="1" dirty="0" smtClean="0"/>
                <a:t>Combining the two, we get the first law:</a:t>
              </a:r>
              <a:endParaRPr lang="en-US" altLang="ko-KR" sz="1400" b="1" dirty="0"/>
            </a:p>
          </p:txBody>
        </p:sp>
        <p:sp>
          <p:nvSpPr>
            <p:cNvPr id="18" name="Oval Callout 17"/>
            <p:cNvSpPr/>
            <p:nvPr/>
          </p:nvSpPr>
          <p:spPr>
            <a:xfrm>
              <a:off x="5076056" y="4941168"/>
              <a:ext cx="3384376" cy="1224136"/>
            </a:xfrm>
            <a:prstGeom prst="wedgeEllipseCallout">
              <a:avLst>
                <a:gd name="adj1" fmla="val -27651"/>
                <a:gd name="adj2" fmla="val -82745"/>
              </a:avLst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Gravitational </a:t>
              </a:r>
              <a:br>
                <a:rPr lang="en-US" dirty="0" smtClean="0"/>
              </a:br>
              <a:r>
                <a:rPr lang="en-US" dirty="0" smtClean="0"/>
                <a:t>potential energy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30390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3528" y="740532"/>
            <a:ext cx="2512597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1400" i="1" dirty="0" smtClean="0"/>
              <a:t>From the first law with </a:t>
            </a:r>
            <a:r>
              <a:rPr lang="en-US" altLang="ko-KR" sz="1400" i="1" dirty="0"/>
              <a:t> </a:t>
            </a:r>
            <a:r>
              <a:rPr lang="en-US" altLang="ko-KR" sz="1400" i="1" dirty="0" err="1" smtClean="0"/>
              <a:t>dS</a:t>
            </a:r>
            <a:r>
              <a:rPr lang="en-US" altLang="ko-KR" sz="1400" i="1" dirty="0" smtClean="0"/>
              <a:t>=0,</a:t>
            </a:r>
            <a:endParaRPr lang="en-US" altLang="ko-KR" sz="1400" b="1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403648" y="116633"/>
            <a:ext cx="5184576" cy="371513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b="1" dirty="0" smtClean="0"/>
              <a:t> Equation of state for an adiabatic system</a:t>
            </a:r>
            <a:endParaRPr lang="en-US" altLang="ko-KR" b="1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323528" y="1124744"/>
            <a:ext cx="3206547" cy="30777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1400" i="1" dirty="0" smtClean="0"/>
              <a:t>From the definition of Heat capacities:</a:t>
            </a:r>
            <a:endParaRPr lang="en-US" altLang="ko-KR" sz="1400" b="1" dirty="0"/>
          </a:p>
        </p:txBody>
      </p:sp>
      <p:pic>
        <p:nvPicPr>
          <p:cNvPr id="2" name="Picture 1" descr="스크린샷 2015-11-12 오전 11.23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50" y="692696"/>
            <a:ext cx="4030414" cy="335868"/>
          </a:xfrm>
          <a:prstGeom prst="rect">
            <a:avLst/>
          </a:prstGeom>
        </p:spPr>
      </p:pic>
      <p:pic>
        <p:nvPicPr>
          <p:cNvPr id="3" name="Picture 2" descr="스크린샷 2015-11-12 오전 11.23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906" y="1052736"/>
            <a:ext cx="5161550" cy="45299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23528" y="1540260"/>
            <a:ext cx="7556737" cy="1103896"/>
            <a:chOff x="323528" y="1540260"/>
            <a:chExt cx="7556737" cy="1103896"/>
          </a:xfrm>
        </p:grpSpPr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323528" y="1628800"/>
              <a:ext cx="2358396" cy="307777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1400" i="1" dirty="0" smtClean="0"/>
                <a:t>Combining the two, we get:</a:t>
              </a:r>
              <a:endParaRPr lang="en-US" altLang="ko-KR" sz="1400" b="1" dirty="0"/>
            </a:p>
          </p:txBody>
        </p:sp>
        <p:pic>
          <p:nvPicPr>
            <p:cNvPr id="8" name="Picture 7" descr="스크린샷 2015-11-12 오전 11.24.07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117" y="1540260"/>
              <a:ext cx="3099080" cy="528342"/>
            </a:xfrm>
            <a:prstGeom prst="rect">
              <a:avLst/>
            </a:prstGeom>
          </p:spPr>
        </p:pic>
        <p:pic>
          <p:nvPicPr>
            <p:cNvPr id="9" name="Picture 8" descr="스크린샷 2015-11-12 오전 11.24.18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2235725"/>
              <a:ext cx="1476777" cy="293922"/>
            </a:xfrm>
            <a:prstGeom prst="rect">
              <a:avLst/>
            </a:prstGeom>
          </p:spPr>
        </p:pic>
        <p:pic>
          <p:nvPicPr>
            <p:cNvPr id="10" name="Picture 9" descr="스크린샷 2015-11-12 오전 11.24.24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7437" y="2181441"/>
              <a:ext cx="3362828" cy="462715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179512" y="2679303"/>
            <a:ext cx="2805577" cy="1325761"/>
            <a:chOff x="179512" y="2996952"/>
            <a:chExt cx="2805577" cy="1325761"/>
          </a:xfrm>
        </p:grpSpPr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179512" y="2996952"/>
              <a:ext cx="1877287" cy="461665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b="1" dirty="0"/>
                <a:t>I</a:t>
              </a:r>
              <a:r>
                <a:rPr lang="en-US" altLang="ko-KR" sz="2400" b="1" dirty="0" smtClean="0"/>
                <a:t>ntegrating:</a:t>
              </a:r>
              <a:endParaRPr lang="en-US" altLang="ko-KR" sz="2400" b="1" dirty="0"/>
            </a:p>
          </p:txBody>
        </p:sp>
        <p:pic>
          <p:nvPicPr>
            <p:cNvPr id="13" name="Picture 12" descr="스크린샷 2015-11-12 오전 11.33.47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3525027"/>
              <a:ext cx="2445537" cy="797686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167308" y="3140967"/>
            <a:ext cx="5976692" cy="3448091"/>
            <a:chOff x="3167308" y="3140967"/>
            <a:chExt cx="5976692" cy="3448091"/>
          </a:xfrm>
        </p:grpSpPr>
        <p:grpSp>
          <p:nvGrpSpPr>
            <p:cNvPr id="4" name="Group 3"/>
            <p:cNvGrpSpPr/>
            <p:nvPr/>
          </p:nvGrpSpPr>
          <p:grpSpPr>
            <a:xfrm>
              <a:off x="3167308" y="3140967"/>
              <a:ext cx="5976692" cy="3448091"/>
              <a:chOff x="3167308" y="3140967"/>
              <a:chExt cx="5976692" cy="3448091"/>
            </a:xfrm>
          </p:grpSpPr>
          <p:pic>
            <p:nvPicPr>
              <p:cNvPr id="21" name="Picture 20" descr="스크린샷 2015-11-12 오전 11.35.36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67308" y="3140967"/>
                <a:ext cx="5976691" cy="3448091"/>
              </a:xfrm>
              <a:prstGeom prst="rect">
                <a:avLst/>
              </a:prstGeom>
            </p:spPr>
          </p:pic>
          <p:sp>
            <p:nvSpPr>
              <p:cNvPr id="25" name="Oval Callout 24"/>
              <p:cNvSpPr/>
              <p:nvPr/>
            </p:nvSpPr>
            <p:spPr>
              <a:xfrm>
                <a:off x="7380312" y="3212976"/>
                <a:ext cx="1763688" cy="1512168"/>
              </a:xfrm>
              <a:prstGeom prst="wedgeEllipseCallout">
                <a:avLst>
                  <a:gd name="adj1" fmla="val 27361"/>
                  <a:gd name="adj2" fmla="val 134629"/>
                </a:avLst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Universal feature?</a:t>
                </a:r>
                <a:endParaRPr lang="en-US" dirty="0"/>
              </a:p>
            </p:txBody>
          </p:sp>
        </p:grpSp>
        <p:pic>
          <p:nvPicPr>
            <p:cNvPr id="22" name="Picture 21" descr="스크린샷 2015-11-12 오전 11.36.20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4293096"/>
              <a:ext cx="1900455" cy="268114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572000" y="342900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5</a:t>
              </a:r>
              <a:endParaRPr lang="en-US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24400" y="5147900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61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7504" y="692696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en-US" altLang="ko-KR" sz="20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23528" y="548680"/>
            <a:ext cx="3365315" cy="46166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i="1" dirty="0" smtClean="0"/>
              <a:t>Newtonian gravity limit:</a:t>
            </a:r>
            <a:endParaRPr lang="en-US" altLang="ko-KR" sz="2400" b="1" dirty="0"/>
          </a:p>
        </p:txBody>
      </p:sp>
      <p:pic>
        <p:nvPicPr>
          <p:cNvPr id="4" name="Picture 3" descr="스크린샷 2015-11-12 오전 11.43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80728"/>
            <a:ext cx="5527877" cy="662399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131840" y="1916832"/>
            <a:ext cx="4320480" cy="504056"/>
          </a:xfrm>
          <a:prstGeom prst="wedgeRoundRectCallout">
            <a:avLst>
              <a:gd name="adj1" fmla="val -4145"/>
              <a:gd name="adj2" fmla="val -119946"/>
              <a:gd name="adj3" fmla="val 16667"/>
            </a:avLst>
          </a:prstGeom>
          <a:ln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Reproduce the Newtonian result.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23528" y="2607295"/>
            <a:ext cx="7104578" cy="2045841"/>
            <a:chOff x="323528" y="2607295"/>
            <a:chExt cx="7104578" cy="2045841"/>
          </a:xfrm>
        </p:grpSpPr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323528" y="2607295"/>
              <a:ext cx="2903350" cy="46166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400" i="1" dirty="0" smtClean="0"/>
                <a:t>Strong gravity limit:</a:t>
              </a:r>
              <a:endParaRPr lang="en-US" altLang="ko-KR" sz="2400" b="1" dirty="0"/>
            </a:p>
          </p:txBody>
        </p:sp>
        <p:pic>
          <p:nvPicPr>
            <p:cNvPr id="6" name="Picture 5" descr="스크린샷 2015-11-12 오후 12.49.4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4387" y="3102037"/>
              <a:ext cx="3253719" cy="687003"/>
            </a:xfrm>
            <a:prstGeom prst="rect">
              <a:avLst/>
            </a:prstGeom>
          </p:spPr>
        </p:pic>
        <p:pic>
          <p:nvPicPr>
            <p:cNvPr id="7" name="Picture 6" descr="스크린샷 2015-11-12 오후 12.49.2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3170553"/>
              <a:ext cx="2021105" cy="546479"/>
            </a:xfrm>
            <a:prstGeom prst="rect">
              <a:avLst/>
            </a:prstGeom>
          </p:spPr>
        </p:pic>
        <p:pic>
          <p:nvPicPr>
            <p:cNvPr id="11" name="Picture 10" descr="스크린샷 2015-11-12 오후 12.49.56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8224" y="4221088"/>
              <a:ext cx="1545597" cy="323314"/>
            </a:xfrm>
            <a:prstGeom prst="rect">
              <a:avLst/>
            </a:prstGeom>
          </p:spPr>
        </p:pic>
        <p:pic>
          <p:nvPicPr>
            <p:cNvPr id="17" name="Picture 16" descr="스크린샷 2015-11-12 오후 12.49.5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6136" y="4221088"/>
              <a:ext cx="971518" cy="320948"/>
            </a:xfrm>
            <a:prstGeom prst="rect">
              <a:avLst/>
            </a:prstGeom>
          </p:spPr>
        </p:pic>
        <p:pic>
          <p:nvPicPr>
            <p:cNvPr id="18" name="Picture 17" descr="스크린샷 2015-11-12 오후 12.51.13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27" y="4221088"/>
              <a:ext cx="1695425" cy="291771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>
              <a:stCxn id="7" idx="3"/>
              <a:endCxn id="6" idx="1"/>
            </p:cNvCxnSpPr>
            <p:nvPr/>
          </p:nvCxnSpPr>
          <p:spPr>
            <a:xfrm>
              <a:off x="2920697" y="3443793"/>
              <a:ext cx="1253690" cy="1746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unded Rectangular Callout 20"/>
            <p:cNvSpPr/>
            <p:nvPr/>
          </p:nvSpPr>
          <p:spPr>
            <a:xfrm>
              <a:off x="2267744" y="4077072"/>
              <a:ext cx="4608512" cy="576064"/>
            </a:xfrm>
            <a:prstGeom prst="wedgeRoundRectCallout">
              <a:avLst>
                <a:gd name="adj1" fmla="val -20347"/>
                <a:gd name="adj2" fmla="val -143697"/>
                <a:gd name="adj3" fmla="val 16667"/>
              </a:avLst>
            </a:prstGeom>
            <a:ln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19672" y="4869160"/>
            <a:ext cx="6464916" cy="945396"/>
            <a:chOff x="1619672" y="4869160"/>
            <a:chExt cx="6464916" cy="945396"/>
          </a:xfrm>
        </p:grpSpPr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1619672" y="4869160"/>
              <a:ext cx="2650034" cy="40011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US" altLang="ko-KR" sz="2000" b="1" dirty="0" smtClean="0"/>
                <a:t>Unruh temperature?</a:t>
              </a:r>
              <a:endParaRPr lang="en-US" altLang="ko-KR" sz="20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91680" y="5445224"/>
              <a:ext cx="6392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At present, we cannot determine the dimensionless part.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55603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156108"/>
              </p:ext>
            </p:extLst>
          </p:nvPr>
        </p:nvGraphicFramePr>
        <p:xfrm>
          <a:off x="539552" y="1154635"/>
          <a:ext cx="6792417" cy="1266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39"/>
                <a:gridCol w="2264139"/>
                <a:gridCol w="2264139"/>
              </a:tblGrid>
              <a:tr h="473773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Locally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Macroscopically</a:t>
                      </a:r>
                      <a:endParaRPr lang="en-US" sz="2000" dirty="0"/>
                    </a:p>
                  </a:txBody>
                  <a:tcPr/>
                </a:tc>
              </a:tr>
              <a:tr h="37518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Kept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kept</a:t>
                      </a:r>
                      <a:endParaRPr lang="en-US" sz="2000" dirty="0"/>
                    </a:p>
                  </a:txBody>
                  <a:tcPr/>
                </a:tc>
              </a:tr>
              <a:tr h="37518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kept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modified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40229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 Conclusion</a:t>
            </a:r>
            <a:endParaRPr lang="en-US" altLang="ko-KR" sz="2000" b="1" dirty="0"/>
          </a:p>
        </p:txBody>
      </p:sp>
      <p:pic>
        <p:nvPicPr>
          <p:cNvPr id="5" name="Picture 4" descr="스크린샷 2015-10-09 오후 4.57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21014"/>
            <a:ext cx="1700331" cy="325372"/>
          </a:xfrm>
          <a:prstGeom prst="rect">
            <a:avLst/>
          </a:prstGeom>
        </p:spPr>
      </p:pic>
      <p:pic>
        <p:nvPicPr>
          <p:cNvPr id="6" name="Picture 5" descr="스크린샷 2015-10-09 오후 7.07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932" y="2113346"/>
            <a:ext cx="812227" cy="3075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4056" y="4809346"/>
            <a:ext cx="7956376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ko-KR" sz="2000" dirty="0" err="1" smtClean="0"/>
              <a:t>EoS</a:t>
            </a:r>
            <a:r>
              <a:rPr lang="en-US" altLang="ko-KR" sz="2000" dirty="0" smtClean="0"/>
              <a:t> in </a:t>
            </a:r>
            <a:r>
              <a:rPr lang="en-US" altLang="ko-KR" sz="2000" b="1" dirty="0" smtClean="0"/>
              <a:t>the strong gravity limit</a:t>
            </a:r>
            <a:r>
              <a:rPr lang="en-US" altLang="ko-KR" sz="2000" dirty="0" smtClean="0"/>
              <a:t> appears to determine the temperature of the system to be that of the</a:t>
            </a:r>
            <a:r>
              <a:rPr lang="en-US" altLang="ko-KR" sz="2000" b="1" dirty="0" smtClean="0"/>
              <a:t> Unruh temperature</a:t>
            </a:r>
            <a:r>
              <a:rPr lang="en-US" altLang="ko-KR" b="1" dirty="0" smtClean="0"/>
              <a:t>.</a:t>
            </a: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692696"/>
            <a:ext cx="2520280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Newtonian gravity:</a:t>
            </a:r>
            <a:endParaRPr lang="en-US" altLang="ko-KR" sz="2000" b="1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39552" y="4346520"/>
            <a:ext cx="2520280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err="1" smtClean="0"/>
              <a:t>Rindler</a:t>
            </a:r>
            <a:r>
              <a:rPr lang="en-US" altLang="ko-KR" sz="2000" b="1" dirty="0" smtClean="0"/>
              <a:t> </a:t>
            </a:r>
            <a:r>
              <a:rPr lang="en-US" altLang="ko-KR" sz="2000" b="1" dirty="0" err="1" smtClean="0"/>
              <a:t>spacetime</a:t>
            </a:r>
            <a:r>
              <a:rPr lang="en-US" altLang="ko-KR" sz="2000" b="1" dirty="0" smtClean="0"/>
              <a:t>: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66364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91680" y="116633"/>
            <a:ext cx="5904656" cy="402291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CCFFFF"/>
            </a:extrusionClr>
          </a:sp3d>
        </p:spPr>
        <p:txBody>
          <a:bodyPr wrap="square" lIns="90000" tIns="46800" rIns="90000" bIns="46800">
            <a:spAutoFit/>
            <a:flatTx/>
          </a:bodyPr>
          <a:lstStyle/>
          <a:p>
            <a:r>
              <a:rPr lang="en-US" altLang="ko-KR" sz="2000" b="1" dirty="0" smtClean="0"/>
              <a:t> Future plan</a:t>
            </a:r>
            <a:endParaRPr lang="en-US" altLang="ko-KR" sz="2000" b="1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691680" y="1556792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1) System around a blackhole horizon</a:t>
            </a:r>
            <a:endParaRPr lang="en-US" altLang="ko-KR" sz="2000" b="1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691680" y="2236802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) Quantum mechanical effect?</a:t>
            </a:r>
            <a:endParaRPr lang="en-US" altLang="ko-KR" sz="2000" b="1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691680" y="2924944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/>
              <a:t>3</a:t>
            </a:r>
            <a:r>
              <a:rPr lang="en-US" altLang="ko-KR" sz="2000" b="1" dirty="0" smtClean="0"/>
              <a:t>) Self gravitating system?</a:t>
            </a:r>
            <a:endParaRPr lang="en-US" altLang="ko-KR" sz="2000" b="1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691680" y="3645024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4) Relation to blackhole thermodynamics?</a:t>
            </a:r>
            <a:endParaRPr lang="en-US" altLang="ko-KR" sz="2000" b="1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691680" y="4365104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5) Dynamical system?</a:t>
            </a:r>
            <a:endParaRPr lang="en-US" altLang="ko-KR" sz="2000" b="1" dirty="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691680" y="5117122"/>
            <a:ext cx="5472608" cy="40011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5) Etc… 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286579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536" y="2492896"/>
            <a:ext cx="8352928" cy="1800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40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Thanks, All Participants.</a:t>
            </a:r>
            <a:endParaRPr lang="en-US" altLang="ko-KR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4870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00FF"/>
          </a:solidFill>
          <a:prstDash val="solid"/>
          <a:headEnd type="none" w="med" len="med"/>
          <a:tailEnd type="none" w="med" len="med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b="1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33952</TotalTime>
  <Words>952</Words>
  <Application>Microsoft Macintosh PowerPoint</Application>
  <PresentationFormat>On-screen Show (4:3)</PresentationFormat>
  <Paragraphs>193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  <vt:variant>
        <vt:lpstr>Custom Shows</vt:lpstr>
      </vt:variant>
      <vt:variant>
        <vt:i4>1</vt:i4>
      </vt:variant>
    </vt:vector>
  </HeadingPairs>
  <TitlesOfParts>
    <vt:vector size="33" baseType="lpstr"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재구성한 쇼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homin</dc:creator>
  <cp:lastModifiedBy>형찬 김</cp:lastModifiedBy>
  <cp:revision>779</cp:revision>
  <dcterms:created xsi:type="dcterms:W3CDTF">2011-06-20T15:05:37Z</dcterms:created>
  <dcterms:modified xsi:type="dcterms:W3CDTF">2016-08-17T03:52:06Z</dcterms:modified>
</cp:coreProperties>
</file>