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0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1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2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3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4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5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theme/theme18.xml" ContentType="application/vnd.openxmlformats-officedocument.theme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theme/theme19.xml" ContentType="application/vnd.openxmlformats-officedocument.theme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theme/theme20.xml" ContentType="application/vnd.openxmlformats-officedocument.theme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theme/theme21.xml" ContentType="application/vnd.openxmlformats-officedocument.theme+xml"/>
  <Override PartName="/ppt/theme/theme2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4032" r:id="rId2"/>
    <p:sldMasterId id="2147485004" r:id="rId3"/>
    <p:sldMasterId id="2147486103" r:id="rId4"/>
    <p:sldMasterId id="2147486139" r:id="rId5"/>
    <p:sldMasterId id="2147486151" r:id="rId6"/>
    <p:sldMasterId id="2147486163" r:id="rId7"/>
    <p:sldMasterId id="2147486175" r:id="rId8"/>
    <p:sldMasterId id="2147486187" r:id="rId9"/>
    <p:sldMasterId id="2147486199" r:id="rId10"/>
    <p:sldMasterId id="2147486211" r:id="rId11"/>
    <p:sldMasterId id="2147486223" r:id="rId12"/>
    <p:sldMasterId id="2147486235" r:id="rId13"/>
    <p:sldMasterId id="2147486247" r:id="rId14"/>
    <p:sldMasterId id="2147486271" r:id="rId15"/>
    <p:sldMasterId id="2147486283" r:id="rId16"/>
    <p:sldMasterId id="2147486295" r:id="rId17"/>
    <p:sldMasterId id="2147486307" r:id="rId18"/>
    <p:sldMasterId id="2147486331" r:id="rId19"/>
    <p:sldMasterId id="2147486343" r:id="rId20"/>
    <p:sldMasterId id="2147486355" r:id="rId21"/>
  </p:sldMasterIdLst>
  <p:notesMasterIdLst>
    <p:notesMasterId r:id="rId72"/>
  </p:notesMasterIdLst>
  <p:sldIdLst>
    <p:sldId id="448" r:id="rId22"/>
    <p:sldId id="631" r:id="rId23"/>
    <p:sldId id="598" r:id="rId24"/>
    <p:sldId id="485" r:id="rId25"/>
    <p:sldId id="612" r:id="rId26"/>
    <p:sldId id="613" r:id="rId27"/>
    <p:sldId id="688" r:id="rId28"/>
    <p:sldId id="645" r:id="rId29"/>
    <p:sldId id="646" r:id="rId30"/>
    <p:sldId id="647" r:id="rId31"/>
    <p:sldId id="574" r:id="rId32"/>
    <p:sldId id="576" r:id="rId33"/>
    <p:sldId id="541" r:id="rId34"/>
    <p:sldId id="664" r:id="rId35"/>
    <p:sldId id="648" r:id="rId36"/>
    <p:sldId id="665" r:id="rId37"/>
    <p:sldId id="650" r:id="rId38"/>
    <p:sldId id="651" r:id="rId39"/>
    <p:sldId id="620" r:id="rId40"/>
    <p:sldId id="523" r:id="rId41"/>
    <p:sldId id="524" r:id="rId42"/>
    <p:sldId id="621" r:id="rId43"/>
    <p:sldId id="622" r:id="rId44"/>
    <p:sldId id="623" r:id="rId45"/>
    <p:sldId id="624" r:id="rId46"/>
    <p:sldId id="527" r:id="rId47"/>
    <p:sldId id="625" r:id="rId48"/>
    <p:sldId id="491" r:id="rId49"/>
    <p:sldId id="529" r:id="rId50"/>
    <p:sldId id="684" r:id="rId51"/>
    <p:sldId id="492" r:id="rId52"/>
    <p:sldId id="652" r:id="rId53"/>
    <p:sldId id="557" r:id="rId54"/>
    <p:sldId id="626" r:id="rId55"/>
    <p:sldId id="628" r:id="rId56"/>
    <p:sldId id="636" r:id="rId57"/>
    <p:sldId id="627" r:id="rId58"/>
    <p:sldId id="629" r:id="rId59"/>
    <p:sldId id="562" r:id="rId60"/>
    <p:sldId id="565" r:id="rId61"/>
    <p:sldId id="566" r:id="rId62"/>
    <p:sldId id="630" r:id="rId63"/>
    <p:sldId id="686" r:id="rId64"/>
    <p:sldId id="687" r:id="rId65"/>
    <p:sldId id="678" r:id="rId66"/>
    <p:sldId id="679" r:id="rId67"/>
    <p:sldId id="680" r:id="rId68"/>
    <p:sldId id="682" r:id="rId69"/>
    <p:sldId id="683" r:id="rId70"/>
    <p:sldId id="671" r:id="rId71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3CFF77"/>
    <a:srgbClr val="BD5E54"/>
    <a:srgbClr val="EFD3EB"/>
    <a:srgbClr val="EEB3EF"/>
    <a:srgbClr val="FFFF00"/>
    <a:srgbClr val="FF0000"/>
    <a:srgbClr val="800080"/>
    <a:srgbClr val="FF00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797" autoAdjust="0"/>
  </p:normalViewPr>
  <p:slideViewPr>
    <p:cSldViewPr>
      <p:cViewPr>
        <p:scale>
          <a:sx n="75" d="100"/>
          <a:sy n="75" d="100"/>
        </p:scale>
        <p:origin x="-1656" y="-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63" Type="http://schemas.openxmlformats.org/officeDocument/2006/relationships/slide" Target="slides/slide42.xml"/><Relationship Id="rId64" Type="http://schemas.openxmlformats.org/officeDocument/2006/relationships/slide" Target="slides/slide43.xml"/><Relationship Id="rId65" Type="http://schemas.openxmlformats.org/officeDocument/2006/relationships/slide" Target="slides/slide44.xml"/><Relationship Id="rId66" Type="http://schemas.openxmlformats.org/officeDocument/2006/relationships/slide" Target="slides/slide45.xml"/><Relationship Id="rId67" Type="http://schemas.openxmlformats.org/officeDocument/2006/relationships/slide" Target="slides/slide46.xml"/><Relationship Id="rId68" Type="http://schemas.openxmlformats.org/officeDocument/2006/relationships/slide" Target="slides/slide47.xml"/><Relationship Id="rId69" Type="http://schemas.openxmlformats.org/officeDocument/2006/relationships/slide" Target="slides/slide48.xml"/><Relationship Id="rId50" Type="http://schemas.openxmlformats.org/officeDocument/2006/relationships/slide" Target="slides/slide29.xml"/><Relationship Id="rId51" Type="http://schemas.openxmlformats.org/officeDocument/2006/relationships/slide" Target="slides/slide30.xml"/><Relationship Id="rId52" Type="http://schemas.openxmlformats.org/officeDocument/2006/relationships/slide" Target="slides/slide31.xml"/><Relationship Id="rId53" Type="http://schemas.openxmlformats.org/officeDocument/2006/relationships/slide" Target="slides/slide32.xml"/><Relationship Id="rId54" Type="http://schemas.openxmlformats.org/officeDocument/2006/relationships/slide" Target="slides/slide33.xml"/><Relationship Id="rId55" Type="http://schemas.openxmlformats.org/officeDocument/2006/relationships/slide" Target="slides/slide34.xml"/><Relationship Id="rId56" Type="http://schemas.openxmlformats.org/officeDocument/2006/relationships/slide" Target="slides/slide35.xml"/><Relationship Id="rId57" Type="http://schemas.openxmlformats.org/officeDocument/2006/relationships/slide" Target="slides/slide36.xml"/><Relationship Id="rId58" Type="http://schemas.openxmlformats.org/officeDocument/2006/relationships/slide" Target="slides/slide37.xml"/><Relationship Id="rId59" Type="http://schemas.openxmlformats.org/officeDocument/2006/relationships/slide" Target="slides/slide38.xml"/><Relationship Id="rId40" Type="http://schemas.openxmlformats.org/officeDocument/2006/relationships/slide" Target="slides/slide19.xml"/><Relationship Id="rId41" Type="http://schemas.openxmlformats.org/officeDocument/2006/relationships/slide" Target="slides/slide20.xml"/><Relationship Id="rId42" Type="http://schemas.openxmlformats.org/officeDocument/2006/relationships/slide" Target="slides/slide21.xml"/><Relationship Id="rId43" Type="http://schemas.openxmlformats.org/officeDocument/2006/relationships/slide" Target="slides/slide22.xml"/><Relationship Id="rId44" Type="http://schemas.openxmlformats.org/officeDocument/2006/relationships/slide" Target="slides/slide23.xml"/><Relationship Id="rId45" Type="http://schemas.openxmlformats.org/officeDocument/2006/relationships/slide" Target="slides/slide24.xml"/><Relationship Id="rId46" Type="http://schemas.openxmlformats.org/officeDocument/2006/relationships/slide" Target="slides/slide25.xml"/><Relationship Id="rId47" Type="http://schemas.openxmlformats.org/officeDocument/2006/relationships/slide" Target="slides/slide26.xml"/><Relationship Id="rId48" Type="http://schemas.openxmlformats.org/officeDocument/2006/relationships/slide" Target="slides/slide27.xml"/><Relationship Id="rId4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30" Type="http://schemas.openxmlformats.org/officeDocument/2006/relationships/slide" Target="slides/slide9.xml"/><Relationship Id="rId31" Type="http://schemas.openxmlformats.org/officeDocument/2006/relationships/slide" Target="slides/slide10.xml"/><Relationship Id="rId32" Type="http://schemas.openxmlformats.org/officeDocument/2006/relationships/slide" Target="slides/slide11.xml"/><Relationship Id="rId33" Type="http://schemas.openxmlformats.org/officeDocument/2006/relationships/slide" Target="slides/slide12.xml"/><Relationship Id="rId34" Type="http://schemas.openxmlformats.org/officeDocument/2006/relationships/slide" Target="slides/slide13.xml"/><Relationship Id="rId35" Type="http://schemas.openxmlformats.org/officeDocument/2006/relationships/slide" Target="slides/slide14.xml"/><Relationship Id="rId36" Type="http://schemas.openxmlformats.org/officeDocument/2006/relationships/slide" Target="slides/slide15.xml"/><Relationship Id="rId37" Type="http://schemas.openxmlformats.org/officeDocument/2006/relationships/slide" Target="slides/slide16.xml"/><Relationship Id="rId38" Type="http://schemas.openxmlformats.org/officeDocument/2006/relationships/slide" Target="slides/slide17.xml"/><Relationship Id="rId39" Type="http://schemas.openxmlformats.org/officeDocument/2006/relationships/slide" Target="slides/slide18.xml"/><Relationship Id="rId70" Type="http://schemas.openxmlformats.org/officeDocument/2006/relationships/slide" Target="slides/slide49.xml"/><Relationship Id="rId7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" Target="slides/slide1.xml"/><Relationship Id="rId23" Type="http://schemas.openxmlformats.org/officeDocument/2006/relationships/slide" Target="slides/slide2.xml"/><Relationship Id="rId24" Type="http://schemas.openxmlformats.org/officeDocument/2006/relationships/slide" Target="slides/slide3.xml"/><Relationship Id="rId25" Type="http://schemas.openxmlformats.org/officeDocument/2006/relationships/slide" Target="slides/slide4.xml"/><Relationship Id="rId26" Type="http://schemas.openxmlformats.org/officeDocument/2006/relationships/slide" Target="slides/slide5.xml"/><Relationship Id="rId27" Type="http://schemas.openxmlformats.org/officeDocument/2006/relationships/slide" Target="slides/slide6.xml"/><Relationship Id="rId28" Type="http://schemas.openxmlformats.org/officeDocument/2006/relationships/slide" Target="slides/slide7.xml"/><Relationship Id="rId29" Type="http://schemas.openxmlformats.org/officeDocument/2006/relationships/slide" Target="slides/slide8.xml"/><Relationship Id="rId73" Type="http://schemas.openxmlformats.org/officeDocument/2006/relationships/printerSettings" Target="printerSettings/printerSettings1.bin"/><Relationship Id="rId74" Type="http://schemas.openxmlformats.org/officeDocument/2006/relationships/presProps" Target="presProps.xml"/><Relationship Id="rId75" Type="http://schemas.openxmlformats.org/officeDocument/2006/relationships/viewProps" Target="viewProps.xml"/><Relationship Id="rId76" Type="http://schemas.openxmlformats.org/officeDocument/2006/relationships/theme" Target="theme/theme1.xml"/><Relationship Id="rId77" Type="http://schemas.openxmlformats.org/officeDocument/2006/relationships/tableStyles" Target="tableStyles.xml"/><Relationship Id="rId60" Type="http://schemas.openxmlformats.org/officeDocument/2006/relationships/slide" Target="slides/slide39.xml"/><Relationship Id="rId61" Type="http://schemas.openxmlformats.org/officeDocument/2006/relationships/slide" Target="slides/slide40.xml"/><Relationship Id="rId62" Type="http://schemas.openxmlformats.org/officeDocument/2006/relationships/slide" Target="slides/slide41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6673C51-35A7-934E-914E-A25AC4A3F1F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73397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128002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baseline="0" dirty="0" smtClean="0"/>
          </a:p>
        </p:txBody>
      </p:sp>
      <p:sp>
        <p:nvSpPr>
          <p:cNvPr id="128003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74309C2-B04E-8F4E-BF78-1BB2C1551140}" type="slidenum">
              <a:rPr lang="fr-FR" sz="1200"/>
              <a:pPr/>
              <a:t>1</a:t>
            </a:fld>
            <a:endParaRPr lang="fr-FR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673C51-35A7-934E-914E-A25AC4A3F1FC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1670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673C51-35A7-934E-914E-A25AC4A3F1FC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038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130050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130051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B336012-6B3D-C543-A838-9EC5BC30DDAE}" type="slidenum">
              <a:rPr lang="fr-FR" sz="1200"/>
              <a:pPr/>
              <a:t>4</a:t>
            </a:fld>
            <a:endParaRPr lang="fr-FR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673C51-35A7-934E-914E-A25AC4A3F1FC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2670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EFA03B1-7883-924D-ACD9-D89EBA5FCEAA}" type="slidenum">
              <a:rPr lang="fr-FR" sz="1200">
                <a:solidFill>
                  <a:srgbClr val="000000"/>
                </a:solidFill>
              </a:rPr>
              <a:pPr/>
              <a:t>6</a:t>
            </a:fld>
            <a:endParaRPr lang="fr-FR" sz="1200">
              <a:solidFill>
                <a:srgbClr val="000000"/>
              </a:solidFill>
            </a:endParaRPr>
          </a:p>
        </p:txBody>
      </p:sp>
      <p:sp>
        <p:nvSpPr>
          <p:cNvPr id="29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673C51-35A7-934E-914E-A25AC4A3F1FC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9783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673C51-35A7-934E-914E-A25AC4A3F1FC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65662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673C51-35A7-934E-914E-A25AC4A3F1FC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5777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159746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/>
          </a:p>
        </p:txBody>
      </p:sp>
      <p:sp>
        <p:nvSpPr>
          <p:cNvPr id="159747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65B8986-2EF0-2346-8944-E85C9455E429}" type="slidenum">
              <a:rPr lang="fr-FR" sz="1200">
                <a:solidFill>
                  <a:srgbClr val="000000"/>
                </a:solidFill>
              </a:rPr>
              <a:pPr/>
              <a:t>12</a:t>
            </a:fld>
            <a:endParaRPr lang="fr-FR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673C51-35A7-934E-914E-A25AC4A3F1FC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313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164866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164867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D5C7835-80B7-2748-A509-39D7262EA419}" type="slidenum">
              <a:rPr lang="fr-FR" sz="1200">
                <a:solidFill>
                  <a:srgbClr val="000000"/>
                </a:solidFill>
              </a:rPr>
              <a:pPr/>
              <a:t>15</a:t>
            </a:fld>
            <a:endParaRPr lang="fr-FR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673C51-35A7-934E-914E-A25AC4A3F1FC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7280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673C51-35A7-934E-914E-A25AC4A3F1FC}" type="slidenum">
              <a:rPr lang="fr-FR" smtClean="0"/>
              <a:pPr>
                <a:defRPr/>
              </a:pPr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51662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673C51-35A7-934E-914E-A25AC4A3F1FC}" type="slidenum">
              <a:rPr lang="fr-FR" smtClean="0"/>
              <a:pPr>
                <a:defRPr/>
              </a:pPr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27558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673C51-35A7-934E-914E-A25AC4A3F1FC}" type="slidenum">
              <a:rPr lang="fr-FR" smtClean="0"/>
              <a:pPr>
                <a:defRPr/>
              </a:pPr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32323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673C51-35A7-934E-914E-A25AC4A3F1FC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7613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188418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/>
          </a:p>
        </p:txBody>
      </p:sp>
      <p:sp>
        <p:nvSpPr>
          <p:cNvPr id="188419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DE04C2C-FCA5-FF40-9B78-0D92BD295618}" type="slidenum">
              <a:rPr lang="fr-FR" sz="1200">
                <a:solidFill>
                  <a:srgbClr val="000000"/>
                </a:solidFill>
              </a:rPr>
              <a:pPr/>
              <a:t>25</a:t>
            </a:fld>
            <a:endParaRPr lang="fr-FR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673C51-35A7-934E-914E-A25AC4A3F1FC}" type="slidenum">
              <a:rPr lang="fr-FR" smtClean="0"/>
              <a:pPr>
                <a:defRPr/>
              </a:pPr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30732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673C51-35A7-934E-914E-A25AC4A3F1FC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2072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673C51-35A7-934E-914E-A25AC4A3F1FC}" type="slidenum">
              <a:rPr lang="fr-FR" smtClean="0"/>
              <a:pPr>
                <a:defRPr/>
              </a:pPr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704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673C51-35A7-934E-914E-A25AC4A3F1FC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42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2597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673C51-35A7-934E-914E-A25AC4A3F1FC}" type="slidenum">
              <a:rPr lang="fr-FR" smtClean="0"/>
              <a:pPr>
                <a:defRPr/>
              </a:pPr>
              <a:t>43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9301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673C51-35A7-934E-914E-A25AC4A3F1FC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45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7860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673C51-35A7-934E-914E-A25AC4A3F1FC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46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2271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673C51-35A7-934E-914E-A25AC4A3F1FC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47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2271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673C51-35A7-934E-914E-A25AC4A3F1FC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48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667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14A9E-9866-DD46-A4EC-05657893304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541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B881D-3072-604A-B0B0-D64FE233AA9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1647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D99E4-6E5A-E446-AEDB-EC89BFBD6B1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2972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FEA2D8-5BC3-F240-8B7E-683A74B456A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4450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06FAE5-2008-EB49-A023-DEE261D3E68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0124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12BEA-28F1-9B44-B0D5-979BA3DFC98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7477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0548B-7426-034A-8944-D099E928C32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0964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F22FAC-ED08-F94C-9E56-3DBB418104F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408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5A536-9ED7-C847-8175-3AA5F27F9D2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0915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13F10-D4FE-294D-8B5C-0C7B859319D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5360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CC8A7-626F-CD4F-ABE0-6F736E9E990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78094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802EDD-A4BD-2146-8319-4C5D1C7F4CD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533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34B1BB-743B-5B41-A239-B70622A565A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54642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082BC4-18C7-B348-91EC-EAE65DB5BC2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25480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D702E-2F1B-C247-9D9E-767C1037B3C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8639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7FFB20-052F-424E-A137-EB4CDE146E5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48448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5C9091-5D0D-8448-B28D-375EC7E96BC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93306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F7C024-1519-4349-A477-69221F4F925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91421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5CB0A-EBB1-DA49-9B19-0D4A354B365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27409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E19A15-AC60-6A4B-8178-50ACB4AE63D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75438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A46910-326D-C741-A252-50A674CA8E3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49225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B2E0A-A2B1-284A-BB23-DFC58807223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1165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95FB63BF-4DF9-A741-AAD1-D4441F05C3A7}" type="datetime1">
              <a:rPr lang="fr-FR"/>
              <a:pPr>
                <a:defRPr/>
              </a:pPr>
              <a:t>15/09/2018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43803EA4-6EE7-7A4C-AD88-0C679F16194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0870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F013FFB0-861D-BF4B-A23B-8A5BB75FE120}" type="datetime1">
              <a:rPr lang="fr-FR"/>
              <a:pPr>
                <a:defRPr/>
              </a:pPr>
              <a:t>15/09/2018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AE6B59CC-C3DF-6C46-A81A-55EE7B5A5A5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8233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A8F39A9E-A099-C24C-8CD1-EE68638DA86A}" type="datetime1">
              <a:rPr lang="fr-FR"/>
              <a:pPr>
                <a:defRPr/>
              </a:pPr>
              <a:t>15/09/2018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9D7BABDF-5436-5147-9002-7D3A835D49F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25237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D284A582-E274-5940-9996-A2E3473B3015}" type="datetime1">
              <a:rPr lang="fr-FR"/>
              <a:pPr>
                <a:defRPr/>
              </a:pPr>
              <a:t>15/09/2018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B4098165-901B-CC44-A040-52F64622B6B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96328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FA1EC3AC-A28F-F546-8C2F-544E654656BA}" type="datetime1">
              <a:rPr lang="fr-FR"/>
              <a:pPr>
                <a:defRPr/>
              </a:pPr>
              <a:t>15/09/2018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767ADDB7-AEC5-A145-B0AD-316D5A2132F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81508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9234CB3B-3C73-2C40-903F-365504C15235}" type="datetime1">
              <a:rPr lang="fr-FR"/>
              <a:pPr>
                <a:defRPr/>
              </a:pPr>
              <a:t>15/09/2018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BA27494F-AD69-034D-99D5-D230EB91E44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50362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5"/>
          <p:cNvSpPr txBox="1">
            <a:spLocks noGrp="1"/>
          </p:cNvSpPr>
          <p:nvPr userDrawn="1"/>
        </p:nvSpPr>
        <p:spPr bwMode="auto">
          <a:xfrm>
            <a:off x="6877050" y="6492877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fld id="{AD4C1DC7-9856-5042-8CF3-F4487B3DE8A3}" type="slidenum">
              <a:rPr lang="fr-FR" sz="1200" smtClean="0">
                <a:solidFill>
                  <a:srgbClr val="898989"/>
                </a:solidFill>
              </a:rPr>
              <a:pPr algn="r" eaLnBrk="1" hangingPunct="1">
                <a:defRPr/>
              </a:pPr>
              <a:t>‹#›</a:t>
            </a:fld>
            <a:endParaRPr lang="fr-FR" sz="1200" smtClean="0">
              <a:solidFill>
                <a:srgbClr val="898989"/>
              </a:solidFill>
            </a:endParaRPr>
          </a:p>
        </p:txBody>
      </p:sp>
      <p:cxnSp>
        <p:nvCxnSpPr>
          <p:cNvPr id="4" name="Connecteur droit 3"/>
          <p:cNvCxnSpPr/>
          <p:nvPr userDrawn="1"/>
        </p:nvCxnSpPr>
        <p:spPr>
          <a:xfrm>
            <a:off x="1588" y="692150"/>
            <a:ext cx="9142412" cy="0"/>
          </a:xfrm>
          <a:prstGeom prst="line">
            <a:avLst/>
          </a:prstGeom>
          <a:ln>
            <a:solidFill>
              <a:srgbClr val="E751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692150"/>
          </a:xfrm>
        </p:spPr>
        <p:txBody>
          <a:bodyPr/>
          <a:lstStyle/>
          <a:p>
            <a:endParaRPr lang="fr-FR" altLang="fr-FR" dirty="0" smtClean="0"/>
          </a:p>
        </p:txBody>
      </p:sp>
    </p:spTree>
    <p:extLst>
      <p:ext uri="{BB962C8B-B14F-4D97-AF65-F5344CB8AC3E}">
        <p14:creationId xmlns:p14="http://schemas.microsoft.com/office/powerpoint/2010/main" val="23546717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B602E773-6CC3-004E-A4C4-10B1525A48F6}" type="datetime1">
              <a:rPr lang="fr-FR"/>
              <a:pPr>
                <a:defRPr/>
              </a:pPr>
              <a:t>15/09/2018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924CE91B-19A9-B541-A44A-888E825A0DA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64077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dirty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05175143-E9A1-3547-8361-7FED1447BB2A}" type="datetime1">
              <a:rPr lang="fr-FR"/>
              <a:pPr>
                <a:defRPr/>
              </a:pPr>
              <a:t>15/09/2018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B2A22462-70E9-6C4C-BDA8-6D426A55C36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11048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82A7DCC6-942E-4E44-B340-53409D907A06}" type="datetime1">
              <a:rPr lang="fr-FR"/>
              <a:pPr>
                <a:defRPr/>
              </a:pPr>
              <a:t>15/09/2018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B5ABC4C4-DFB8-1743-B0BC-0C55E2EE997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66508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587B9F84-F9FC-6B40-9564-5D0C46E0D132}" type="datetime1">
              <a:rPr lang="fr-FR"/>
              <a:pPr>
                <a:defRPr/>
              </a:pPr>
              <a:t>15/09/2018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5320C987-6AA6-1943-9311-5A7D510FA46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5733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C0C74730-EDD7-9A49-8D9B-AC312321A035}" type="datetime1">
              <a:rPr lang="fr-FR"/>
              <a:pPr>
                <a:defRPr/>
              </a:pPr>
              <a:t>15/09/2018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4E94EE86-50C5-DF4E-AB46-A6EAAF4DB48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92056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charset="0"/>
              </a:defRPr>
            </a:lvl1pPr>
          </a:lstStyle>
          <a:p>
            <a:pPr>
              <a:defRPr/>
            </a:pPr>
            <a:fld id="{EB03C00C-AEAF-F546-8184-27C9FF109D0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9725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3976F6D-5134-D840-A8B5-F34D886ACE1E}" type="datetime1">
              <a:rPr lang="fr-FR"/>
              <a:pPr>
                <a:defRPr/>
              </a:pPr>
              <a:t>15/09/2018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5C462D1-C98F-654E-9A0F-A8E76A710A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8501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63E861A-364A-7242-A59B-1828EB30F201}" type="datetime1">
              <a:rPr lang="fr-FR"/>
              <a:pPr>
                <a:defRPr/>
              </a:pPr>
              <a:t>15/09/2018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CAD75B0-8446-4441-A05C-E5D24CC9CA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9732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B4C9FE9-6B82-DD4C-A19B-A289202A25DD}" type="datetime1">
              <a:rPr lang="fr-FR"/>
              <a:pPr>
                <a:defRPr/>
              </a:pPr>
              <a:t>15/09/2018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A81555D-A680-CA49-9A64-863CE6C550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1595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46F9842-0A88-A14C-88B3-87D008CAED08}" type="datetime1">
              <a:rPr lang="fr-FR"/>
              <a:pPr>
                <a:defRPr/>
              </a:pPr>
              <a:t>15/09/2018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4BF77AB-0443-9C4B-9FDC-D029EB3D2B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0642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FFD4636F-4941-A94A-B7EA-3BD98A6A2CC2}" type="datetime1">
              <a:rPr lang="fr-FR"/>
              <a:pPr>
                <a:defRPr/>
              </a:pPr>
              <a:t>15/09/2018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C792E45-C76A-F344-80D3-CD8AD2E13F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3106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55E63CD-DA9F-8C43-8C28-460A7DA5601B}" type="datetime1">
              <a:rPr lang="fr-FR"/>
              <a:pPr>
                <a:defRPr/>
              </a:pPr>
              <a:t>15/09/2018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CEC19AA-89FD-9D40-8F0E-39CD26FC31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7117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A04CE5E-70A7-DD4B-83C7-C661C579E24B}" type="datetime1">
              <a:rPr lang="fr-FR"/>
              <a:pPr>
                <a:defRPr/>
              </a:pPr>
              <a:t>15/09/2018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82F4856-9AFD-D745-ACE8-82B8421528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2815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AEA712E-3403-A442-9FA4-FD2DE649C55D}" type="datetime1">
              <a:rPr lang="fr-FR"/>
              <a:pPr>
                <a:defRPr/>
              </a:pPr>
              <a:t>15/09/2018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B18811B-6273-D147-9F4D-98AE96C8AE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24570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7CAE2DC-E546-3A43-B5C5-7C0921789959}" type="datetime1">
              <a:rPr lang="fr-FR"/>
              <a:pPr>
                <a:defRPr/>
              </a:pPr>
              <a:t>15/09/2018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5CA1B3B-7E0C-E443-A76D-94F50B50D9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8384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5BED4DA-D60A-6A4D-A454-25915C7C15F4}" type="datetime1">
              <a:rPr lang="fr-FR"/>
              <a:pPr>
                <a:defRPr/>
              </a:pPr>
              <a:t>15/09/2018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CC9A854-1124-4D44-ACE4-C489E51202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3039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8050CB3-C939-CA49-BF6D-718493478B4B}" type="datetime1">
              <a:rPr lang="fr-FR"/>
              <a:pPr>
                <a:defRPr/>
              </a:pPr>
              <a:t>15/09/2018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0B0CEC4-4E6C-6D46-838D-6682F26055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00595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14A9E-9866-DD46-A4EC-056578933047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5416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B881D-3072-604A-B0B0-D64FE233AA9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475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D99E4-6E5A-E446-AEDB-EC89BFBD6B1B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97248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FEA2D8-5BC3-F240-8B7E-683A74B456AD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45001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06FAE5-2008-EB49-A023-DEE261D3E68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1242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12BEA-28F1-9B44-B0D5-979BA3DFC988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47782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0548B-7426-034A-8944-D099E928C3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96448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F22FAC-ED08-F94C-9E56-3DBB418104F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0834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5A536-9ED7-C847-8175-3AA5F27F9D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91576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13F10-D4FE-294D-8B5C-0C7B859319DC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36064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CC8A7-626F-CD4F-ABE0-6F736E9E990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80946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14A9E-9866-DD46-A4EC-056578933047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5416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B881D-3072-604A-B0B0-D64FE233AA9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4755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D99E4-6E5A-E446-AEDB-EC89BFBD6B1B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97248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FEA2D8-5BC3-F240-8B7E-683A74B456AD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45001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06FAE5-2008-EB49-A023-DEE261D3E68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12424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12BEA-28F1-9B44-B0D5-979BA3DFC988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47782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0548B-7426-034A-8944-D099E928C3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96448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F22FAC-ED08-F94C-9E56-3DBB418104F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0834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5A536-9ED7-C847-8175-3AA5F27F9D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91576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13F10-D4FE-294D-8B5C-0C7B859319DC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36064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CC8A7-626F-CD4F-ABE0-6F736E9E990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80946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14A9E-9866-DD46-A4EC-056578933047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5416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B881D-3072-604A-B0B0-D64FE233AA9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4755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D99E4-6E5A-E446-AEDB-EC89BFBD6B1B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97248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FEA2D8-5BC3-F240-8B7E-683A74B456AD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45001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06FAE5-2008-EB49-A023-DEE261D3E68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12424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12BEA-28F1-9B44-B0D5-979BA3DFC988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47782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0548B-7426-034A-8944-D099E928C3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96448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F22FAC-ED08-F94C-9E56-3DBB418104F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0834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5A536-9ED7-C847-8175-3AA5F27F9D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91576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13F10-D4FE-294D-8B5C-0C7B859319DC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36064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CC8A7-626F-CD4F-ABE0-6F736E9E990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80946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14A9E-9866-DD46-A4EC-056578933047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54160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B881D-3072-604A-B0B0-D64FE233AA9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4755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D99E4-6E5A-E446-AEDB-EC89BFBD6B1B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97248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FEA2D8-5BC3-F240-8B7E-683A74B456AD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45001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06FAE5-2008-EB49-A023-DEE261D3E68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12424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12BEA-28F1-9B44-B0D5-979BA3DFC988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47782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0548B-7426-034A-8944-D099E928C3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96448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F22FAC-ED08-F94C-9E56-3DBB418104F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0834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5A536-9ED7-C847-8175-3AA5F27F9D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91576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13F10-D4FE-294D-8B5C-0C7B859319DC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36064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CC8A7-626F-CD4F-ABE0-6F736E9E990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80946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14A9E-9866-DD46-A4EC-056578933047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5416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B881D-3072-604A-B0B0-D64FE233AA9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4755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D99E4-6E5A-E446-AEDB-EC89BFBD6B1B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97248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FEA2D8-5BC3-F240-8B7E-683A74B456AD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45001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06FAE5-2008-EB49-A023-DEE261D3E68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12424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12BEA-28F1-9B44-B0D5-979BA3DFC988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47782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0548B-7426-034A-8944-D099E928C3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96448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F22FAC-ED08-F94C-9E56-3DBB418104F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0834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5A536-9ED7-C847-8175-3AA5F27F9D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91576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13F10-D4FE-294D-8B5C-0C7B859319DC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36064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CC8A7-626F-CD4F-ABE0-6F736E9E990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80946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14A9E-9866-DD46-A4EC-056578933047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54160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B881D-3072-604A-B0B0-D64FE233AA9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4755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D99E4-6E5A-E446-AEDB-EC89BFBD6B1B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9724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FEA2D8-5BC3-F240-8B7E-683A74B456AD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45001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06FAE5-2008-EB49-A023-DEE261D3E68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12424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12BEA-28F1-9B44-B0D5-979BA3DFC988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47782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0548B-7426-034A-8944-D099E928C3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96448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F22FAC-ED08-F94C-9E56-3DBB418104F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0834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5A536-9ED7-C847-8175-3AA5F27F9D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91576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13F10-D4FE-294D-8B5C-0C7B859319DC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36064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CC8A7-626F-CD4F-ABE0-6F736E9E990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80946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14A9E-9866-DD46-A4EC-056578933047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54160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B881D-3072-604A-B0B0-D64FE233AA9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4755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D99E4-6E5A-E446-AEDB-EC89BFBD6B1B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97248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FEA2D8-5BC3-F240-8B7E-683A74B456AD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45001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06FAE5-2008-EB49-A023-DEE261D3E68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12424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12BEA-28F1-9B44-B0D5-979BA3DFC988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47782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0548B-7426-034A-8944-D099E928C3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96448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F22FAC-ED08-F94C-9E56-3DBB418104F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0834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5A536-9ED7-C847-8175-3AA5F27F9D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91576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13F10-D4FE-294D-8B5C-0C7B859319DC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36064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CC8A7-626F-CD4F-ABE0-6F736E9E990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80946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14A9E-9866-DD46-A4EC-056578933047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54160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B881D-3072-604A-B0B0-D64FE233AA9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4755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D99E4-6E5A-E446-AEDB-EC89BFBD6B1B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97248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FEA2D8-5BC3-F240-8B7E-683A74B456AD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45001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06FAE5-2008-EB49-A023-DEE261D3E68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12424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12BEA-28F1-9B44-B0D5-979BA3DFC988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47782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0548B-7426-034A-8944-D099E928C3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96448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F22FAC-ED08-F94C-9E56-3DBB418104F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0834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5A536-9ED7-C847-8175-3AA5F27F9D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91576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13F10-D4FE-294D-8B5C-0C7B859319DC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36064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CC8A7-626F-CD4F-ABE0-6F736E9E990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80946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14A9E-9866-DD46-A4EC-056578933047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54160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B881D-3072-604A-B0B0-D64FE233AA9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4755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D99E4-6E5A-E446-AEDB-EC89BFBD6B1B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97248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FEA2D8-5BC3-F240-8B7E-683A74B456AD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45001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06FAE5-2008-EB49-A023-DEE261D3E68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12424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12BEA-28F1-9B44-B0D5-979BA3DFC988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47782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0548B-7426-034A-8944-D099E928C3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96448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F22FAC-ED08-F94C-9E56-3DBB418104F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0834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5A536-9ED7-C847-8175-3AA5F27F9D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91576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13F10-D4FE-294D-8B5C-0C7B859319DC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360649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CC8A7-626F-CD4F-ABE0-6F736E9E990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809469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14A9E-9866-DD46-A4EC-056578933047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54160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B881D-3072-604A-B0B0-D64FE233AA9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4755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D99E4-6E5A-E446-AEDB-EC89BFBD6B1B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972487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FEA2D8-5BC3-F240-8B7E-683A74B456AD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45001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06FAE5-2008-EB49-A023-DEE261D3E68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124247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12BEA-28F1-9B44-B0D5-979BA3DFC988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47782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0548B-7426-034A-8944-D099E928C3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96448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F22FAC-ED08-F94C-9E56-3DBB418104F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08340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5A536-9ED7-C847-8175-3AA5F27F9D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91576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13F10-D4FE-294D-8B5C-0C7B859319DC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360649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CC8A7-626F-CD4F-ABE0-6F736E9E990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809469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14A9E-9866-DD46-A4EC-056578933047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541602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B881D-3072-604A-B0B0-D64FE233AA9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4755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D99E4-6E5A-E446-AEDB-EC89BFBD6B1B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972487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FEA2D8-5BC3-F240-8B7E-683A74B456AD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45001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06FAE5-2008-EB49-A023-DEE261D3E68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124247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12BEA-28F1-9B44-B0D5-979BA3DFC988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47782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0548B-7426-034A-8944-D099E928C3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964480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F22FAC-ED08-F94C-9E56-3DBB418104F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0834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5A536-9ED7-C847-8175-3AA5F27F9D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915768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13F10-D4FE-294D-8B5C-0C7B859319DC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360649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CC8A7-626F-CD4F-ABE0-6F736E9E990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809469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14A9E-9866-DD46-A4EC-056578933047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541602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B881D-3072-604A-B0B0-D64FE233AA9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47553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D99E4-6E5A-E446-AEDB-EC89BFBD6B1B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972487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FEA2D8-5BC3-F240-8B7E-683A74B456AD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450010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06FAE5-2008-EB49-A023-DEE261D3E68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12424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12BEA-28F1-9B44-B0D5-979BA3DFC988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47782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0548B-7426-034A-8944-D099E928C3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964480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F22FAC-ED08-F94C-9E56-3DBB418104F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08340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5A536-9ED7-C847-8175-3AA5F27F9D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915768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13F10-D4FE-294D-8B5C-0C7B859319DC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360649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CC8A7-626F-CD4F-ABE0-6F736E9E990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809469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14A9E-9866-DD46-A4EC-056578933047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541602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B881D-3072-604A-B0B0-D64FE233AA9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47553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D99E4-6E5A-E446-AEDB-EC89BFBD6B1B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97248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FEA2D8-5BC3-F240-8B7E-683A74B456AD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45001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06FAE5-2008-EB49-A023-DEE261D3E68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124247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12BEA-28F1-9B44-B0D5-979BA3DFC988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477828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0548B-7426-034A-8944-D099E928C3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964480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F22FAC-ED08-F94C-9E56-3DBB418104F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0834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5A536-9ED7-C847-8175-3AA5F27F9D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91576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13F10-D4FE-294D-8B5C-0C7B859319DC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360649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CC8A7-626F-CD4F-ABE0-6F736E9E990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809469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14A9E-9866-DD46-A4EC-056578933047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54160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B881D-3072-604A-B0B0-D64FE233AA9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47553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D99E4-6E5A-E446-AEDB-EC89BFBD6B1B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972487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FEA2D8-5BC3-F240-8B7E-683A74B456AD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450010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06FAE5-2008-EB49-A023-DEE261D3E68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124247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12BEA-28F1-9B44-B0D5-979BA3DFC988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47782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0548B-7426-034A-8944-D099E928C3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964480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F22FAC-ED08-F94C-9E56-3DBB418104F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08340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5A536-9ED7-C847-8175-3AA5F27F9D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915768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13F10-D4FE-294D-8B5C-0C7B859319DC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360649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CC8A7-626F-CD4F-ABE0-6F736E9E990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809469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14A9E-9866-DD46-A4EC-056578933047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541602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B881D-3072-604A-B0B0-D64FE233AA9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47553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D99E4-6E5A-E446-AEDB-EC89BFBD6B1B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97248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FEA2D8-5BC3-F240-8B7E-683A74B456AD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450010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06FAE5-2008-EB49-A023-DEE261D3E68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124247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12BEA-28F1-9B44-B0D5-979BA3DFC988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477828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0548B-7426-034A-8944-D099E928C3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964480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F22FAC-ED08-F94C-9E56-3DBB418104F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08340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5A536-9ED7-C847-8175-3AA5F27F9D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915768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13F10-D4FE-294D-8B5C-0C7B859319DC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360649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CC8A7-626F-CD4F-ABE0-6F736E9E990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80946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14A9E-9866-DD46-A4EC-056578933047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54160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B881D-3072-604A-B0B0-D64FE233AA9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4755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D99E4-6E5A-E446-AEDB-EC89BFBD6B1B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972487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FEA2D8-5BC3-F240-8B7E-683A74B456AD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450010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06FAE5-2008-EB49-A023-DEE261D3E68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124247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12BEA-28F1-9B44-B0D5-979BA3DFC988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477828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0548B-7426-034A-8944-D099E928C3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964480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F22FAC-ED08-F94C-9E56-3DBB418104F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08340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5A536-9ED7-C847-8175-3AA5F27F9D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915768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13F10-D4FE-294D-8B5C-0C7B859319DC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360649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CC8A7-626F-CD4F-ABE0-6F736E9E990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809469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14A9E-9866-DD46-A4EC-056578933047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541602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B881D-3072-604A-B0B0-D64FE233AA9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47553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D99E4-6E5A-E446-AEDB-EC89BFBD6B1B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97248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FEA2D8-5BC3-F240-8B7E-683A74B456AD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450010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06FAE5-2008-EB49-A023-DEE261D3E680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12424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12BEA-28F1-9B44-B0D5-979BA3DFC988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477828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0548B-7426-034A-8944-D099E928C3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964480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F22FAC-ED08-F94C-9E56-3DBB418104F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08340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5A536-9ED7-C847-8175-3AA5F27F9D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915768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13F10-D4FE-294D-8B5C-0C7B859319DC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360649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CC8A7-626F-CD4F-ABE0-6F736E9E9905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809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7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8.xml"/><Relationship Id="rId12" Type="http://schemas.openxmlformats.org/officeDocument/2006/relationships/theme" Target="../theme/theme6.xml"/><Relationship Id="rId1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9.xml"/><Relationship Id="rId3" Type="http://schemas.openxmlformats.org/officeDocument/2006/relationships/slideLayout" Target="../slideLayouts/slideLayout60.xml"/><Relationship Id="rId4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5.xml"/><Relationship Id="rId9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9.xml"/><Relationship Id="rId12" Type="http://schemas.openxmlformats.org/officeDocument/2006/relationships/theme" Target="../theme/theme7.xml"/><Relationship Id="rId1" Type="http://schemas.openxmlformats.org/officeDocument/2006/relationships/slideLayout" Target="../slideLayouts/slideLayout69.xml"/><Relationship Id="rId2" Type="http://schemas.openxmlformats.org/officeDocument/2006/relationships/slideLayout" Target="../slideLayouts/slideLayout70.xml"/><Relationship Id="rId3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5.xml"/><Relationship Id="rId8" Type="http://schemas.openxmlformats.org/officeDocument/2006/relationships/slideLayout" Target="../slideLayouts/slideLayout76.xml"/><Relationship Id="rId9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0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80.xml"/><Relationship Id="rId2" Type="http://schemas.openxmlformats.org/officeDocument/2006/relationships/slideLayout" Target="../slideLayouts/slideLayout81.xml"/><Relationship Id="rId3" Type="http://schemas.openxmlformats.org/officeDocument/2006/relationships/slideLayout" Target="../slideLayouts/slideLayout82.xml"/><Relationship Id="rId4" Type="http://schemas.openxmlformats.org/officeDocument/2006/relationships/slideLayout" Target="../slideLayouts/slideLayout83.xml"/><Relationship Id="rId5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6.xml"/><Relationship Id="rId8" Type="http://schemas.openxmlformats.org/officeDocument/2006/relationships/slideLayout" Target="../slideLayouts/slideLayout87.xml"/><Relationship Id="rId9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9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1.xml"/><Relationship Id="rId12" Type="http://schemas.openxmlformats.org/officeDocument/2006/relationships/theme" Target="../theme/theme9.xml"/><Relationship Id="rId1" Type="http://schemas.openxmlformats.org/officeDocument/2006/relationships/slideLayout" Target="../slideLayouts/slideLayout91.xml"/><Relationship Id="rId2" Type="http://schemas.openxmlformats.org/officeDocument/2006/relationships/slideLayout" Target="../slideLayouts/slideLayout92.xml"/><Relationship Id="rId3" Type="http://schemas.openxmlformats.org/officeDocument/2006/relationships/slideLayout" Target="../slideLayouts/slideLayout93.xml"/><Relationship Id="rId4" Type="http://schemas.openxmlformats.org/officeDocument/2006/relationships/slideLayout" Target="../slideLayouts/slideLayout94.xml"/><Relationship Id="rId5" Type="http://schemas.openxmlformats.org/officeDocument/2006/relationships/slideLayout" Target="../slideLayouts/slideLayout95.xml"/><Relationship Id="rId6" Type="http://schemas.openxmlformats.org/officeDocument/2006/relationships/slideLayout" Target="../slideLayouts/slideLayout96.xml"/><Relationship Id="rId7" Type="http://schemas.openxmlformats.org/officeDocument/2006/relationships/slideLayout" Target="../slideLayouts/slideLayout97.xml"/><Relationship Id="rId8" Type="http://schemas.openxmlformats.org/officeDocument/2006/relationships/slideLayout" Target="../slideLayouts/slideLayout98.xml"/><Relationship Id="rId9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0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2.xml"/><Relationship Id="rId12" Type="http://schemas.openxmlformats.org/officeDocument/2006/relationships/theme" Target="../theme/theme10.xml"/><Relationship Id="rId1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08.xml"/><Relationship Id="rId8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1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3.xml"/><Relationship Id="rId12" Type="http://schemas.openxmlformats.org/officeDocument/2006/relationships/theme" Target="../theme/theme11.xml"/><Relationship Id="rId1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19.xml"/><Relationship Id="rId8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22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4.xml"/><Relationship Id="rId12" Type="http://schemas.openxmlformats.org/officeDocument/2006/relationships/theme" Target="../theme/theme12.xml"/><Relationship Id="rId1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0.xml"/><Relationship Id="rId8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33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5.xml"/><Relationship Id="rId12" Type="http://schemas.openxmlformats.org/officeDocument/2006/relationships/theme" Target="../theme/theme13.xml"/><Relationship Id="rId1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1.xml"/><Relationship Id="rId8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3.xml"/><Relationship Id="rId10" Type="http://schemas.openxmlformats.org/officeDocument/2006/relationships/slideLayout" Target="../slideLayouts/slideLayout144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6.xml"/><Relationship Id="rId12" Type="http://schemas.openxmlformats.org/officeDocument/2006/relationships/theme" Target="../theme/theme14.xml"/><Relationship Id="rId1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2.xml"/><Relationship Id="rId8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4.xml"/><Relationship Id="rId10" Type="http://schemas.openxmlformats.org/officeDocument/2006/relationships/slideLayout" Target="../slideLayouts/slideLayout155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7.xml"/><Relationship Id="rId12" Type="http://schemas.openxmlformats.org/officeDocument/2006/relationships/theme" Target="../theme/theme15.xml"/><Relationship Id="rId1" Type="http://schemas.openxmlformats.org/officeDocument/2006/relationships/slideLayout" Target="../slideLayouts/slideLayout157.xml"/><Relationship Id="rId2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3.xml"/><Relationship Id="rId8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66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8.xml"/><Relationship Id="rId12" Type="http://schemas.openxmlformats.org/officeDocument/2006/relationships/theme" Target="../theme/theme16.xml"/><Relationship Id="rId1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74.xml"/><Relationship Id="rId8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76.xml"/><Relationship Id="rId10" Type="http://schemas.openxmlformats.org/officeDocument/2006/relationships/slideLayout" Target="../slideLayouts/slideLayout177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9.xml"/><Relationship Id="rId12" Type="http://schemas.openxmlformats.org/officeDocument/2006/relationships/theme" Target="../theme/theme17.xml"/><Relationship Id="rId1" Type="http://schemas.openxmlformats.org/officeDocument/2006/relationships/slideLayout" Target="../slideLayouts/slideLayout179.xml"/><Relationship Id="rId2" Type="http://schemas.openxmlformats.org/officeDocument/2006/relationships/slideLayout" Target="../slideLayouts/slideLayout180.xml"/><Relationship Id="rId3" Type="http://schemas.openxmlformats.org/officeDocument/2006/relationships/slideLayout" Target="../slideLayouts/slideLayout181.xml"/><Relationship Id="rId4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85.xml"/><Relationship Id="rId8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87.xml"/><Relationship Id="rId10" Type="http://schemas.openxmlformats.org/officeDocument/2006/relationships/slideLayout" Target="../slideLayouts/slideLayout188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0.xml"/><Relationship Id="rId12" Type="http://schemas.openxmlformats.org/officeDocument/2006/relationships/theme" Target="../theme/theme18.xml"/><Relationship Id="rId1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94.xml"/><Relationship Id="rId6" Type="http://schemas.openxmlformats.org/officeDocument/2006/relationships/slideLayout" Target="../slideLayouts/slideLayout195.xml"/><Relationship Id="rId7" Type="http://schemas.openxmlformats.org/officeDocument/2006/relationships/slideLayout" Target="../slideLayouts/slideLayout196.xml"/><Relationship Id="rId8" Type="http://schemas.openxmlformats.org/officeDocument/2006/relationships/slideLayout" Target="../slideLayouts/slideLayout197.xml"/><Relationship Id="rId9" Type="http://schemas.openxmlformats.org/officeDocument/2006/relationships/slideLayout" Target="../slideLayouts/slideLayout198.xml"/><Relationship Id="rId10" Type="http://schemas.openxmlformats.org/officeDocument/2006/relationships/slideLayout" Target="../slideLayouts/slideLayout199.xml"/></Relationships>
</file>

<file path=ppt/slideMasters/_rels/slideMaster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1.xml"/><Relationship Id="rId12" Type="http://schemas.openxmlformats.org/officeDocument/2006/relationships/theme" Target="../theme/theme19.xml"/><Relationship Id="rId1" Type="http://schemas.openxmlformats.org/officeDocument/2006/relationships/slideLayout" Target="../slideLayouts/slideLayout201.xml"/><Relationship Id="rId2" Type="http://schemas.openxmlformats.org/officeDocument/2006/relationships/slideLayout" Target="../slideLayouts/slideLayout202.xml"/><Relationship Id="rId3" Type="http://schemas.openxmlformats.org/officeDocument/2006/relationships/slideLayout" Target="../slideLayouts/slideLayout203.xml"/><Relationship Id="rId4" Type="http://schemas.openxmlformats.org/officeDocument/2006/relationships/slideLayout" Target="../slideLayouts/slideLayout204.xml"/><Relationship Id="rId5" Type="http://schemas.openxmlformats.org/officeDocument/2006/relationships/slideLayout" Target="../slideLayouts/slideLayout205.xml"/><Relationship Id="rId6" Type="http://schemas.openxmlformats.org/officeDocument/2006/relationships/slideLayout" Target="../slideLayouts/slideLayout206.xml"/><Relationship Id="rId7" Type="http://schemas.openxmlformats.org/officeDocument/2006/relationships/slideLayout" Target="../slideLayouts/slideLayout207.xml"/><Relationship Id="rId8" Type="http://schemas.openxmlformats.org/officeDocument/2006/relationships/slideLayout" Target="../slideLayouts/slideLayout208.xml"/><Relationship Id="rId9" Type="http://schemas.openxmlformats.org/officeDocument/2006/relationships/slideLayout" Target="../slideLayouts/slideLayout209.xml"/><Relationship Id="rId10" Type="http://schemas.openxmlformats.org/officeDocument/2006/relationships/slideLayout" Target="../slideLayouts/slideLayout210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2.xml"/><Relationship Id="rId12" Type="http://schemas.openxmlformats.org/officeDocument/2006/relationships/theme" Target="../theme/theme20.xml"/><Relationship Id="rId1" Type="http://schemas.openxmlformats.org/officeDocument/2006/relationships/slideLayout" Target="../slideLayouts/slideLayout212.xml"/><Relationship Id="rId2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215.xml"/><Relationship Id="rId5" Type="http://schemas.openxmlformats.org/officeDocument/2006/relationships/slideLayout" Target="../slideLayouts/slideLayout216.xml"/><Relationship Id="rId6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18.xml"/><Relationship Id="rId8" Type="http://schemas.openxmlformats.org/officeDocument/2006/relationships/slideLayout" Target="../slideLayouts/slideLayout219.xml"/><Relationship Id="rId9" Type="http://schemas.openxmlformats.org/officeDocument/2006/relationships/slideLayout" Target="../slideLayouts/slideLayout220.xml"/><Relationship Id="rId10" Type="http://schemas.openxmlformats.org/officeDocument/2006/relationships/slideLayout" Target="../slideLayouts/slideLayout221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3.xml"/><Relationship Id="rId12" Type="http://schemas.openxmlformats.org/officeDocument/2006/relationships/theme" Target="../theme/theme21.xml"/><Relationship Id="rId1" Type="http://schemas.openxmlformats.org/officeDocument/2006/relationships/slideLayout" Target="../slideLayouts/slideLayout223.xml"/><Relationship Id="rId2" Type="http://schemas.openxmlformats.org/officeDocument/2006/relationships/slideLayout" Target="../slideLayouts/slideLayout224.xml"/><Relationship Id="rId3" Type="http://schemas.openxmlformats.org/officeDocument/2006/relationships/slideLayout" Target="../slideLayouts/slideLayout225.xml"/><Relationship Id="rId4" Type="http://schemas.openxmlformats.org/officeDocument/2006/relationships/slideLayout" Target="../slideLayouts/slideLayout226.xml"/><Relationship Id="rId5" Type="http://schemas.openxmlformats.org/officeDocument/2006/relationships/slideLayout" Target="../slideLayouts/slideLayout227.xml"/><Relationship Id="rId6" Type="http://schemas.openxmlformats.org/officeDocument/2006/relationships/slideLayout" Target="../slideLayouts/slideLayout228.xml"/><Relationship Id="rId7" Type="http://schemas.openxmlformats.org/officeDocument/2006/relationships/slideLayout" Target="../slideLayouts/slideLayout229.xml"/><Relationship Id="rId8" Type="http://schemas.openxmlformats.org/officeDocument/2006/relationships/slideLayout" Target="../slideLayouts/slideLayout230.xml"/><Relationship Id="rId9" Type="http://schemas.openxmlformats.org/officeDocument/2006/relationships/slideLayout" Target="../slideLayouts/slideLayout231.xml"/><Relationship Id="rId10" Type="http://schemas.openxmlformats.org/officeDocument/2006/relationships/slideLayout" Target="../slideLayouts/slideLayout2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DB701A7-7ABE-A442-A67B-8040FBF640C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79" r:id="rId1"/>
    <p:sldLayoutId id="2147485980" r:id="rId2"/>
    <p:sldLayoutId id="2147485981" r:id="rId3"/>
    <p:sldLayoutId id="2147485982" r:id="rId4"/>
    <p:sldLayoutId id="2147485983" r:id="rId5"/>
    <p:sldLayoutId id="2147485984" r:id="rId6"/>
    <p:sldLayoutId id="2147485985" r:id="rId7"/>
    <p:sldLayoutId id="2147485986" r:id="rId8"/>
    <p:sldLayoutId id="2147485987" r:id="rId9"/>
    <p:sldLayoutId id="2147485988" r:id="rId10"/>
    <p:sldLayoutId id="214748598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53B4010-2DB7-E94B-B6AF-5F3215CFD97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90" r:id="rId1"/>
    <p:sldLayoutId id="2147485991" r:id="rId2"/>
    <p:sldLayoutId id="2147485992" r:id="rId3"/>
    <p:sldLayoutId id="2147485993" r:id="rId4"/>
    <p:sldLayoutId id="2147485994" r:id="rId5"/>
    <p:sldLayoutId id="2147485995" r:id="rId6"/>
    <p:sldLayoutId id="2147485996" r:id="rId7"/>
    <p:sldLayoutId id="2147485997" r:id="rId8"/>
    <p:sldLayoutId id="2147485998" r:id="rId9"/>
    <p:sldLayoutId id="2147485999" r:id="rId10"/>
    <p:sldLayoutId id="214748600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789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Verdana" charset="0"/>
              </a:defRPr>
            </a:lvl1pPr>
          </a:lstStyle>
          <a:p>
            <a:pPr>
              <a:defRPr/>
            </a:pPr>
            <a:fld id="{3A34E632-0E29-7F44-887C-F48B4B4DCC34}" type="datetime1">
              <a:rPr lang="fr-FR"/>
              <a:pPr>
                <a:defRPr/>
              </a:pPr>
              <a:t>15/09/2018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prstClr val="black">
                    <a:tint val="75000"/>
                  </a:prstClr>
                </a:solidFill>
                <a:latin typeface="Verdan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Verdana" charset="0"/>
              </a:defRPr>
            </a:lvl1pPr>
          </a:lstStyle>
          <a:p>
            <a:pPr>
              <a:defRPr/>
            </a:pPr>
            <a:fld id="{3A6974BF-B1FB-134F-ACDB-CAAF8A115AA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78" r:id="rId1"/>
    <p:sldLayoutId id="2147486079" r:id="rId2"/>
    <p:sldLayoutId id="2147486080" r:id="rId3"/>
    <p:sldLayoutId id="2147486081" r:id="rId4"/>
    <p:sldLayoutId id="2147486082" r:id="rId5"/>
    <p:sldLayoutId id="2147486083" r:id="rId6"/>
    <p:sldLayoutId id="2147486084" r:id="rId7"/>
    <p:sldLayoutId id="2147486085" r:id="rId8"/>
    <p:sldLayoutId id="2147486086" r:id="rId9"/>
    <p:sldLayoutId id="2147486087" r:id="rId10"/>
    <p:sldLayoutId id="2147486088" r:id="rId11"/>
    <p:sldLayoutId id="2147486089" r:id="rId12"/>
    <p:sldLayoutId id="2147486090" r:id="rId13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  <a:endParaRPr lang="en-US"/>
          </a:p>
        </p:txBody>
      </p:sp>
      <p:sp>
        <p:nvSpPr>
          <p:cNvPr id="3789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pitchFamily="84" charset="-128"/>
                <a:cs typeface="ＭＳ Ｐゴシック" pitchFamily="84" charset="-128"/>
              </a:defRPr>
            </a:lvl1pPr>
          </a:lstStyle>
          <a:p>
            <a:pPr>
              <a:defRPr/>
            </a:pPr>
            <a:fld id="{121BA955-C4D7-EF4D-A18A-1A70633CAB79}" type="datetime1">
              <a:rPr lang="fr-FR"/>
              <a:pPr>
                <a:defRPr/>
              </a:pPr>
              <a:t>15/09/2018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pitchFamily="84" charset="-128"/>
                <a:cs typeface="ＭＳ Ｐゴシック" pitchFamily="8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pitchFamily="84" charset="-128"/>
                <a:cs typeface="ＭＳ Ｐゴシック" pitchFamily="84" charset="-128"/>
              </a:defRPr>
            </a:lvl1pPr>
          </a:lstStyle>
          <a:p>
            <a:pPr>
              <a:defRPr/>
            </a:pPr>
            <a:fld id="{C12C0125-1485-E84E-9F24-B59C6517A8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104" r:id="rId1"/>
    <p:sldLayoutId id="2147486105" r:id="rId2"/>
    <p:sldLayoutId id="2147486106" r:id="rId3"/>
    <p:sldLayoutId id="2147486107" r:id="rId4"/>
    <p:sldLayoutId id="2147486108" r:id="rId5"/>
    <p:sldLayoutId id="2147486109" r:id="rId6"/>
    <p:sldLayoutId id="2147486110" r:id="rId7"/>
    <p:sldLayoutId id="2147486111" r:id="rId8"/>
    <p:sldLayoutId id="2147486112" r:id="rId9"/>
    <p:sldLayoutId id="2147486113" r:id="rId10"/>
    <p:sldLayoutId id="2147486114" r:id="rId11"/>
  </p:sldLayoutIdLst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DB701A7-7ABE-A442-A67B-8040FBF640C6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140" r:id="rId1"/>
    <p:sldLayoutId id="2147486141" r:id="rId2"/>
    <p:sldLayoutId id="2147486142" r:id="rId3"/>
    <p:sldLayoutId id="2147486143" r:id="rId4"/>
    <p:sldLayoutId id="2147486144" r:id="rId5"/>
    <p:sldLayoutId id="2147486145" r:id="rId6"/>
    <p:sldLayoutId id="2147486146" r:id="rId7"/>
    <p:sldLayoutId id="2147486147" r:id="rId8"/>
    <p:sldLayoutId id="2147486148" r:id="rId9"/>
    <p:sldLayoutId id="2147486149" r:id="rId10"/>
    <p:sldLayoutId id="214748615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DB701A7-7ABE-A442-A67B-8040FBF640C6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152" r:id="rId1"/>
    <p:sldLayoutId id="2147486153" r:id="rId2"/>
    <p:sldLayoutId id="2147486154" r:id="rId3"/>
    <p:sldLayoutId id="2147486155" r:id="rId4"/>
    <p:sldLayoutId id="2147486156" r:id="rId5"/>
    <p:sldLayoutId id="2147486157" r:id="rId6"/>
    <p:sldLayoutId id="2147486158" r:id="rId7"/>
    <p:sldLayoutId id="2147486159" r:id="rId8"/>
    <p:sldLayoutId id="2147486160" r:id="rId9"/>
    <p:sldLayoutId id="2147486161" r:id="rId10"/>
    <p:sldLayoutId id="21474861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DB701A7-7ABE-A442-A67B-8040FBF640C6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164" r:id="rId1"/>
    <p:sldLayoutId id="2147486165" r:id="rId2"/>
    <p:sldLayoutId id="2147486166" r:id="rId3"/>
    <p:sldLayoutId id="2147486167" r:id="rId4"/>
    <p:sldLayoutId id="2147486168" r:id="rId5"/>
    <p:sldLayoutId id="2147486169" r:id="rId6"/>
    <p:sldLayoutId id="2147486170" r:id="rId7"/>
    <p:sldLayoutId id="2147486171" r:id="rId8"/>
    <p:sldLayoutId id="2147486172" r:id="rId9"/>
    <p:sldLayoutId id="2147486173" r:id="rId10"/>
    <p:sldLayoutId id="21474861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DB701A7-7ABE-A442-A67B-8040FBF640C6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176" r:id="rId1"/>
    <p:sldLayoutId id="2147486177" r:id="rId2"/>
    <p:sldLayoutId id="2147486178" r:id="rId3"/>
    <p:sldLayoutId id="2147486179" r:id="rId4"/>
    <p:sldLayoutId id="2147486180" r:id="rId5"/>
    <p:sldLayoutId id="2147486181" r:id="rId6"/>
    <p:sldLayoutId id="2147486182" r:id="rId7"/>
    <p:sldLayoutId id="2147486183" r:id="rId8"/>
    <p:sldLayoutId id="2147486184" r:id="rId9"/>
    <p:sldLayoutId id="2147486185" r:id="rId10"/>
    <p:sldLayoutId id="214748618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DB701A7-7ABE-A442-A67B-8040FBF640C6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188" r:id="rId1"/>
    <p:sldLayoutId id="2147486189" r:id="rId2"/>
    <p:sldLayoutId id="2147486190" r:id="rId3"/>
    <p:sldLayoutId id="2147486191" r:id="rId4"/>
    <p:sldLayoutId id="2147486192" r:id="rId5"/>
    <p:sldLayoutId id="2147486193" r:id="rId6"/>
    <p:sldLayoutId id="2147486194" r:id="rId7"/>
    <p:sldLayoutId id="2147486195" r:id="rId8"/>
    <p:sldLayoutId id="2147486196" r:id="rId9"/>
    <p:sldLayoutId id="2147486197" r:id="rId10"/>
    <p:sldLayoutId id="21474861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DB701A7-7ABE-A442-A67B-8040FBF640C6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00" r:id="rId1"/>
    <p:sldLayoutId id="2147486201" r:id="rId2"/>
    <p:sldLayoutId id="2147486202" r:id="rId3"/>
    <p:sldLayoutId id="2147486203" r:id="rId4"/>
    <p:sldLayoutId id="2147486204" r:id="rId5"/>
    <p:sldLayoutId id="2147486205" r:id="rId6"/>
    <p:sldLayoutId id="2147486206" r:id="rId7"/>
    <p:sldLayoutId id="2147486207" r:id="rId8"/>
    <p:sldLayoutId id="2147486208" r:id="rId9"/>
    <p:sldLayoutId id="2147486209" r:id="rId10"/>
    <p:sldLayoutId id="214748621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DB701A7-7ABE-A442-A67B-8040FBF640C6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12" r:id="rId1"/>
    <p:sldLayoutId id="2147486213" r:id="rId2"/>
    <p:sldLayoutId id="2147486214" r:id="rId3"/>
    <p:sldLayoutId id="2147486215" r:id="rId4"/>
    <p:sldLayoutId id="2147486216" r:id="rId5"/>
    <p:sldLayoutId id="2147486217" r:id="rId6"/>
    <p:sldLayoutId id="2147486218" r:id="rId7"/>
    <p:sldLayoutId id="2147486219" r:id="rId8"/>
    <p:sldLayoutId id="2147486220" r:id="rId9"/>
    <p:sldLayoutId id="2147486221" r:id="rId10"/>
    <p:sldLayoutId id="214748622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DB701A7-7ABE-A442-A67B-8040FBF640C6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24" r:id="rId1"/>
    <p:sldLayoutId id="2147486225" r:id="rId2"/>
    <p:sldLayoutId id="2147486226" r:id="rId3"/>
    <p:sldLayoutId id="2147486227" r:id="rId4"/>
    <p:sldLayoutId id="2147486228" r:id="rId5"/>
    <p:sldLayoutId id="2147486229" r:id="rId6"/>
    <p:sldLayoutId id="2147486230" r:id="rId7"/>
    <p:sldLayoutId id="2147486231" r:id="rId8"/>
    <p:sldLayoutId id="2147486232" r:id="rId9"/>
    <p:sldLayoutId id="2147486233" r:id="rId10"/>
    <p:sldLayoutId id="214748623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DB701A7-7ABE-A442-A67B-8040FBF640C6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36" r:id="rId1"/>
    <p:sldLayoutId id="2147486237" r:id="rId2"/>
    <p:sldLayoutId id="2147486238" r:id="rId3"/>
    <p:sldLayoutId id="2147486239" r:id="rId4"/>
    <p:sldLayoutId id="2147486240" r:id="rId5"/>
    <p:sldLayoutId id="2147486241" r:id="rId6"/>
    <p:sldLayoutId id="2147486242" r:id="rId7"/>
    <p:sldLayoutId id="2147486243" r:id="rId8"/>
    <p:sldLayoutId id="2147486244" r:id="rId9"/>
    <p:sldLayoutId id="2147486245" r:id="rId10"/>
    <p:sldLayoutId id="214748624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DB701A7-7ABE-A442-A67B-8040FBF640C6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48" r:id="rId1"/>
    <p:sldLayoutId id="2147486249" r:id="rId2"/>
    <p:sldLayoutId id="2147486250" r:id="rId3"/>
    <p:sldLayoutId id="2147486251" r:id="rId4"/>
    <p:sldLayoutId id="2147486252" r:id="rId5"/>
    <p:sldLayoutId id="2147486253" r:id="rId6"/>
    <p:sldLayoutId id="2147486254" r:id="rId7"/>
    <p:sldLayoutId id="2147486255" r:id="rId8"/>
    <p:sldLayoutId id="2147486256" r:id="rId9"/>
    <p:sldLayoutId id="2147486257" r:id="rId10"/>
    <p:sldLayoutId id="214748625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DB701A7-7ABE-A442-A67B-8040FBF640C6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72" r:id="rId1"/>
    <p:sldLayoutId id="2147486273" r:id="rId2"/>
    <p:sldLayoutId id="2147486274" r:id="rId3"/>
    <p:sldLayoutId id="2147486275" r:id="rId4"/>
    <p:sldLayoutId id="2147486276" r:id="rId5"/>
    <p:sldLayoutId id="2147486277" r:id="rId6"/>
    <p:sldLayoutId id="2147486278" r:id="rId7"/>
    <p:sldLayoutId id="2147486279" r:id="rId8"/>
    <p:sldLayoutId id="2147486280" r:id="rId9"/>
    <p:sldLayoutId id="2147486281" r:id="rId10"/>
    <p:sldLayoutId id="21474862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DB701A7-7ABE-A442-A67B-8040FBF640C6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84" r:id="rId1"/>
    <p:sldLayoutId id="2147486285" r:id="rId2"/>
    <p:sldLayoutId id="2147486286" r:id="rId3"/>
    <p:sldLayoutId id="2147486287" r:id="rId4"/>
    <p:sldLayoutId id="2147486288" r:id="rId5"/>
    <p:sldLayoutId id="2147486289" r:id="rId6"/>
    <p:sldLayoutId id="2147486290" r:id="rId7"/>
    <p:sldLayoutId id="2147486291" r:id="rId8"/>
    <p:sldLayoutId id="2147486292" r:id="rId9"/>
    <p:sldLayoutId id="2147486293" r:id="rId10"/>
    <p:sldLayoutId id="21474862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DB701A7-7ABE-A442-A67B-8040FBF640C6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96" r:id="rId1"/>
    <p:sldLayoutId id="2147486297" r:id="rId2"/>
    <p:sldLayoutId id="2147486298" r:id="rId3"/>
    <p:sldLayoutId id="2147486299" r:id="rId4"/>
    <p:sldLayoutId id="2147486300" r:id="rId5"/>
    <p:sldLayoutId id="2147486301" r:id="rId6"/>
    <p:sldLayoutId id="2147486302" r:id="rId7"/>
    <p:sldLayoutId id="2147486303" r:id="rId8"/>
    <p:sldLayoutId id="2147486304" r:id="rId9"/>
    <p:sldLayoutId id="2147486305" r:id="rId10"/>
    <p:sldLayoutId id="214748630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DB701A7-7ABE-A442-A67B-8040FBF640C6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308" r:id="rId1"/>
    <p:sldLayoutId id="2147486309" r:id="rId2"/>
    <p:sldLayoutId id="2147486310" r:id="rId3"/>
    <p:sldLayoutId id="2147486311" r:id="rId4"/>
    <p:sldLayoutId id="2147486312" r:id="rId5"/>
    <p:sldLayoutId id="2147486313" r:id="rId6"/>
    <p:sldLayoutId id="2147486314" r:id="rId7"/>
    <p:sldLayoutId id="2147486315" r:id="rId8"/>
    <p:sldLayoutId id="2147486316" r:id="rId9"/>
    <p:sldLayoutId id="2147486317" r:id="rId10"/>
    <p:sldLayoutId id="21474863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DB701A7-7ABE-A442-A67B-8040FBF640C6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332" r:id="rId1"/>
    <p:sldLayoutId id="2147486333" r:id="rId2"/>
    <p:sldLayoutId id="2147486334" r:id="rId3"/>
    <p:sldLayoutId id="2147486335" r:id="rId4"/>
    <p:sldLayoutId id="2147486336" r:id="rId5"/>
    <p:sldLayoutId id="2147486337" r:id="rId6"/>
    <p:sldLayoutId id="2147486338" r:id="rId7"/>
    <p:sldLayoutId id="2147486339" r:id="rId8"/>
    <p:sldLayoutId id="2147486340" r:id="rId9"/>
    <p:sldLayoutId id="2147486341" r:id="rId10"/>
    <p:sldLayoutId id="214748634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DB701A7-7ABE-A442-A67B-8040FBF640C6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344" r:id="rId1"/>
    <p:sldLayoutId id="2147486345" r:id="rId2"/>
    <p:sldLayoutId id="2147486346" r:id="rId3"/>
    <p:sldLayoutId id="2147486347" r:id="rId4"/>
    <p:sldLayoutId id="2147486348" r:id="rId5"/>
    <p:sldLayoutId id="2147486349" r:id="rId6"/>
    <p:sldLayoutId id="2147486350" r:id="rId7"/>
    <p:sldLayoutId id="2147486351" r:id="rId8"/>
    <p:sldLayoutId id="2147486352" r:id="rId9"/>
    <p:sldLayoutId id="2147486353" r:id="rId10"/>
    <p:sldLayoutId id="214748635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DB701A7-7ABE-A442-A67B-8040FBF640C6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356" r:id="rId1"/>
    <p:sldLayoutId id="2147486357" r:id="rId2"/>
    <p:sldLayoutId id="2147486358" r:id="rId3"/>
    <p:sldLayoutId id="2147486359" r:id="rId4"/>
    <p:sldLayoutId id="2147486360" r:id="rId5"/>
    <p:sldLayoutId id="2147486361" r:id="rId6"/>
    <p:sldLayoutId id="2147486362" r:id="rId7"/>
    <p:sldLayoutId id="2147486363" r:id="rId8"/>
    <p:sldLayoutId id="2147486364" r:id="rId9"/>
    <p:sldLayoutId id="2147486365" r:id="rId10"/>
    <p:sldLayoutId id="214748636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gif"/><Relationship Id="rId6" Type="http://schemas.openxmlformats.org/officeDocument/2006/relationships/image" Target="../media/image13.png"/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5" Type="http://schemas.openxmlformats.org/officeDocument/2006/relationships/image" Target="../media/image19.jpeg"/><Relationship Id="rId6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5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9.png"/><Relationship Id="rId3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4" Type="http://schemas.openxmlformats.org/officeDocument/2006/relationships/image" Target="../media/image33.png"/><Relationship Id="rId5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Relationship Id="rId2" Type="http://schemas.openxmlformats.org/officeDocument/2006/relationships/image" Target="../media/image41.jpg"/><Relationship Id="rId3" Type="http://schemas.openxmlformats.org/officeDocument/2006/relationships/image" Target="../media/image42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4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.xml"/><Relationship Id="rId2" Type="http://schemas.openxmlformats.org/officeDocument/2006/relationships/image" Target="../media/image46.jpg"/><Relationship Id="rId3" Type="http://schemas.openxmlformats.org/officeDocument/2006/relationships/image" Target="../media/image47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eg"/><Relationship Id="rId3" Type="http://schemas.openxmlformats.org/officeDocument/2006/relationships/image" Target="../media/image50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4.xml"/><Relationship Id="rId2" Type="http://schemas.openxmlformats.org/officeDocument/2006/relationships/notesSlide" Target="../notesSlides/notesSlide2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Relationship Id="rId2" Type="http://schemas.openxmlformats.org/officeDocument/2006/relationships/image" Target="../media/image5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5.xml"/><Relationship Id="rId2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5.xml"/><Relationship Id="rId2" Type="http://schemas.openxmlformats.org/officeDocument/2006/relationships/image" Target="../media/image56.jpg"/><Relationship Id="rId3" Type="http://schemas.openxmlformats.org/officeDocument/2006/relationships/image" Target="../media/image5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4.xml"/><Relationship Id="rId2" Type="http://schemas.openxmlformats.org/officeDocument/2006/relationships/image" Target="../media/image5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8.xml"/><Relationship Id="rId2" Type="http://schemas.openxmlformats.org/officeDocument/2006/relationships/notesSlide" Target="../notesSlides/notesSlide2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8.xml"/><Relationship Id="rId2" Type="http://schemas.openxmlformats.org/officeDocument/2006/relationships/image" Target="../media/image61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9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2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0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1" Type="http://schemas.openxmlformats.org/officeDocument/2006/relationships/slideLayout" Target="../slideLayouts/slideLayout191.xml"/><Relationship Id="rId2" Type="http://schemas.openxmlformats.org/officeDocument/2006/relationships/notesSlide" Target="../notesSlides/notesSlide2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4" Type="http://schemas.openxmlformats.org/officeDocument/2006/relationships/image" Target="../media/image66.png"/><Relationship Id="rId5" Type="http://schemas.openxmlformats.org/officeDocument/2006/relationships/image" Target="../media/image67.png"/><Relationship Id="rId1" Type="http://schemas.openxmlformats.org/officeDocument/2006/relationships/slideLayout" Target="../slideLayouts/slideLayout202.xml"/><Relationship Id="rId2" Type="http://schemas.openxmlformats.org/officeDocument/2006/relationships/notesSlide" Target="../notesSlides/notesSlide2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tiff"/><Relationship Id="rId4" Type="http://schemas.openxmlformats.org/officeDocument/2006/relationships/image" Target="../media/image70.tiff"/><Relationship Id="rId5" Type="http://schemas.openxmlformats.org/officeDocument/2006/relationships/image" Target="../media/image71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ChangeArrowheads="1"/>
          </p:cNvSpPr>
          <p:nvPr/>
        </p:nvSpPr>
        <p:spPr bwMode="auto">
          <a:xfrm>
            <a:off x="0" y="6021388"/>
            <a:ext cx="9144000" cy="8366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>
              <a:solidFill>
                <a:srgbClr val="000000"/>
              </a:solidFill>
            </a:endParaRPr>
          </a:p>
        </p:txBody>
      </p:sp>
      <p:pic>
        <p:nvPicPr>
          <p:cNvPr id="126980" name="Picture 6" descr="IPN_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9" y="5552083"/>
            <a:ext cx="1296987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981" name="Picture 7" descr="CNRSfr-gra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5479752"/>
            <a:ext cx="1119188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7" y="5300150"/>
            <a:ext cx="1440160" cy="1441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395536" y="3597984"/>
            <a:ext cx="8316416" cy="1631216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fr-FR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Marcella </a:t>
            </a:r>
            <a:r>
              <a:rPr lang="fr-FR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Grasso</a:t>
            </a:r>
            <a:endParaRPr lang="fr-FR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>
              <a:defRPr/>
            </a:pPr>
            <a:endParaRPr lang="fr-FR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>
              <a:defRPr/>
            </a:pP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From dilute matter to the equilibrium point in the energy-density-functional theory</a:t>
            </a:r>
          </a:p>
        </p:txBody>
      </p:sp>
      <p:pic>
        <p:nvPicPr>
          <p:cNvPr id="2" name="Image 1" descr="ciao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97"/>
            <a:ext cx="3985639" cy="283629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491880" y="1048668"/>
            <a:ext cx="5652120" cy="2308324"/>
          </a:xfrm>
          <a:prstGeom prst="rect">
            <a:avLst/>
          </a:prstGeom>
          <a:ln>
            <a:solidFill>
              <a:srgbClr val="660066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chemeClr val="bg1"/>
                </a:solidFill>
              </a:rPr>
              <a:t>APCTP-TRIUMF Joint Workshop</a:t>
            </a:r>
          </a:p>
          <a:p>
            <a:pPr algn="ctr">
              <a:defRPr/>
            </a:pPr>
            <a:endParaRPr lang="en-US" sz="3200" b="1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</a:rPr>
              <a:t>14-19 September</a:t>
            </a:r>
          </a:p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</a:rPr>
              <a:t>Pohang, South Korea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2627784" y="908720"/>
            <a:ext cx="3456384" cy="113823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b="1" u="sng" dirty="0" err="1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Nuclear</a:t>
            </a:r>
            <a:r>
              <a:rPr lang="fr-FR" b="1" u="sng" dirty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b="1" u="sng" dirty="0" err="1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many</a:t>
            </a:r>
            <a:r>
              <a:rPr lang="fr-FR" b="1" u="sng" dirty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-body </a:t>
            </a:r>
            <a:r>
              <a:rPr lang="fr-FR" b="1" u="sng" dirty="0" err="1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problem</a:t>
            </a:r>
            <a:r>
              <a:rPr lang="fr-FR" b="1" u="sng" dirty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sz="2000" b="1" dirty="0" err="1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with</a:t>
            </a:r>
            <a:r>
              <a:rPr lang="fr-FR" sz="2000" b="1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effective interactions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44016" y="116632"/>
            <a:ext cx="2411760" cy="212365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b="1" u="sng" dirty="0" err="1" smtClean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Density</a:t>
            </a:r>
            <a:r>
              <a:rPr lang="fr-FR" b="1" u="sng" dirty="0" smtClean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b="1" u="sng" dirty="0" err="1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F</a:t>
            </a:r>
            <a:r>
              <a:rPr lang="fr-FR" b="1" u="sng" dirty="0" err="1" smtClean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unctional</a:t>
            </a:r>
            <a:r>
              <a:rPr lang="fr-FR" b="1" u="sng" dirty="0" smtClean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b="1" u="sng" dirty="0" err="1" smtClean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Theory</a:t>
            </a:r>
            <a:r>
              <a:rPr lang="fr-FR" b="1" u="sng" dirty="0" smtClean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in </a:t>
            </a:r>
            <a:r>
              <a:rPr lang="fr-FR" sz="20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chemistry</a:t>
            </a:r>
            <a:r>
              <a:rPr lang="fr-FR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and </a:t>
            </a:r>
            <a:r>
              <a:rPr lang="fr-FR" sz="20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solid</a:t>
            </a:r>
            <a:r>
              <a:rPr lang="fr-FR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state </a:t>
            </a:r>
            <a:r>
              <a:rPr lang="fr-FR" sz="20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physics</a:t>
            </a:r>
            <a:endParaRPr lang="fr-FR" sz="2000" b="1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1" y="5157192"/>
            <a:ext cx="2483768" cy="1152128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" name="Image 13" descr="ciao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" y="2852936"/>
            <a:ext cx="2043288" cy="3288268"/>
          </a:xfrm>
          <a:prstGeom prst="rect">
            <a:avLst/>
          </a:prstGeom>
        </p:spPr>
      </p:pic>
      <p:pic>
        <p:nvPicPr>
          <p:cNvPr id="12" name="Image 11" descr="ciao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348880"/>
            <a:ext cx="1528176" cy="2261392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 bwMode="auto">
          <a:xfrm>
            <a:off x="0" y="3789040"/>
            <a:ext cx="2123728" cy="7920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1547664" y="2708920"/>
            <a:ext cx="864096" cy="18002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8" name="Connecteur droit avec flèche 7"/>
          <p:cNvCxnSpPr/>
          <p:nvPr/>
        </p:nvCxnSpPr>
        <p:spPr bwMode="auto">
          <a:xfrm flipH="1" flipV="1">
            <a:off x="1979712" y="2852936"/>
            <a:ext cx="576064" cy="648072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Connecteur droit avec flèche 9"/>
          <p:cNvCxnSpPr/>
          <p:nvPr/>
        </p:nvCxnSpPr>
        <p:spPr bwMode="auto">
          <a:xfrm flipH="1">
            <a:off x="2123728" y="3501008"/>
            <a:ext cx="432048" cy="7920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>
            <a:off x="2051721" y="4869160"/>
            <a:ext cx="3528392" cy="504056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6372200" y="1279789"/>
            <a:ext cx="2592288" cy="4278094"/>
          </a:xfrm>
          <a:prstGeom prst="rect">
            <a:avLst/>
          </a:prstGeom>
          <a:solidFill>
            <a:srgbClr val="EFD3EB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prstClr val="black"/>
                </a:solidFill>
                <a:latin typeface="Calibri"/>
                <a:ea typeface="ＭＳ Ｐゴシック"/>
                <a:cs typeface="ＭＳ Ｐゴシック"/>
              </a:rPr>
              <a:t>D</a:t>
            </a:r>
            <a:r>
              <a:rPr lang="en-US" sz="2000" b="1" dirty="0" smtClean="0">
                <a:solidFill>
                  <a:prstClr val="black"/>
                </a:solidFill>
                <a:latin typeface="Calibri"/>
                <a:ea typeface="ＭＳ Ｐゴシック"/>
                <a:cs typeface="ＭＳ Ｐゴシック"/>
              </a:rPr>
              <a:t>ouble counting of correlations, divergences, …</a:t>
            </a:r>
          </a:p>
          <a:p>
            <a:pPr>
              <a:defRPr/>
            </a:pPr>
            <a:r>
              <a:rPr lang="en-US" sz="2000" b="1" dirty="0" smtClean="0">
                <a:solidFill>
                  <a:prstClr val="black"/>
                </a:solidFill>
                <a:latin typeface="Calibri"/>
                <a:ea typeface="ＭＳ Ｐゴシック"/>
                <a:cs typeface="ＭＳ Ｐゴシック"/>
              </a:rPr>
              <a:t>- EDF designed for beyond-mean-field models </a:t>
            </a:r>
          </a:p>
          <a:p>
            <a:pPr>
              <a:defRPr/>
            </a:pPr>
            <a:r>
              <a:rPr lang="en-US" b="1" u="sng" dirty="0" smtClean="0">
                <a:solidFill>
                  <a:schemeClr val="tx1"/>
                </a:solidFill>
                <a:latin typeface="Calibri"/>
                <a:ea typeface="ＭＳ Ｐゴシック"/>
                <a:cs typeface="ＭＳ Ｐゴシック"/>
              </a:rPr>
              <a:t>- Nuclear matter </a:t>
            </a:r>
            <a:endParaRPr lang="en-US" b="1" u="sng" dirty="0">
              <a:solidFill>
                <a:schemeClr val="tx1"/>
              </a:solidFill>
              <a:latin typeface="Calibri"/>
              <a:ea typeface="ＭＳ Ｐゴシック"/>
              <a:cs typeface="ＭＳ Ｐゴシック"/>
            </a:endParaRPr>
          </a:p>
          <a:p>
            <a:pPr>
              <a:defRPr/>
            </a:pPr>
            <a:r>
              <a:rPr lang="en-US" b="1" u="sng" dirty="0" smtClean="0">
                <a:solidFill>
                  <a:srgbClr val="000000"/>
                </a:solidFill>
                <a:latin typeface="Calibri"/>
                <a:ea typeface="ＭＳ Ｐゴシック"/>
                <a:cs typeface="ＭＳ Ｐゴシック"/>
              </a:rPr>
              <a:t>- Bridging with EFT/ </a:t>
            </a:r>
            <a:r>
              <a:rPr lang="en-US" b="1" u="sng" dirty="0" err="1" smtClean="0">
                <a:solidFill>
                  <a:srgbClr val="000000"/>
                </a:solidFill>
                <a:latin typeface="Calibri"/>
                <a:ea typeface="ＭＳ Ｐゴシック"/>
                <a:cs typeface="ＭＳ Ｐゴシック"/>
              </a:rPr>
              <a:t>ab</a:t>
            </a:r>
            <a:r>
              <a:rPr lang="en-US" b="1" u="sng" dirty="0" smtClean="0">
                <a:solidFill>
                  <a:srgbClr val="000000"/>
                </a:solidFill>
                <a:latin typeface="Calibri"/>
                <a:ea typeface="ＭＳ Ｐゴシック"/>
                <a:cs typeface="ＭＳ Ｐゴシック"/>
              </a:rPr>
              <a:t> initio </a:t>
            </a:r>
            <a:r>
              <a:rPr lang="en-US" sz="2000" b="1" u="sng" dirty="0" smtClean="0">
                <a:solidFill>
                  <a:srgbClr val="000000"/>
                </a:solidFill>
                <a:latin typeface="Calibri"/>
                <a:ea typeface="ＭＳ Ｐゴシック"/>
                <a:cs typeface="ＭＳ Ｐゴシック"/>
              </a:rPr>
              <a:t>(borrowing concepts, ideas and </a:t>
            </a:r>
            <a:r>
              <a:rPr lang="en-US" sz="2000" b="1" u="sng" dirty="0" err="1" smtClean="0">
                <a:solidFill>
                  <a:srgbClr val="000000"/>
                </a:solidFill>
                <a:latin typeface="Calibri"/>
                <a:ea typeface="ＭＳ Ｐゴシック"/>
                <a:cs typeface="ＭＳ Ｐゴシック"/>
              </a:rPr>
              <a:t>pseudodata</a:t>
            </a:r>
            <a:endParaRPr lang="en-US" sz="2000" b="1" u="sng" dirty="0" smtClean="0">
              <a:solidFill>
                <a:srgbClr val="000000"/>
              </a:solidFill>
              <a:latin typeface="Calibri"/>
              <a:ea typeface="ＭＳ Ｐゴシック"/>
              <a:cs typeface="ＭＳ Ｐゴシック"/>
            </a:endParaRPr>
          </a:p>
          <a:p>
            <a:pPr>
              <a:defRPr/>
            </a:pPr>
            <a:r>
              <a:rPr lang="en-US" sz="2000" b="1" u="sng" dirty="0" smtClean="0">
                <a:solidFill>
                  <a:srgbClr val="000000"/>
                </a:solidFill>
                <a:latin typeface="Calibri"/>
                <a:ea typeface="ＭＳ Ｐゴシック"/>
                <a:cs typeface="ＭＳ Ｐゴシック"/>
              </a:rPr>
              <a:t>-&gt; less  phenomenological)</a:t>
            </a:r>
            <a:endParaRPr lang="en-US" sz="2000" b="1" u="sng" dirty="0">
              <a:solidFill>
                <a:srgbClr val="000000"/>
              </a:solidFill>
              <a:latin typeface="Calibri"/>
              <a:ea typeface="ＭＳ Ｐゴシック"/>
              <a:cs typeface="ＭＳ Ｐゴシック"/>
            </a:endParaRPr>
          </a:p>
        </p:txBody>
      </p:sp>
      <p:pic>
        <p:nvPicPr>
          <p:cNvPr id="22" name="Image 21" descr="ciao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7" y="5520078"/>
            <a:ext cx="2902138" cy="1077274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6084168" y="116634"/>
            <a:ext cx="2843808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b="1" u="sng" dirty="0" err="1" smtClean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Mean-field</a:t>
            </a:r>
            <a:r>
              <a:rPr lang="fr-FR" b="1" u="sng" dirty="0" smtClean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b="1" u="sng" dirty="0" err="1" smtClean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models</a:t>
            </a:r>
            <a:r>
              <a:rPr lang="fr-FR" b="1" u="sng" dirty="0" smtClean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sz="3200" b="1" u="sng" dirty="0" smtClean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and </a:t>
            </a:r>
            <a:r>
              <a:rPr lang="fr-FR" sz="3200" b="1" u="sng" dirty="0" err="1" smtClean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beyond</a:t>
            </a:r>
            <a:endParaRPr lang="fr-FR" sz="3200" b="1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2483768" y="5157192"/>
            <a:ext cx="2592288" cy="1700808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2123728" y="6579468"/>
            <a:ext cx="2304256" cy="557064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3456384" y="5112568"/>
            <a:ext cx="2555776" cy="198884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2123728" y="5013176"/>
            <a:ext cx="1368152" cy="43204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2195736" y="6525344"/>
            <a:ext cx="1368152" cy="43204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-5432" y="5229200"/>
            <a:ext cx="2129160" cy="100811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627784" y="2078846"/>
            <a:ext cx="3528392" cy="4401205"/>
          </a:xfrm>
          <a:prstGeom prst="rect">
            <a:avLst/>
          </a:prstGeom>
          <a:solidFill>
            <a:schemeClr val="tx1"/>
          </a:solidFill>
          <a:ln>
            <a:solidFill>
              <a:srgbClr val="BBE0E3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rgbClr val="FFFF00"/>
                </a:solidFill>
              </a:rPr>
              <a:t>Energy Density Functional</a:t>
            </a:r>
          </a:p>
          <a:p>
            <a:pPr>
              <a:defRPr/>
            </a:pPr>
            <a:r>
              <a:rPr lang="en-US" sz="2000" b="1" dirty="0">
                <a:solidFill>
                  <a:srgbClr val="FFFF00"/>
                </a:solidFill>
              </a:rPr>
              <a:t>(EDF) </a:t>
            </a:r>
            <a:r>
              <a:rPr lang="en-US" sz="2000" b="1" dirty="0" smtClean="0">
                <a:solidFill>
                  <a:srgbClr val="FFFF00"/>
                </a:solidFill>
              </a:rPr>
              <a:t>theory. Powerful and versatile approach used since several decades for structure and dynamics.  </a:t>
            </a:r>
            <a:endParaRPr lang="en-US" sz="2000" b="1" dirty="0">
              <a:solidFill>
                <a:srgbClr val="FFFF00"/>
              </a:solidFill>
            </a:endParaRPr>
          </a:p>
          <a:p>
            <a:pPr>
              <a:defRPr/>
            </a:pPr>
            <a:endParaRPr lang="en-US" sz="2000" b="1" dirty="0" smtClean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US" sz="2000" b="1" dirty="0" smtClean="0">
                <a:solidFill>
                  <a:srgbClr val="FFFF00"/>
                </a:solidFill>
              </a:rPr>
              <a:t>- Analogies and differences with the DFT theory</a:t>
            </a:r>
          </a:p>
          <a:p>
            <a:pPr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- </a:t>
            </a:r>
            <a:r>
              <a:rPr lang="en-US" sz="2000" b="1" dirty="0" err="1" smtClean="0">
                <a:solidFill>
                  <a:schemeClr val="bg1"/>
                </a:solidFill>
              </a:rPr>
              <a:t>Functionals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>
                <a:solidFill>
                  <a:schemeClr val="bg1"/>
                </a:solidFill>
              </a:rPr>
              <a:t>derived in most cases from effective phenomenological </a:t>
            </a:r>
            <a:r>
              <a:rPr lang="en-US" sz="2000" b="1" dirty="0" smtClean="0">
                <a:solidFill>
                  <a:schemeClr val="bg1"/>
                </a:solidFill>
              </a:rPr>
              <a:t>interactions adjusted at the mean-field level (impact on predictive power)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205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6" grpId="0" animBg="1"/>
      <p:bldP spid="18" grpId="0" animBg="1"/>
      <p:bldP spid="21" grpId="0" animBg="1"/>
      <p:bldP spid="23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059113" y="188640"/>
            <a:ext cx="2665412" cy="46196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fr-FR" b="1" dirty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OUTLINE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51520" y="692696"/>
            <a:ext cx="8784976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charset="0"/>
              <a:buChar char="u"/>
              <a:defRPr/>
            </a:pPr>
            <a:r>
              <a:rPr lang="fr-FR" sz="1600" b="1" u="sng" dirty="0" err="1" smtClean="0">
                <a:solidFill>
                  <a:srgbClr val="800080"/>
                </a:solidFill>
              </a:rPr>
              <a:t>Starting</a:t>
            </a:r>
            <a:r>
              <a:rPr lang="fr-FR" sz="1600" b="1" u="sng" dirty="0" smtClean="0">
                <a:solidFill>
                  <a:srgbClr val="800080"/>
                </a:solidFill>
              </a:rPr>
              <a:t> point</a:t>
            </a:r>
            <a:r>
              <a:rPr lang="fr-FR" sz="1600" b="1" u="sng" dirty="0">
                <a:solidFill>
                  <a:srgbClr val="800080"/>
                </a:solidFill>
              </a:rPr>
              <a:t>. </a:t>
            </a:r>
            <a:r>
              <a:rPr lang="fr-FR" sz="1600" b="1" u="sng" dirty="0" err="1">
                <a:solidFill>
                  <a:srgbClr val="800080"/>
                </a:solidFill>
              </a:rPr>
              <a:t>Work</a:t>
            </a:r>
            <a:r>
              <a:rPr lang="fr-FR" sz="1600" b="1" u="sng" dirty="0">
                <a:solidFill>
                  <a:srgbClr val="800080"/>
                </a:solidFill>
              </a:rPr>
              <a:t> on</a:t>
            </a:r>
            <a:r>
              <a:rPr lang="fr-FR" sz="1600" b="1" u="sng" dirty="0">
                <a:solidFill>
                  <a:srgbClr val="000000"/>
                </a:solidFill>
              </a:rPr>
              <a:t> EDF </a:t>
            </a:r>
            <a:r>
              <a:rPr lang="fr-FR" sz="1600" b="1" u="sng" dirty="0" err="1">
                <a:solidFill>
                  <a:srgbClr val="000000"/>
                </a:solidFill>
              </a:rPr>
              <a:t>designed</a:t>
            </a:r>
            <a:r>
              <a:rPr lang="fr-FR" sz="1600" b="1" u="sng" dirty="0">
                <a:solidFill>
                  <a:srgbClr val="000000"/>
                </a:solidFill>
              </a:rPr>
              <a:t> for </a:t>
            </a:r>
            <a:r>
              <a:rPr lang="fr-FR" sz="1600" b="1" u="sng" dirty="0" err="1">
                <a:solidFill>
                  <a:srgbClr val="000000"/>
                </a:solidFill>
              </a:rPr>
              <a:t>beyond-mean-field</a:t>
            </a:r>
            <a:r>
              <a:rPr lang="fr-FR" sz="1600" b="1" u="sng" dirty="0">
                <a:solidFill>
                  <a:srgbClr val="000000"/>
                </a:solidFill>
              </a:rPr>
              <a:t> </a:t>
            </a:r>
            <a:r>
              <a:rPr lang="fr-FR" sz="1600" b="1" u="sng" dirty="0" err="1" smtClean="0">
                <a:solidFill>
                  <a:srgbClr val="000000"/>
                </a:solidFill>
              </a:rPr>
              <a:t>models</a:t>
            </a:r>
            <a:r>
              <a:rPr lang="fr-FR" sz="1600" b="1" u="sng" dirty="0" smtClean="0">
                <a:solidFill>
                  <a:srgbClr val="000000"/>
                </a:solidFill>
              </a:rPr>
              <a:t>.</a:t>
            </a:r>
            <a:endParaRPr lang="fr-FR" sz="1600" dirty="0">
              <a:solidFill>
                <a:srgbClr val="000000"/>
              </a:solidFill>
            </a:endParaRPr>
          </a:p>
          <a:p>
            <a:pPr>
              <a:defRPr/>
            </a:pPr>
            <a:r>
              <a:rPr lang="fr-FR" sz="1600" b="1" u="sng" dirty="0" err="1" smtClean="0">
                <a:solidFill>
                  <a:srgbClr val="800080"/>
                </a:solidFill>
              </a:rPr>
              <a:t>Beyond</a:t>
            </a:r>
            <a:r>
              <a:rPr lang="fr-FR" sz="1600" b="1" u="sng" dirty="0" smtClean="0">
                <a:solidFill>
                  <a:srgbClr val="800080"/>
                </a:solidFill>
              </a:rPr>
              <a:t> </a:t>
            </a:r>
            <a:r>
              <a:rPr lang="fr-FR" sz="1600" b="1" u="sng" dirty="0" err="1" smtClean="0">
                <a:solidFill>
                  <a:srgbClr val="800080"/>
                </a:solidFill>
              </a:rPr>
              <a:t>mean</a:t>
            </a:r>
            <a:r>
              <a:rPr lang="fr-FR" sz="1600" b="1" u="sng" dirty="0" smtClean="0">
                <a:solidFill>
                  <a:srgbClr val="800080"/>
                </a:solidFill>
              </a:rPr>
              <a:t> </a:t>
            </a:r>
            <a:r>
              <a:rPr lang="fr-FR" sz="1600" b="1" u="sng" dirty="0" err="1" smtClean="0">
                <a:solidFill>
                  <a:srgbClr val="800080"/>
                </a:solidFill>
              </a:rPr>
              <a:t>field</a:t>
            </a:r>
            <a:r>
              <a:rPr lang="fr-FR" sz="1600" b="1" u="sng" dirty="0" smtClean="0">
                <a:solidFill>
                  <a:srgbClr val="800080"/>
                </a:solidFill>
              </a:rPr>
              <a:t>: second </a:t>
            </a:r>
            <a:r>
              <a:rPr lang="fr-FR" sz="1600" b="1" u="sng" dirty="0" err="1" smtClean="0">
                <a:solidFill>
                  <a:srgbClr val="800080"/>
                </a:solidFill>
              </a:rPr>
              <a:t>order</a:t>
            </a:r>
            <a:r>
              <a:rPr lang="fr-FR" sz="1600" b="1" u="sng" dirty="0" smtClean="0">
                <a:solidFill>
                  <a:srgbClr val="800080"/>
                </a:solidFill>
              </a:rPr>
              <a:t> in the Dyson </a:t>
            </a:r>
            <a:r>
              <a:rPr lang="fr-FR" sz="1600" b="1" u="sng" dirty="0" err="1" smtClean="0">
                <a:solidFill>
                  <a:srgbClr val="800080"/>
                </a:solidFill>
              </a:rPr>
              <a:t>perturbative</a:t>
            </a:r>
            <a:r>
              <a:rPr lang="fr-FR" sz="1600" b="1" u="sng" dirty="0" smtClean="0">
                <a:solidFill>
                  <a:srgbClr val="800080"/>
                </a:solidFill>
              </a:rPr>
              <a:t> </a:t>
            </a:r>
            <a:r>
              <a:rPr lang="fr-FR" sz="1600" b="1" u="sng" dirty="0" err="1" smtClean="0">
                <a:solidFill>
                  <a:srgbClr val="800080"/>
                </a:solidFill>
              </a:rPr>
              <a:t>many</a:t>
            </a:r>
            <a:r>
              <a:rPr lang="fr-FR" sz="1600" b="1" u="sng" dirty="0" smtClean="0">
                <a:solidFill>
                  <a:srgbClr val="800080"/>
                </a:solidFill>
              </a:rPr>
              <a:t>-body expansion for </a:t>
            </a:r>
            <a:r>
              <a:rPr lang="fr-FR" sz="1600" b="1" u="sng" dirty="0" err="1" smtClean="0">
                <a:solidFill>
                  <a:srgbClr val="800080"/>
                </a:solidFill>
              </a:rPr>
              <a:t>nuclear</a:t>
            </a:r>
            <a:r>
              <a:rPr lang="fr-FR" sz="1600" b="1" u="sng" dirty="0" smtClean="0">
                <a:solidFill>
                  <a:srgbClr val="800080"/>
                </a:solidFill>
              </a:rPr>
              <a:t> </a:t>
            </a:r>
            <a:r>
              <a:rPr lang="fr-FR" sz="1600" b="1" u="sng" dirty="0" err="1" smtClean="0">
                <a:solidFill>
                  <a:srgbClr val="800080"/>
                </a:solidFill>
              </a:rPr>
              <a:t>matter</a:t>
            </a:r>
            <a:r>
              <a:rPr lang="fr-FR" sz="1600" b="1" u="sng" dirty="0" smtClean="0">
                <a:solidFill>
                  <a:srgbClr val="800080"/>
                </a:solidFill>
              </a:rPr>
              <a:t> </a:t>
            </a:r>
            <a:r>
              <a:rPr lang="fr-FR" sz="1600" b="1" u="sng" dirty="0" err="1" smtClean="0">
                <a:solidFill>
                  <a:srgbClr val="800080"/>
                </a:solidFill>
              </a:rPr>
              <a:t>with</a:t>
            </a:r>
            <a:r>
              <a:rPr lang="fr-FR" sz="1600" b="1" u="sng" dirty="0" smtClean="0">
                <a:solidFill>
                  <a:srgbClr val="800080"/>
                </a:solidFill>
              </a:rPr>
              <a:t> </a:t>
            </a:r>
            <a:r>
              <a:rPr lang="fr-FR" sz="1600" b="1" u="sng" dirty="0" err="1" smtClean="0">
                <a:solidFill>
                  <a:srgbClr val="800080"/>
                </a:solidFill>
              </a:rPr>
              <a:t>Skyrme</a:t>
            </a:r>
            <a:r>
              <a:rPr lang="fr-FR" sz="1600" b="1" u="sng" dirty="0" smtClean="0">
                <a:solidFill>
                  <a:srgbClr val="800080"/>
                </a:solidFill>
              </a:rPr>
              <a:t>-type interactions.</a:t>
            </a:r>
          </a:p>
          <a:p>
            <a:pPr>
              <a:defRPr/>
            </a:pPr>
            <a:endParaRPr lang="fr-FR" sz="1600" dirty="0">
              <a:solidFill>
                <a:srgbClr val="800080"/>
              </a:solidFill>
            </a:endParaRPr>
          </a:p>
          <a:p>
            <a:pPr>
              <a:defRPr/>
            </a:pPr>
            <a:r>
              <a:rPr lang="fr-FR" sz="1800" b="1" u="sng" dirty="0" smtClean="0">
                <a:solidFill>
                  <a:srgbClr val="000090"/>
                </a:solidFill>
              </a:rPr>
              <a:t>Divergences, double </a:t>
            </a:r>
            <a:r>
              <a:rPr lang="fr-FR" sz="1800" b="1" u="sng" dirty="0" err="1" smtClean="0">
                <a:solidFill>
                  <a:srgbClr val="000090"/>
                </a:solidFill>
              </a:rPr>
              <a:t>counting</a:t>
            </a:r>
            <a:r>
              <a:rPr lang="fr-FR" sz="1800" b="1" u="sng" dirty="0">
                <a:solidFill>
                  <a:srgbClr val="000090"/>
                </a:solidFill>
              </a:rPr>
              <a:t> </a:t>
            </a:r>
            <a:r>
              <a:rPr lang="fr-FR" sz="1800" b="1" u="sng" dirty="0" smtClean="0">
                <a:solidFill>
                  <a:srgbClr val="000090"/>
                </a:solidFill>
              </a:rPr>
              <a:t>-&gt; </a:t>
            </a:r>
            <a:r>
              <a:rPr lang="fr-FR" sz="1600" b="1" dirty="0" err="1" smtClean="0">
                <a:solidFill>
                  <a:srgbClr val="000090"/>
                </a:solidFill>
              </a:rPr>
              <a:t>regularization</a:t>
            </a:r>
            <a:r>
              <a:rPr lang="fr-FR" sz="1600" b="1" dirty="0" smtClean="0">
                <a:solidFill>
                  <a:srgbClr val="000090"/>
                </a:solidFill>
              </a:rPr>
              <a:t> </a:t>
            </a:r>
            <a:r>
              <a:rPr lang="fr-FR" sz="1600" b="1" dirty="0" err="1">
                <a:solidFill>
                  <a:srgbClr val="000090"/>
                </a:solidFill>
              </a:rPr>
              <a:t>procedures</a:t>
            </a:r>
            <a:r>
              <a:rPr lang="fr-FR" sz="1600" b="1" dirty="0">
                <a:solidFill>
                  <a:srgbClr val="000090"/>
                </a:solidFill>
              </a:rPr>
              <a:t> and </a:t>
            </a:r>
            <a:r>
              <a:rPr lang="fr-FR" sz="1600" b="1" dirty="0" err="1" smtClean="0">
                <a:solidFill>
                  <a:srgbClr val="000090"/>
                </a:solidFill>
              </a:rPr>
              <a:t>parameters</a:t>
            </a:r>
            <a:r>
              <a:rPr lang="fr-FR" sz="1600" b="1" dirty="0" smtClean="0">
                <a:solidFill>
                  <a:srgbClr val="000090"/>
                </a:solidFill>
              </a:rPr>
              <a:t> </a:t>
            </a:r>
            <a:r>
              <a:rPr lang="fr-FR" sz="1600" b="1" dirty="0" err="1" smtClean="0">
                <a:solidFill>
                  <a:srgbClr val="000090"/>
                </a:solidFill>
              </a:rPr>
              <a:t>adjustment</a:t>
            </a:r>
            <a:r>
              <a:rPr lang="fr-FR" sz="1600" b="1" dirty="0" smtClean="0">
                <a:solidFill>
                  <a:srgbClr val="000090"/>
                </a:solidFill>
              </a:rPr>
              <a:t> (for ‘</a:t>
            </a:r>
            <a:r>
              <a:rPr lang="fr-FR" sz="1600" b="1" dirty="0" err="1" smtClean="0">
                <a:solidFill>
                  <a:srgbClr val="000090"/>
                </a:solidFill>
              </a:rPr>
              <a:t>usual</a:t>
            </a:r>
            <a:r>
              <a:rPr lang="fr-FR" sz="1600" b="1" dirty="0" smtClean="0">
                <a:solidFill>
                  <a:srgbClr val="000090"/>
                </a:solidFill>
              </a:rPr>
              <a:t>’ </a:t>
            </a:r>
            <a:r>
              <a:rPr lang="fr-FR" sz="1600" b="1" dirty="0" err="1" smtClean="0">
                <a:solidFill>
                  <a:srgbClr val="000090"/>
                </a:solidFill>
              </a:rPr>
              <a:t>nuclear</a:t>
            </a:r>
            <a:r>
              <a:rPr lang="fr-FR" sz="1600" b="1" dirty="0" smtClean="0">
                <a:solidFill>
                  <a:srgbClr val="000090"/>
                </a:solidFill>
              </a:rPr>
              <a:t> </a:t>
            </a:r>
            <a:r>
              <a:rPr lang="fr-FR" sz="1600" b="1" dirty="0" err="1" smtClean="0">
                <a:solidFill>
                  <a:srgbClr val="000090"/>
                </a:solidFill>
              </a:rPr>
              <a:t>density</a:t>
            </a:r>
            <a:r>
              <a:rPr lang="fr-FR" sz="1600" b="1" dirty="0" smtClean="0">
                <a:solidFill>
                  <a:srgbClr val="000090"/>
                </a:solidFill>
              </a:rPr>
              <a:t> </a:t>
            </a:r>
            <a:r>
              <a:rPr lang="fr-FR" sz="1600" b="1" dirty="0" err="1" smtClean="0">
                <a:solidFill>
                  <a:srgbClr val="000090"/>
                </a:solidFill>
              </a:rPr>
              <a:t>scales</a:t>
            </a:r>
            <a:r>
              <a:rPr lang="fr-FR" sz="1600" b="1" dirty="0" smtClean="0">
                <a:solidFill>
                  <a:srgbClr val="000090"/>
                </a:solidFill>
              </a:rPr>
              <a:t>) </a:t>
            </a:r>
            <a:endParaRPr lang="fr-FR" sz="1600" b="1" dirty="0">
              <a:solidFill>
                <a:srgbClr val="000090"/>
              </a:solidFill>
            </a:endParaRPr>
          </a:p>
          <a:p>
            <a:pPr>
              <a:defRPr/>
            </a:pPr>
            <a:endParaRPr lang="fr-FR" b="1" dirty="0">
              <a:solidFill>
                <a:srgbClr val="800080"/>
              </a:solidFill>
            </a:endParaRPr>
          </a:p>
          <a:p>
            <a:pPr>
              <a:defRPr/>
            </a:pPr>
            <a:r>
              <a:rPr lang="fr-FR" b="1" dirty="0">
                <a:solidFill>
                  <a:srgbClr val="800080"/>
                </a:solidFill>
                <a:latin typeface="Wingdings"/>
                <a:ea typeface="Wingdings"/>
                <a:cs typeface="Wingdings"/>
                <a:sym typeface="Wingdings"/>
              </a:rPr>
              <a:t> </a:t>
            </a:r>
            <a:r>
              <a:rPr lang="en-US" b="1" dirty="0" smtClean="0">
                <a:solidFill>
                  <a:srgbClr val="800080"/>
                </a:solidFill>
                <a:sym typeface="Wingdings"/>
              </a:rPr>
              <a:t>I</a:t>
            </a:r>
            <a:r>
              <a:rPr lang="en-US" b="1" dirty="0" smtClean="0">
                <a:solidFill>
                  <a:srgbClr val="800080"/>
                </a:solidFill>
              </a:rPr>
              <a:t>ntroduction of new </a:t>
            </a:r>
            <a:r>
              <a:rPr lang="en-US" b="1" dirty="0" err="1" smtClean="0">
                <a:solidFill>
                  <a:srgbClr val="800080"/>
                </a:solidFill>
              </a:rPr>
              <a:t>functionals</a:t>
            </a:r>
            <a:r>
              <a:rPr lang="en-US" b="1" dirty="0" smtClean="0">
                <a:solidFill>
                  <a:srgbClr val="800080"/>
                </a:solidFill>
              </a:rPr>
              <a:t> (in the EDF philosophy): </a:t>
            </a:r>
            <a:r>
              <a:rPr lang="en-US" b="1" u="sng" dirty="0" smtClean="0">
                <a:solidFill>
                  <a:srgbClr val="800080"/>
                </a:solidFill>
              </a:rPr>
              <a:t>very low-density nuclear matter</a:t>
            </a:r>
            <a:r>
              <a:rPr lang="en-US" b="1" dirty="0" smtClean="0">
                <a:solidFill>
                  <a:srgbClr val="800080"/>
                </a:solidFill>
              </a:rPr>
              <a:t> -&gt; </a:t>
            </a:r>
          </a:p>
          <a:p>
            <a:pPr>
              <a:defRPr/>
            </a:pPr>
            <a:r>
              <a:rPr lang="fr-FR" b="1" dirty="0" smtClean="0">
                <a:solidFill>
                  <a:srgbClr val="800080"/>
                </a:solidFill>
              </a:rPr>
              <a:t> </a:t>
            </a:r>
            <a:r>
              <a:rPr lang="fr-FR" sz="2000" b="1" dirty="0" smtClean="0">
                <a:solidFill>
                  <a:srgbClr val="000090"/>
                </a:solidFill>
              </a:rPr>
              <a:t>New </a:t>
            </a:r>
            <a:r>
              <a:rPr lang="fr-FR" sz="2000" b="1" dirty="0" err="1" smtClean="0">
                <a:solidFill>
                  <a:srgbClr val="000090"/>
                </a:solidFill>
              </a:rPr>
              <a:t>functionals</a:t>
            </a:r>
            <a:r>
              <a:rPr lang="fr-FR" sz="2000" b="1" dirty="0" smtClean="0">
                <a:solidFill>
                  <a:srgbClr val="000090"/>
                </a:solidFill>
              </a:rPr>
              <a:t> </a:t>
            </a:r>
            <a:r>
              <a:rPr lang="fr-FR" sz="2000" b="1" dirty="0" err="1">
                <a:solidFill>
                  <a:srgbClr val="000090"/>
                </a:solidFill>
              </a:rPr>
              <a:t>designed</a:t>
            </a:r>
            <a:r>
              <a:rPr lang="fr-FR" sz="2000" b="1" dirty="0">
                <a:solidFill>
                  <a:srgbClr val="000090"/>
                </a:solidFill>
              </a:rPr>
              <a:t> to </a:t>
            </a:r>
            <a:r>
              <a:rPr lang="fr-FR" sz="2000" b="1" dirty="0" err="1">
                <a:solidFill>
                  <a:srgbClr val="000090"/>
                </a:solidFill>
              </a:rPr>
              <a:t>correctly</a:t>
            </a:r>
            <a:r>
              <a:rPr lang="fr-FR" sz="2000" b="1" dirty="0">
                <a:solidFill>
                  <a:srgbClr val="000090"/>
                </a:solidFill>
              </a:rPr>
              <a:t> </a:t>
            </a:r>
            <a:r>
              <a:rPr lang="fr-FR" sz="2000" b="1" dirty="0" err="1">
                <a:solidFill>
                  <a:srgbClr val="000090"/>
                </a:solidFill>
              </a:rPr>
              <a:t>reproduce</a:t>
            </a:r>
            <a:r>
              <a:rPr lang="fr-FR" sz="2000" b="1" dirty="0">
                <a:solidFill>
                  <a:srgbClr val="000090"/>
                </a:solidFill>
              </a:rPr>
              <a:t> </a:t>
            </a:r>
            <a:r>
              <a:rPr lang="fr-FR" sz="2000" b="1" dirty="0" smtClean="0">
                <a:solidFill>
                  <a:srgbClr val="000090"/>
                </a:solidFill>
              </a:rPr>
              <a:t>ALSO the </a:t>
            </a:r>
            <a:r>
              <a:rPr lang="fr-FR" sz="2000" b="1" dirty="0" err="1">
                <a:solidFill>
                  <a:srgbClr val="000090"/>
                </a:solidFill>
              </a:rPr>
              <a:t>low-density</a:t>
            </a:r>
            <a:r>
              <a:rPr lang="fr-FR" sz="2000" b="1" dirty="0">
                <a:solidFill>
                  <a:srgbClr val="000090"/>
                </a:solidFill>
              </a:rPr>
              <a:t> </a:t>
            </a:r>
            <a:r>
              <a:rPr lang="fr-FR" sz="2000" b="1" dirty="0" err="1" smtClean="0">
                <a:solidFill>
                  <a:srgbClr val="000090"/>
                </a:solidFill>
              </a:rPr>
              <a:t>behavior</a:t>
            </a:r>
            <a:r>
              <a:rPr lang="fr-FR" sz="2000" b="1" dirty="0" smtClean="0">
                <a:solidFill>
                  <a:srgbClr val="000090"/>
                </a:solidFill>
              </a:rPr>
              <a:t>, </a:t>
            </a:r>
            <a:r>
              <a:rPr lang="fr-FR" sz="2000" b="1" dirty="0" err="1" smtClean="0">
                <a:solidFill>
                  <a:srgbClr val="000090"/>
                </a:solidFill>
              </a:rPr>
              <a:t>bridging</a:t>
            </a:r>
            <a:r>
              <a:rPr lang="fr-FR" sz="2000" b="1" dirty="0" smtClean="0">
                <a:solidFill>
                  <a:srgbClr val="000090"/>
                </a:solidFill>
              </a:rPr>
              <a:t> </a:t>
            </a:r>
            <a:r>
              <a:rPr lang="fr-FR" sz="2000" b="1" dirty="0" err="1" smtClean="0">
                <a:solidFill>
                  <a:srgbClr val="000090"/>
                </a:solidFill>
              </a:rPr>
              <a:t>with</a:t>
            </a:r>
            <a:r>
              <a:rPr lang="fr-FR" sz="2000" b="1" dirty="0" smtClean="0">
                <a:solidFill>
                  <a:srgbClr val="000090"/>
                </a:solidFill>
              </a:rPr>
              <a:t> EFT/ ab </a:t>
            </a:r>
            <a:r>
              <a:rPr lang="fr-FR" sz="2000" b="1" dirty="0" err="1" smtClean="0">
                <a:solidFill>
                  <a:srgbClr val="000090"/>
                </a:solidFill>
              </a:rPr>
              <a:t>initio</a:t>
            </a:r>
            <a:endParaRPr lang="fr-FR" sz="2000" b="1" dirty="0" smtClean="0">
              <a:solidFill>
                <a:srgbClr val="000090"/>
              </a:solidFill>
            </a:endParaRPr>
          </a:p>
          <a:p>
            <a:pPr>
              <a:defRPr/>
            </a:pPr>
            <a:endParaRPr lang="fr-FR" sz="2000" b="1" dirty="0">
              <a:solidFill>
                <a:srgbClr val="000090"/>
              </a:solidFill>
            </a:endParaRPr>
          </a:p>
          <a:p>
            <a:pPr>
              <a:defRPr/>
            </a:pPr>
            <a:endParaRPr lang="fr-FR" sz="2000" b="1" dirty="0" smtClean="0">
              <a:solidFill>
                <a:srgbClr val="000090"/>
              </a:solidFill>
            </a:endParaRPr>
          </a:p>
          <a:p>
            <a:pPr>
              <a:defRPr/>
            </a:pPr>
            <a:endParaRPr lang="fr-FR" sz="2000" b="1" dirty="0">
              <a:solidFill>
                <a:srgbClr val="000090"/>
              </a:solidFill>
            </a:endParaRPr>
          </a:p>
          <a:p>
            <a:pPr marL="457200" indent="-457200">
              <a:buFontTx/>
              <a:buAutoNum type="arabicParenR"/>
              <a:defRPr/>
            </a:pPr>
            <a:r>
              <a:rPr lang="fr-FR" sz="2000" b="1" dirty="0" smtClean="0">
                <a:solidFill>
                  <a:srgbClr val="000000"/>
                </a:solidFill>
              </a:rPr>
              <a:t>YGLO </a:t>
            </a:r>
            <a:r>
              <a:rPr lang="fr-FR" sz="2000" b="1" dirty="0" err="1" smtClean="0">
                <a:solidFill>
                  <a:srgbClr val="000000"/>
                </a:solidFill>
              </a:rPr>
              <a:t>functional</a:t>
            </a:r>
            <a:r>
              <a:rPr lang="fr-FR" sz="2000" b="1" dirty="0" smtClean="0">
                <a:solidFill>
                  <a:srgbClr val="000000"/>
                </a:solidFill>
              </a:rPr>
              <a:t> (</a:t>
            </a:r>
            <a:r>
              <a:rPr lang="fr-FR" sz="2000" b="1" dirty="0" err="1" smtClean="0">
                <a:solidFill>
                  <a:srgbClr val="000000"/>
                </a:solidFill>
              </a:rPr>
              <a:t>resumed</a:t>
            </a:r>
            <a:r>
              <a:rPr lang="fr-FR" sz="2000" b="1" dirty="0" smtClean="0">
                <a:solidFill>
                  <a:srgbClr val="000000"/>
                </a:solidFill>
              </a:rPr>
              <a:t> formula </a:t>
            </a:r>
            <a:r>
              <a:rPr lang="fr-FR" sz="2000" b="1" dirty="0" err="1" smtClean="0">
                <a:solidFill>
                  <a:srgbClr val="000000"/>
                </a:solidFill>
              </a:rPr>
              <a:t>from</a:t>
            </a:r>
            <a:r>
              <a:rPr lang="fr-FR" sz="2000" b="1" dirty="0" smtClean="0">
                <a:solidFill>
                  <a:srgbClr val="000000"/>
                </a:solidFill>
              </a:rPr>
              <a:t> EFT)</a:t>
            </a:r>
          </a:p>
          <a:p>
            <a:pPr marL="457200" indent="-457200">
              <a:buFontTx/>
              <a:buAutoNum type="arabicParenR"/>
              <a:defRPr/>
            </a:pPr>
            <a:r>
              <a:rPr lang="fr-FR" sz="2000" b="1" dirty="0" smtClean="0">
                <a:solidFill>
                  <a:srgbClr val="000000"/>
                </a:solidFill>
              </a:rPr>
              <a:t>Lee-Yang </a:t>
            </a:r>
            <a:r>
              <a:rPr lang="fr-FR" sz="2000" b="1" dirty="0" err="1" smtClean="0">
                <a:solidFill>
                  <a:srgbClr val="000000"/>
                </a:solidFill>
              </a:rPr>
              <a:t>inspired</a:t>
            </a:r>
            <a:r>
              <a:rPr lang="fr-FR" sz="2000" b="1" dirty="0" smtClean="0">
                <a:solidFill>
                  <a:srgbClr val="000000"/>
                </a:solidFill>
              </a:rPr>
              <a:t> </a:t>
            </a:r>
            <a:r>
              <a:rPr lang="fr-FR" sz="2000" b="1" dirty="0" err="1" smtClean="0">
                <a:solidFill>
                  <a:srgbClr val="000000"/>
                </a:solidFill>
              </a:rPr>
              <a:t>functional</a:t>
            </a:r>
            <a:r>
              <a:rPr lang="fr-FR" sz="2000" b="1" dirty="0" smtClean="0">
                <a:solidFill>
                  <a:srgbClr val="000000"/>
                </a:solidFill>
              </a:rPr>
              <a:t> (</a:t>
            </a:r>
            <a:r>
              <a:rPr lang="fr-FR" sz="2000" b="1" dirty="0" err="1" smtClean="0">
                <a:solidFill>
                  <a:srgbClr val="000000"/>
                </a:solidFill>
              </a:rPr>
              <a:t>density-dependent</a:t>
            </a:r>
            <a:r>
              <a:rPr lang="fr-FR" sz="2000" b="1" dirty="0" smtClean="0">
                <a:solidFill>
                  <a:srgbClr val="000000"/>
                </a:solidFill>
              </a:rPr>
              <a:t> </a:t>
            </a:r>
            <a:r>
              <a:rPr lang="fr-FR" sz="2000" b="1" dirty="0" err="1" smtClean="0">
                <a:solidFill>
                  <a:srgbClr val="000000"/>
                </a:solidFill>
              </a:rPr>
              <a:t>scattering</a:t>
            </a:r>
            <a:r>
              <a:rPr lang="fr-FR" sz="2000" b="1" dirty="0" smtClean="0">
                <a:solidFill>
                  <a:srgbClr val="000000"/>
                </a:solidFill>
              </a:rPr>
              <a:t> </a:t>
            </a:r>
            <a:r>
              <a:rPr lang="fr-FR" sz="2000" b="1" dirty="0" err="1" smtClean="0">
                <a:solidFill>
                  <a:srgbClr val="000000"/>
                </a:solidFill>
              </a:rPr>
              <a:t>length</a:t>
            </a:r>
            <a:r>
              <a:rPr lang="fr-FR" sz="2000" b="1" dirty="0" smtClean="0">
                <a:solidFill>
                  <a:srgbClr val="000000"/>
                </a:solidFill>
              </a:rPr>
              <a:t>)</a:t>
            </a:r>
          </a:p>
          <a:p>
            <a:pPr marL="457200" indent="-457200">
              <a:buFontTx/>
              <a:buAutoNum type="arabicParenR"/>
              <a:defRPr/>
            </a:pPr>
            <a:r>
              <a:rPr lang="fr-FR" sz="2000" b="1" dirty="0" smtClean="0">
                <a:solidFill>
                  <a:srgbClr val="000000"/>
                </a:solidFill>
              </a:rPr>
              <a:t>Applications to </a:t>
            </a:r>
            <a:r>
              <a:rPr lang="fr-FR" sz="2000" b="1" dirty="0" err="1" smtClean="0">
                <a:solidFill>
                  <a:srgbClr val="000000"/>
                </a:solidFill>
              </a:rPr>
              <a:t>matter</a:t>
            </a:r>
            <a:r>
              <a:rPr lang="fr-FR" sz="2000" b="1" dirty="0" smtClean="0">
                <a:solidFill>
                  <a:srgbClr val="000000"/>
                </a:solidFill>
              </a:rPr>
              <a:t> and neutron drops</a:t>
            </a:r>
          </a:p>
          <a:p>
            <a:pPr marL="457200" indent="-457200">
              <a:buFontTx/>
              <a:buAutoNum type="arabicParenR"/>
              <a:defRPr/>
            </a:pPr>
            <a:r>
              <a:rPr lang="fr-FR" sz="2000" b="1" dirty="0" smtClean="0">
                <a:solidFill>
                  <a:srgbClr val="000000"/>
                </a:solidFill>
              </a:rPr>
              <a:t>Conclusions</a:t>
            </a:r>
            <a:endParaRPr lang="fr-FR" sz="2000" b="1" dirty="0">
              <a:solidFill>
                <a:srgbClr val="000090"/>
              </a:solidFill>
            </a:endParaRPr>
          </a:p>
        </p:txBody>
      </p:sp>
      <p:pic>
        <p:nvPicPr>
          <p:cNvPr id="11" name="Image 10" descr="cia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757615"/>
            <a:ext cx="2994465" cy="111154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179512" y="2276872"/>
            <a:ext cx="8712968" cy="4320480"/>
          </a:xfrm>
          <a:prstGeom prst="rect">
            <a:avLst/>
          </a:prstGeom>
          <a:noFill/>
          <a:ln w="7620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51521" y="124173"/>
            <a:ext cx="8712968" cy="64325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endParaRPr lang="fr-FR" b="1" dirty="0" smtClean="0"/>
          </a:p>
          <a:p>
            <a:pPr>
              <a:defRPr/>
            </a:pPr>
            <a:r>
              <a:rPr lang="en-US" b="1" dirty="0" smtClean="0"/>
              <a:t>Present collaborators along this research line</a:t>
            </a:r>
          </a:p>
          <a:p>
            <a:pPr>
              <a:defRPr/>
            </a:pPr>
            <a:endParaRPr lang="en-US" b="1" dirty="0" smtClean="0"/>
          </a:p>
          <a:p>
            <a:pPr marL="342900" indent="-342900">
              <a:buFontTx/>
              <a:buChar char="-"/>
              <a:defRPr/>
            </a:pPr>
            <a:r>
              <a:rPr lang="en-US" sz="2000" b="1" dirty="0" smtClean="0"/>
              <a:t>ENSAR2, JRA </a:t>
            </a:r>
            <a:r>
              <a:rPr lang="en-US" sz="2000" b="1" dirty="0" err="1" smtClean="0"/>
              <a:t>TheoS</a:t>
            </a:r>
            <a:r>
              <a:rPr lang="en-US" sz="2000" b="1" dirty="0" smtClean="0"/>
              <a:t> (Theoretical Support</a:t>
            </a:r>
          </a:p>
          <a:p>
            <a:pPr>
              <a:defRPr/>
            </a:pPr>
            <a:r>
              <a:rPr lang="en-US" sz="2000" b="1" dirty="0" smtClean="0"/>
              <a:t> for Nuclear Facilities in Europe)</a:t>
            </a:r>
          </a:p>
          <a:p>
            <a:pPr>
              <a:defRPr/>
            </a:pPr>
            <a:r>
              <a:rPr lang="en-US" sz="2000" b="1" dirty="0" smtClean="0"/>
              <a:t>Task: Development of suitable effective </a:t>
            </a:r>
          </a:p>
          <a:p>
            <a:pPr>
              <a:defRPr/>
            </a:pPr>
            <a:r>
              <a:rPr lang="en-US" sz="2000" b="1" dirty="0" smtClean="0"/>
              <a:t>interactions in mean-field and BMF theories</a:t>
            </a:r>
          </a:p>
          <a:p>
            <a:pPr marL="342900" indent="-342900">
              <a:buFontTx/>
              <a:buChar char="-"/>
              <a:defRPr/>
            </a:pPr>
            <a:endParaRPr lang="en-US" sz="2000" b="1" dirty="0" smtClean="0"/>
          </a:p>
          <a:p>
            <a:pPr marL="342900" indent="-342900">
              <a:buFontTx/>
              <a:buChar char="-"/>
              <a:defRPr/>
            </a:pPr>
            <a:endParaRPr lang="en-US" sz="2000" b="1" dirty="0" smtClean="0"/>
          </a:p>
          <a:p>
            <a:pPr marL="342900" indent="-342900">
              <a:buFontTx/>
              <a:buChar char="-"/>
              <a:defRPr/>
            </a:pPr>
            <a:r>
              <a:rPr lang="en-US" sz="2000" b="1" dirty="0" smtClean="0"/>
              <a:t>International Laboratory LIA COLL-AGAIN </a:t>
            </a:r>
          </a:p>
          <a:p>
            <a:pPr>
              <a:defRPr/>
            </a:pPr>
            <a:r>
              <a:rPr lang="en-US" sz="2000" b="1" dirty="0" smtClean="0"/>
              <a:t>(France-Italy collaborations)</a:t>
            </a:r>
            <a:endParaRPr lang="en-US" b="1" dirty="0" smtClean="0"/>
          </a:p>
          <a:p>
            <a:pPr>
              <a:defRPr/>
            </a:pPr>
            <a:endParaRPr lang="en-US" b="1" dirty="0" smtClean="0"/>
          </a:p>
          <a:p>
            <a:pPr>
              <a:defRPr/>
            </a:pPr>
            <a:endParaRPr lang="en-US" b="1" dirty="0" smtClean="0">
              <a:solidFill>
                <a:srgbClr val="0000FF"/>
              </a:solidFill>
            </a:endParaRPr>
          </a:p>
          <a:p>
            <a:pPr marL="342900" indent="-342900">
              <a:buFontTx/>
              <a:buChar char="-"/>
              <a:defRPr/>
            </a:pPr>
            <a:r>
              <a:rPr lang="en-US" b="1" u="sng" dirty="0" err="1" smtClean="0">
                <a:solidFill>
                  <a:srgbClr val="0000FF"/>
                </a:solidFill>
              </a:rPr>
              <a:t>Jérémy</a:t>
            </a:r>
            <a:r>
              <a:rPr lang="en-US" b="1" u="sng" dirty="0" smtClean="0">
                <a:solidFill>
                  <a:srgbClr val="0000FF"/>
                </a:solidFill>
              </a:rPr>
              <a:t> Bonnard</a:t>
            </a:r>
            <a:r>
              <a:rPr lang="en-US" sz="2000" b="1" dirty="0" smtClean="0">
                <a:solidFill>
                  <a:srgbClr val="0000FF"/>
                </a:solidFill>
              </a:rPr>
              <a:t>, A. </a:t>
            </a:r>
            <a:r>
              <a:rPr lang="en-US" sz="2000" b="1" dirty="0" err="1" smtClean="0">
                <a:solidFill>
                  <a:srgbClr val="0000FF"/>
                </a:solidFill>
              </a:rPr>
              <a:t>Boulet</a:t>
            </a:r>
            <a:r>
              <a:rPr lang="en-US" sz="2000" b="1" dirty="0" smtClean="0">
                <a:solidFill>
                  <a:srgbClr val="0000FF"/>
                </a:solidFill>
              </a:rPr>
              <a:t>, U. van </a:t>
            </a:r>
            <a:r>
              <a:rPr lang="en-US" sz="2000" b="1" dirty="0" err="1" smtClean="0">
                <a:solidFill>
                  <a:srgbClr val="0000FF"/>
                </a:solidFill>
              </a:rPr>
              <a:t>Kolck</a:t>
            </a:r>
            <a:r>
              <a:rPr lang="en-US" sz="2000" b="1" dirty="0" smtClean="0">
                <a:solidFill>
                  <a:srgbClr val="0000FF"/>
                </a:solidFill>
              </a:rPr>
              <a:t>, D. </a:t>
            </a:r>
            <a:r>
              <a:rPr lang="en-US" sz="2000" b="1" dirty="0" err="1" smtClean="0">
                <a:solidFill>
                  <a:srgbClr val="0000FF"/>
                </a:solidFill>
              </a:rPr>
              <a:t>Lacroix</a:t>
            </a:r>
            <a:r>
              <a:rPr lang="en-US" sz="2000" b="1" dirty="0" smtClean="0">
                <a:solidFill>
                  <a:srgbClr val="0000FF"/>
                </a:solidFill>
              </a:rPr>
              <a:t>, O. </a:t>
            </a:r>
            <a:r>
              <a:rPr lang="en-US" sz="2000" b="1" dirty="0" err="1" smtClean="0">
                <a:solidFill>
                  <a:srgbClr val="0000FF"/>
                </a:solidFill>
              </a:rPr>
              <a:t>Vasseur</a:t>
            </a:r>
            <a:r>
              <a:rPr lang="en-US" sz="2000" b="1" dirty="0" smtClean="0">
                <a:solidFill>
                  <a:srgbClr val="0000FF"/>
                </a:solidFill>
              </a:rPr>
              <a:t> (IPN </a:t>
            </a:r>
            <a:r>
              <a:rPr lang="en-US" sz="2000" b="1" dirty="0" err="1" smtClean="0">
                <a:solidFill>
                  <a:srgbClr val="0000FF"/>
                </a:solidFill>
              </a:rPr>
              <a:t>Orsay</a:t>
            </a:r>
            <a:r>
              <a:rPr lang="en-US" sz="2000" b="1" dirty="0" smtClean="0">
                <a:solidFill>
                  <a:srgbClr val="0000FF"/>
                </a:solidFill>
              </a:rPr>
              <a:t>)</a:t>
            </a:r>
          </a:p>
          <a:p>
            <a:pPr marL="342900" indent="-342900">
              <a:buFontTx/>
              <a:buChar char="-"/>
              <a:defRPr/>
            </a:pPr>
            <a:endParaRPr lang="en-US" sz="2000" b="1" dirty="0" smtClean="0">
              <a:solidFill>
                <a:srgbClr val="0000FF"/>
              </a:solidFill>
            </a:endParaRPr>
          </a:p>
          <a:p>
            <a:pPr marL="342900" indent="-342900">
              <a:buFontTx/>
              <a:buChar char="-"/>
              <a:defRPr/>
            </a:pPr>
            <a:r>
              <a:rPr lang="en-US" b="1" u="sng" dirty="0" smtClean="0">
                <a:solidFill>
                  <a:srgbClr val="0000FF"/>
                </a:solidFill>
              </a:rPr>
              <a:t>Jerry Yang </a:t>
            </a:r>
            <a:r>
              <a:rPr lang="en-US" sz="2000" b="1" dirty="0">
                <a:solidFill>
                  <a:srgbClr val="0000FF"/>
                </a:solidFill>
              </a:rPr>
              <a:t>(Chalmers)</a:t>
            </a:r>
          </a:p>
          <a:p>
            <a:pPr marL="342900" indent="-342900">
              <a:buFontTx/>
              <a:buChar char="-"/>
              <a:defRPr/>
            </a:pPr>
            <a:endParaRPr lang="en-US" sz="2000" b="1" dirty="0" smtClean="0">
              <a:solidFill>
                <a:srgbClr val="0000FF"/>
              </a:solidFill>
            </a:endParaRPr>
          </a:p>
          <a:p>
            <a:pPr marL="342900" indent="-342900">
              <a:buFontTx/>
              <a:buChar char="-"/>
              <a:defRPr/>
            </a:pPr>
            <a:r>
              <a:rPr lang="en-US" sz="2000" b="1" dirty="0" smtClean="0">
                <a:solidFill>
                  <a:srgbClr val="0000FF"/>
                </a:solidFill>
              </a:rPr>
              <a:t>G. </a:t>
            </a:r>
            <a:r>
              <a:rPr lang="en-US" sz="2000" b="1" dirty="0" err="1" smtClean="0">
                <a:solidFill>
                  <a:srgbClr val="0000FF"/>
                </a:solidFill>
              </a:rPr>
              <a:t>Colò</a:t>
            </a:r>
            <a:r>
              <a:rPr lang="en-US" sz="2000" b="1" dirty="0" smtClean="0">
                <a:solidFill>
                  <a:srgbClr val="0000FF"/>
                </a:solidFill>
              </a:rPr>
              <a:t>, X. Roca-</a:t>
            </a:r>
            <a:r>
              <a:rPr lang="en-US" sz="2000" b="1" dirty="0" err="1" smtClean="0">
                <a:solidFill>
                  <a:srgbClr val="0000FF"/>
                </a:solidFill>
              </a:rPr>
              <a:t>Maza</a:t>
            </a:r>
            <a:r>
              <a:rPr lang="en-US" sz="2000" b="1" dirty="0" smtClean="0">
                <a:solidFill>
                  <a:srgbClr val="0000FF"/>
                </a:solidFill>
              </a:rPr>
              <a:t> (Univ. of Milano) (second-order calculations)</a:t>
            </a:r>
            <a:endParaRPr lang="fr-FR" sz="2000" b="1" dirty="0"/>
          </a:p>
        </p:txBody>
      </p:sp>
      <p:pic>
        <p:nvPicPr>
          <p:cNvPr id="2" name="Image 1" descr="logo_collicopi201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780928"/>
            <a:ext cx="936104" cy="936104"/>
          </a:xfrm>
          <a:prstGeom prst="rect">
            <a:avLst/>
          </a:prstGeom>
        </p:spPr>
      </p:pic>
      <p:pic>
        <p:nvPicPr>
          <p:cNvPr id="4" name="Image 3" descr="cia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489597"/>
            <a:ext cx="1766221" cy="64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S2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658" y="2941370"/>
            <a:ext cx="2005598" cy="1351726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-36512" y="1762472"/>
            <a:ext cx="4968552" cy="4114800"/>
          </a:xfrm>
        </p:spPr>
        <p:txBody>
          <a:bodyPr/>
          <a:lstStyle/>
          <a:p>
            <a:r>
              <a:rPr lang="fr-FR" sz="1800" b="1" dirty="0"/>
              <a:t>Neutron-</a:t>
            </a:r>
            <a:r>
              <a:rPr lang="fr-FR" sz="1800" b="1" dirty="0" err="1"/>
              <a:t>rich</a:t>
            </a:r>
            <a:r>
              <a:rPr lang="fr-FR" sz="1800" b="1" dirty="0"/>
              <a:t> </a:t>
            </a:r>
            <a:r>
              <a:rPr lang="fr-FR" sz="1800" b="1" dirty="0" err="1"/>
              <a:t>matter</a:t>
            </a:r>
            <a:r>
              <a:rPr lang="fr-FR" sz="1800" b="1" dirty="0"/>
              <a:t> and pure neutron </a:t>
            </a:r>
            <a:r>
              <a:rPr lang="fr-FR" sz="1800" b="1" dirty="0" err="1" smtClean="0"/>
              <a:t>matter</a:t>
            </a:r>
            <a:r>
              <a:rPr lang="fr-FR" sz="1800" b="1" dirty="0" smtClean="0"/>
              <a:t> -&gt; </a:t>
            </a:r>
            <a:r>
              <a:rPr lang="fr-FR" sz="1800" b="1" dirty="0" err="1" smtClean="0"/>
              <a:t>physics</a:t>
            </a:r>
            <a:r>
              <a:rPr lang="fr-FR" sz="1800" b="1" dirty="0"/>
              <a:t> </a:t>
            </a:r>
            <a:r>
              <a:rPr lang="fr-FR" sz="1800" b="1" dirty="0" smtClean="0"/>
              <a:t>of </a:t>
            </a:r>
            <a:r>
              <a:rPr lang="fr-FR" sz="2400" b="1" u="sng" dirty="0" smtClean="0">
                <a:solidFill>
                  <a:srgbClr val="FF0000"/>
                </a:solidFill>
              </a:rPr>
              <a:t>isospin </a:t>
            </a:r>
            <a:r>
              <a:rPr lang="fr-FR" sz="2400" b="1" u="sng" dirty="0" err="1" smtClean="0">
                <a:solidFill>
                  <a:srgbClr val="FF0000"/>
                </a:solidFill>
              </a:rPr>
              <a:t>asymmetric</a:t>
            </a:r>
            <a:r>
              <a:rPr lang="fr-FR" sz="2400" b="1" u="sng" dirty="0" smtClean="0">
                <a:solidFill>
                  <a:srgbClr val="FF0000"/>
                </a:solidFill>
              </a:rPr>
              <a:t> </a:t>
            </a:r>
            <a:r>
              <a:rPr lang="fr-FR" sz="2400" b="1" u="sng" dirty="0" err="1" smtClean="0">
                <a:solidFill>
                  <a:srgbClr val="FF0000"/>
                </a:solidFill>
              </a:rPr>
              <a:t>systems</a:t>
            </a:r>
            <a:endParaRPr lang="fr-FR" sz="2400" b="1" u="sng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sz="1800" b="1" dirty="0"/>
          </a:p>
          <a:p>
            <a:r>
              <a:rPr lang="fr-FR" sz="2400" b="1" dirty="0" err="1" smtClean="0">
                <a:solidFill>
                  <a:srgbClr val="660066"/>
                </a:solidFill>
              </a:rPr>
              <a:t>Very</a:t>
            </a:r>
            <a:r>
              <a:rPr lang="fr-FR" sz="2400" b="1" dirty="0" smtClean="0">
                <a:solidFill>
                  <a:srgbClr val="660066"/>
                </a:solidFill>
              </a:rPr>
              <a:t> </a:t>
            </a:r>
            <a:r>
              <a:rPr lang="fr-FR" sz="2400" b="1" dirty="0" err="1">
                <a:solidFill>
                  <a:srgbClr val="660066"/>
                </a:solidFill>
              </a:rPr>
              <a:t>l</a:t>
            </a:r>
            <a:r>
              <a:rPr lang="fr-FR" sz="2400" b="1" dirty="0" err="1" smtClean="0">
                <a:solidFill>
                  <a:srgbClr val="660066"/>
                </a:solidFill>
              </a:rPr>
              <a:t>ow</a:t>
            </a:r>
            <a:r>
              <a:rPr lang="fr-FR" sz="2400" b="1" dirty="0" err="1">
                <a:solidFill>
                  <a:srgbClr val="660066"/>
                </a:solidFill>
              </a:rPr>
              <a:t>-density</a:t>
            </a:r>
            <a:r>
              <a:rPr lang="fr-FR" sz="2400" b="1" dirty="0">
                <a:solidFill>
                  <a:srgbClr val="660066"/>
                </a:solidFill>
              </a:rPr>
              <a:t> </a:t>
            </a:r>
            <a:r>
              <a:rPr lang="fr-FR" sz="1800" b="1" dirty="0" smtClean="0"/>
              <a:t>neutron </a:t>
            </a:r>
            <a:r>
              <a:rPr lang="fr-FR" sz="1800" b="1" dirty="0" err="1" smtClean="0"/>
              <a:t>matter</a:t>
            </a:r>
            <a:r>
              <a:rPr lang="fr-FR" sz="1800" b="1" dirty="0" smtClean="0"/>
              <a:t> </a:t>
            </a:r>
          </a:p>
          <a:p>
            <a:endParaRPr lang="fr-FR" sz="1800" b="1" dirty="0">
              <a:solidFill>
                <a:srgbClr val="660066"/>
              </a:solidFill>
            </a:endParaRPr>
          </a:p>
          <a:p>
            <a:pPr>
              <a:buFontTx/>
              <a:buChar char="-"/>
            </a:pPr>
            <a:r>
              <a:rPr lang="fr-FR" sz="1800" b="1" u="sng" dirty="0" smtClean="0">
                <a:solidFill>
                  <a:srgbClr val="FF0000"/>
                </a:solidFill>
              </a:rPr>
              <a:t>Surface </a:t>
            </a:r>
            <a:r>
              <a:rPr lang="fr-FR" sz="1800" b="1" u="sng" dirty="0" err="1" smtClean="0">
                <a:solidFill>
                  <a:srgbClr val="FF0000"/>
                </a:solidFill>
              </a:rPr>
              <a:t>properties</a:t>
            </a:r>
            <a:r>
              <a:rPr lang="fr-FR" sz="1800" b="1" u="sng" dirty="0" smtClean="0">
                <a:solidFill>
                  <a:srgbClr val="FF0000"/>
                </a:solidFill>
              </a:rPr>
              <a:t> of neutron-</a:t>
            </a:r>
            <a:r>
              <a:rPr lang="fr-FR" sz="1800" b="1" u="sng" dirty="0" err="1" smtClean="0">
                <a:solidFill>
                  <a:srgbClr val="FF0000"/>
                </a:solidFill>
              </a:rPr>
              <a:t>rich</a:t>
            </a:r>
            <a:r>
              <a:rPr lang="fr-FR" sz="1800" b="1" u="sng" dirty="0" smtClean="0">
                <a:solidFill>
                  <a:srgbClr val="FF0000"/>
                </a:solidFill>
              </a:rPr>
              <a:t> </a:t>
            </a:r>
            <a:r>
              <a:rPr lang="fr-FR" sz="1800" b="1" u="sng" dirty="0" err="1" smtClean="0">
                <a:solidFill>
                  <a:srgbClr val="FF0000"/>
                </a:solidFill>
              </a:rPr>
              <a:t>nuclei</a:t>
            </a:r>
            <a:r>
              <a:rPr lang="fr-FR" sz="1800" b="1" u="sng" dirty="0" smtClean="0">
                <a:solidFill>
                  <a:srgbClr val="FF0000"/>
                </a:solidFill>
              </a:rPr>
              <a:t> </a:t>
            </a:r>
            <a:r>
              <a:rPr lang="fr-FR" sz="1800" b="1" dirty="0" err="1" smtClean="0">
                <a:solidFill>
                  <a:srgbClr val="660066"/>
                </a:solidFill>
              </a:rPr>
              <a:t>with</a:t>
            </a:r>
            <a:r>
              <a:rPr lang="fr-FR" sz="1800" b="1" dirty="0" smtClean="0">
                <a:solidFill>
                  <a:srgbClr val="660066"/>
                </a:solidFill>
              </a:rPr>
              <a:t> a diffuse </a:t>
            </a:r>
            <a:r>
              <a:rPr lang="fr-FR" sz="1800" b="1" dirty="0" err="1" smtClean="0">
                <a:solidFill>
                  <a:srgbClr val="660066"/>
                </a:solidFill>
              </a:rPr>
              <a:t>density</a:t>
            </a:r>
            <a:r>
              <a:rPr lang="fr-FR" sz="1800" b="1" dirty="0" smtClean="0">
                <a:solidFill>
                  <a:srgbClr val="660066"/>
                </a:solidFill>
              </a:rPr>
              <a:t>. </a:t>
            </a:r>
          </a:p>
          <a:p>
            <a:pPr marL="0" indent="0">
              <a:buNone/>
            </a:pPr>
            <a:endParaRPr lang="fr-FR" sz="1800" b="1" dirty="0" smtClean="0">
              <a:solidFill>
                <a:srgbClr val="660066"/>
              </a:solidFill>
            </a:endParaRPr>
          </a:p>
          <a:p>
            <a:pPr>
              <a:buFontTx/>
              <a:buChar char="-"/>
            </a:pPr>
            <a:r>
              <a:rPr lang="fr-FR" sz="1800" b="1" dirty="0" err="1" smtClean="0">
                <a:solidFill>
                  <a:srgbClr val="660066"/>
                </a:solidFill>
              </a:rPr>
              <a:t>Outer</a:t>
            </a:r>
            <a:r>
              <a:rPr lang="fr-FR" sz="1800" b="1" dirty="0" smtClean="0">
                <a:solidFill>
                  <a:srgbClr val="660066"/>
                </a:solidFill>
              </a:rPr>
              <a:t> </a:t>
            </a:r>
            <a:r>
              <a:rPr lang="fr-FR" sz="1800" b="1" dirty="0" err="1" smtClean="0">
                <a:solidFill>
                  <a:srgbClr val="660066"/>
                </a:solidFill>
              </a:rPr>
              <a:t>crust</a:t>
            </a:r>
            <a:r>
              <a:rPr lang="fr-FR" sz="1800" b="1" dirty="0" smtClean="0">
                <a:solidFill>
                  <a:srgbClr val="660066"/>
                </a:solidFill>
              </a:rPr>
              <a:t> of </a:t>
            </a:r>
            <a:r>
              <a:rPr lang="fr-FR" sz="1800" b="1" u="sng" dirty="0" smtClean="0">
                <a:solidFill>
                  <a:srgbClr val="FF0000"/>
                </a:solidFill>
              </a:rPr>
              <a:t>neutron stars</a:t>
            </a:r>
          </a:p>
          <a:p>
            <a:pPr>
              <a:buFontTx/>
              <a:buChar char="-"/>
            </a:pPr>
            <a:endParaRPr lang="fr-FR" sz="1800" b="1" u="sng" dirty="0" smtClean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fr-FR" sz="1800" b="1" dirty="0" err="1" smtClean="0">
                <a:solidFill>
                  <a:srgbClr val="660066"/>
                </a:solidFill>
              </a:rPr>
              <a:t>Analogy</a:t>
            </a:r>
            <a:r>
              <a:rPr lang="fr-FR" sz="1800" b="1" dirty="0" smtClean="0">
                <a:solidFill>
                  <a:srgbClr val="660066"/>
                </a:solidFill>
              </a:rPr>
              <a:t> </a:t>
            </a:r>
            <a:r>
              <a:rPr lang="fr-FR" sz="1800" b="1" dirty="0" err="1" smtClean="0">
                <a:solidFill>
                  <a:srgbClr val="660066"/>
                </a:solidFill>
              </a:rPr>
              <a:t>with</a:t>
            </a:r>
            <a:r>
              <a:rPr lang="fr-FR" sz="1800" b="1" dirty="0" smtClean="0">
                <a:solidFill>
                  <a:srgbClr val="660066"/>
                </a:solidFill>
              </a:rPr>
              <a:t> </a:t>
            </a:r>
            <a:r>
              <a:rPr lang="fr-FR" sz="1800" b="1" u="sng" dirty="0" err="1" smtClean="0">
                <a:solidFill>
                  <a:srgbClr val="FF0000"/>
                </a:solidFill>
              </a:rPr>
              <a:t>ultracold</a:t>
            </a:r>
            <a:r>
              <a:rPr lang="fr-FR" sz="1800" b="1" u="sng" dirty="0" smtClean="0">
                <a:solidFill>
                  <a:srgbClr val="FF0000"/>
                </a:solidFill>
              </a:rPr>
              <a:t> </a:t>
            </a:r>
            <a:r>
              <a:rPr lang="fr-FR" sz="1800" b="1" u="sng" dirty="0" err="1" smtClean="0">
                <a:solidFill>
                  <a:srgbClr val="FF0000"/>
                </a:solidFill>
              </a:rPr>
              <a:t>atomic</a:t>
            </a:r>
            <a:r>
              <a:rPr lang="fr-FR" sz="1800" b="1" u="sng" dirty="0" smtClean="0">
                <a:solidFill>
                  <a:srgbClr val="FF0000"/>
                </a:solidFill>
              </a:rPr>
              <a:t> </a:t>
            </a:r>
            <a:r>
              <a:rPr lang="fr-FR" sz="1800" b="1" u="sng" dirty="0" err="1" smtClean="0">
                <a:solidFill>
                  <a:srgbClr val="FF0000"/>
                </a:solidFill>
              </a:rPr>
              <a:t>gases</a:t>
            </a:r>
            <a:r>
              <a:rPr lang="fr-FR" sz="1800" b="1" u="sng" dirty="0" smtClean="0">
                <a:solidFill>
                  <a:srgbClr val="FF0000"/>
                </a:solidFill>
              </a:rPr>
              <a:t> </a:t>
            </a:r>
            <a:r>
              <a:rPr lang="fr-FR" sz="1800" b="1" dirty="0" err="1" smtClean="0">
                <a:solidFill>
                  <a:srgbClr val="660066"/>
                </a:solidFill>
              </a:rPr>
              <a:t>at</a:t>
            </a:r>
            <a:r>
              <a:rPr lang="fr-FR" sz="1800" b="1" dirty="0" smtClean="0">
                <a:solidFill>
                  <a:srgbClr val="660066"/>
                </a:solidFill>
              </a:rPr>
              <a:t> </a:t>
            </a:r>
            <a:r>
              <a:rPr lang="fr-FR" sz="1800" b="1" dirty="0" err="1" smtClean="0">
                <a:solidFill>
                  <a:srgbClr val="660066"/>
                </a:solidFill>
              </a:rPr>
              <a:t>unitarity</a:t>
            </a:r>
            <a:r>
              <a:rPr lang="fr-FR" sz="1800" b="1" dirty="0" smtClean="0">
                <a:solidFill>
                  <a:srgbClr val="660066"/>
                </a:solidFill>
              </a:rPr>
              <a:t> (large </a:t>
            </a:r>
            <a:r>
              <a:rPr lang="fr-FR" sz="1800" b="1" dirty="0" err="1" smtClean="0">
                <a:solidFill>
                  <a:srgbClr val="660066"/>
                </a:solidFill>
              </a:rPr>
              <a:t>scattering</a:t>
            </a:r>
            <a:r>
              <a:rPr lang="fr-FR" sz="1800" b="1" dirty="0" smtClean="0">
                <a:solidFill>
                  <a:srgbClr val="660066"/>
                </a:solidFill>
              </a:rPr>
              <a:t> </a:t>
            </a:r>
            <a:r>
              <a:rPr lang="fr-FR" sz="1800" b="1" dirty="0" err="1" smtClean="0">
                <a:solidFill>
                  <a:srgbClr val="660066"/>
                </a:solidFill>
              </a:rPr>
              <a:t>length</a:t>
            </a:r>
            <a:r>
              <a:rPr lang="fr-FR" sz="1800" b="1" dirty="0" smtClean="0">
                <a:solidFill>
                  <a:srgbClr val="660066"/>
                </a:solidFill>
              </a:rPr>
              <a:t>)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6" name="Image 5" descr="aa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5" y="4797152"/>
            <a:ext cx="3744416" cy="207434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auto">
          <a:xfrm>
            <a:off x="4572000" y="4725144"/>
            <a:ext cx="2952328" cy="28803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pic>
        <p:nvPicPr>
          <p:cNvPr id="4" name="Image 3" descr="S2n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938" y="1124746"/>
            <a:ext cx="2723486" cy="1596595"/>
          </a:xfrm>
          <a:prstGeom prst="rect">
            <a:avLst/>
          </a:prstGeom>
        </p:spPr>
      </p:pic>
      <p:cxnSp>
        <p:nvCxnSpPr>
          <p:cNvPr id="19" name="Connecteur droit avec flèche 18"/>
          <p:cNvCxnSpPr/>
          <p:nvPr/>
        </p:nvCxnSpPr>
        <p:spPr bwMode="auto">
          <a:xfrm flipV="1">
            <a:off x="4355976" y="1916832"/>
            <a:ext cx="2880321" cy="57606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7" name="Rectangle 16"/>
          <p:cNvSpPr/>
          <p:nvPr/>
        </p:nvSpPr>
        <p:spPr>
          <a:xfrm>
            <a:off x="1" y="1412776"/>
            <a:ext cx="4860032" cy="15841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3140968"/>
            <a:ext cx="4283968" cy="57606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0" y="3789040"/>
            <a:ext cx="4932040" cy="86409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4725144"/>
            <a:ext cx="3491880" cy="57606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445224"/>
            <a:ext cx="4355976" cy="79208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572000" y="6597352"/>
            <a:ext cx="3168352" cy="26064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0" name="Image 9" descr="star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2924946"/>
            <a:ext cx="1792776" cy="191717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1" y="116632"/>
            <a:ext cx="8136904" cy="1152128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fr-FR" sz="2000" b="1" dirty="0" err="1" smtClean="0">
                <a:solidFill>
                  <a:srgbClr val="FFFF00"/>
                </a:solidFill>
              </a:rPr>
              <a:t>Properties</a:t>
            </a:r>
            <a:r>
              <a:rPr lang="fr-FR" sz="2000" b="1" dirty="0" smtClean="0">
                <a:solidFill>
                  <a:srgbClr val="FFFF00"/>
                </a:solidFill>
              </a:rPr>
              <a:t> of </a:t>
            </a:r>
            <a:r>
              <a:rPr lang="fr-FR" sz="2000" b="1" dirty="0" err="1" smtClean="0">
                <a:solidFill>
                  <a:srgbClr val="FFFF00"/>
                </a:solidFill>
              </a:rPr>
              <a:t>matter</a:t>
            </a:r>
            <a:r>
              <a:rPr lang="fr-FR" sz="2000" b="1" dirty="0" smtClean="0">
                <a:solidFill>
                  <a:srgbClr val="FFFF00"/>
                </a:solidFill>
              </a:rPr>
              <a:t>: relevant for </a:t>
            </a:r>
            <a:r>
              <a:rPr lang="fr-FR" sz="2000" b="1" dirty="0" err="1" smtClean="0">
                <a:solidFill>
                  <a:srgbClr val="FFFF00"/>
                </a:solidFill>
              </a:rPr>
              <a:t>constraining</a:t>
            </a:r>
            <a:r>
              <a:rPr lang="fr-FR" sz="2000" b="1" dirty="0" smtClean="0">
                <a:solidFill>
                  <a:srgbClr val="FFFF00"/>
                </a:solidFill>
              </a:rPr>
              <a:t> </a:t>
            </a:r>
            <a:r>
              <a:rPr lang="fr-FR" sz="2000" b="1" dirty="0" err="1" smtClean="0">
                <a:solidFill>
                  <a:srgbClr val="FFFF00"/>
                </a:solidFill>
              </a:rPr>
              <a:t>energy</a:t>
            </a:r>
            <a:r>
              <a:rPr lang="fr-FR" sz="2000" b="1" dirty="0" smtClean="0">
                <a:solidFill>
                  <a:srgbClr val="FFFF00"/>
                </a:solidFill>
              </a:rPr>
              <a:t> </a:t>
            </a:r>
            <a:r>
              <a:rPr lang="fr-FR" sz="2000" b="1" dirty="0" err="1" smtClean="0">
                <a:solidFill>
                  <a:srgbClr val="FFFF00"/>
                </a:solidFill>
              </a:rPr>
              <a:t>density</a:t>
            </a:r>
            <a:r>
              <a:rPr lang="fr-FR" sz="2000" b="1" dirty="0" smtClean="0">
                <a:solidFill>
                  <a:srgbClr val="FFFF00"/>
                </a:solidFill>
              </a:rPr>
              <a:t> </a:t>
            </a:r>
            <a:r>
              <a:rPr lang="fr-FR" sz="2000" b="1" dirty="0" err="1" smtClean="0">
                <a:solidFill>
                  <a:srgbClr val="FFFF00"/>
                </a:solidFill>
              </a:rPr>
              <a:t>functionals</a:t>
            </a:r>
            <a:r>
              <a:rPr lang="fr-FR" sz="2000" b="1" dirty="0" smtClean="0">
                <a:solidFill>
                  <a:srgbClr val="FFFF00"/>
                </a:solidFill>
              </a:rPr>
              <a:t> for </a:t>
            </a:r>
            <a:r>
              <a:rPr lang="fr-FR" sz="2000" b="1" dirty="0" err="1" smtClean="0">
                <a:solidFill>
                  <a:srgbClr val="FFFF00"/>
                </a:solidFill>
              </a:rPr>
              <a:t>finite</a:t>
            </a:r>
            <a:r>
              <a:rPr lang="fr-FR" sz="2000" b="1" dirty="0" smtClean="0">
                <a:solidFill>
                  <a:srgbClr val="FFFF00"/>
                </a:solidFill>
              </a:rPr>
              <a:t> </a:t>
            </a:r>
            <a:r>
              <a:rPr lang="fr-FR" sz="2000" b="1" dirty="0" err="1" smtClean="0">
                <a:solidFill>
                  <a:srgbClr val="FFFF00"/>
                </a:solidFill>
              </a:rPr>
              <a:t>nuclei</a:t>
            </a:r>
            <a:r>
              <a:rPr lang="fr-FR" sz="2000" b="1" dirty="0" smtClean="0">
                <a:solidFill>
                  <a:srgbClr val="FFFF00"/>
                </a:solidFill>
              </a:rPr>
              <a:t> and neutron stars (links </a:t>
            </a:r>
            <a:r>
              <a:rPr lang="fr-FR" sz="2000" b="1" dirty="0" err="1" smtClean="0">
                <a:solidFill>
                  <a:srgbClr val="FFFF00"/>
                </a:solidFill>
              </a:rPr>
              <a:t>matter</a:t>
            </a:r>
            <a:r>
              <a:rPr lang="fr-FR" sz="2000" b="1" dirty="0" smtClean="0">
                <a:solidFill>
                  <a:srgbClr val="FFFF00"/>
                </a:solidFill>
              </a:rPr>
              <a:t>/</a:t>
            </a:r>
            <a:r>
              <a:rPr lang="fr-FR" sz="2000" b="1" dirty="0" err="1" smtClean="0">
                <a:solidFill>
                  <a:srgbClr val="FFFF00"/>
                </a:solidFill>
              </a:rPr>
              <a:t>nuclei</a:t>
            </a:r>
            <a:r>
              <a:rPr lang="fr-FR" sz="2000" b="1" dirty="0" smtClean="0">
                <a:solidFill>
                  <a:srgbClr val="FFFF00"/>
                </a:solidFill>
              </a:rPr>
              <a:t> -&gt; saturation </a:t>
            </a:r>
            <a:r>
              <a:rPr lang="fr-FR" sz="2000" b="1" dirty="0" err="1" smtClean="0">
                <a:solidFill>
                  <a:srgbClr val="FFFF00"/>
                </a:solidFill>
              </a:rPr>
              <a:t>density</a:t>
            </a:r>
            <a:r>
              <a:rPr lang="fr-FR" sz="2000" b="1" dirty="0" smtClean="0">
                <a:solidFill>
                  <a:srgbClr val="FFFF00"/>
                </a:solidFill>
              </a:rPr>
              <a:t>, </a:t>
            </a:r>
            <a:r>
              <a:rPr lang="fr-FR" sz="2000" b="1" dirty="0" err="1" smtClean="0">
                <a:solidFill>
                  <a:srgbClr val="FFFF00"/>
                </a:solidFill>
              </a:rPr>
              <a:t>compressibility</a:t>
            </a:r>
            <a:r>
              <a:rPr lang="fr-FR" sz="2000" b="1" dirty="0" smtClean="0">
                <a:solidFill>
                  <a:srgbClr val="FFFF00"/>
                </a:solidFill>
              </a:rPr>
              <a:t> and </a:t>
            </a:r>
            <a:r>
              <a:rPr lang="fr-FR" sz="2000" b="1" dirty="0" err="1" smtClean="0">
                <a:solidFill>
                  <a:srgbClr val="FFFF00"/>
                </a:solidFill>
              </a:rPr>
              <a:t>breathing</a:t>
            </a:r>
            <a:r>
              <a:rPr lang="fr-FR" sz="2000" b="1" dirty="0" smtClean="0">
                <a:solidFill>
                  <a:srgbClr val="FFFF00"/>
                </a:solidFill>
              </a:rPr>
              <a:t> modes, effective mass and axial </a:t>
            </a:r>
            <a:r>
              <a:rPr lang="fr-FR" sz="2000" b="1" dirty="0" err="1" smtClean="0">
                <a:solidFill>
                  <a:srgbClr val="FFFF00"/>
                </a:solidFill>
              </a:rPr>
              <a:t>breathing</a:t>
            </a:r>
            <a:r>
              <a:rPr lang="fr-FR" sz="2000" b="1" dirty="0" smtClean="0">
                <a:solidFill>
                  <a:srgbClr val="FFFF00"/>
                </a:solidFill>
              </a:rPr>
              <a:t> modes, …)</a:t>
            </a:r>
            <a:endParaRPr lang="fr-FR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20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0" grpId="0" animBg="1"/>
      <p:bldP spid="21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29" name="Picture 5" descr="Cliché 2013-12-03 09-39-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04866"/>
            <a:ext cx="7315200" cy="359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9746" name="Text Box 6"/>
          <p:cNvSpPr txBox="1">
            <a:spLocks noChangeArrowheads="1"/>
          </p:cNvSpPr>
          <p:nvPr/>
        </p:nvSpPr>
        <p:spPr bwMode="auto">
          <a:xfrm>
            <a:off x="107505" y="1301859"/>
            <a:ext cx="9036496" cy="83099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fr-FR" sz="1800" b="1" dirty="0" smtClean="0">
                <a:solidFill>
                  <a:srgbClr val="000000"/>
                </a:solidFill>
              </a:rPr>
              <a:t>Equation of state of </a:t>
            </a:r>
            <a:r>
              <a:rPr lang="fr-FR" sz="1800" b="1" dirty="0" err="1" smtClean="0">
                <a:solidFill>
                  <a:srgbClr val="000000"/>
                </a:solidFill>
              </a:rPr>
              <a:t>nuclear</a:t>
            </a:r>
            <a:r>
              <a:rPr lang="fr-FR" sz="1800" b="1" dirty="0" smtClean="0">
                <a:solidFill>
                  <a:srgbClr val="000000"/>
                </a:solidFill>
              </a:rPr>
              <a:t> </a:t>
            </a:r>
            <a:r>
              <a:rPr lang="fr-FR" sz="1800" b="1" dirty="0" err="1" smtClean="0">
                <a:solidFill>
                  <a:srgbClr val="000000"/>
                </a:solidFill>
              </a:rPr>
              <a:t>matter</a:t>
            </a:r>
            <a:r>
              <a:rPr lang="fr-FR" sz="1800" b="1" dirty="0" smtClean="0">
                <a:solidFill>
                  <a:srgbClr val="000000"/>
                </a:solidFill>
              </a:rPr>
              <a:t> </a:t>
            </a:r>
            <a:r>
              <a:rPr lang="fr-FR" sz="1800" b="1" dirty="0" err="1" smtClean="0">
                <a:solidFill>
                  <a:srgbClr val="000000"/>
                </a:solidFill>
              </a:rPr>
              <a:t>with</a:t>
            </a:r>
            <a:r>
              <a:rPr lang="fr-FR" sz="1800" b="1" dirty="0" smtClean="0">
                <a:solidFill>
                  <a:srgbClr val="000000"/>
                </a:solidFill>
              </a:rPr>
              <a:t> a </a:t>
            </a:r>
            <a:r>
              <a:rPr lang="fr-FR" sz="1800" b="1" dirty="0" err="1" smtClean="0">
                <a:solidFill>
                  <a:srgbClr val="000000"/>
                </a:solidFill>
              </a:rPr>
              <a:t>Skyrme</a:t>
            </a:r>
            <a:r>
              <a:rPr lang="fr-FR" sz="1800" b="1" dirty="0" smtClean="0">
                <a:solidFill>
                  <a:srgbClr val="000000"/>
                </a:solidFill>
              </a:rPr>
              <a:t>-type interaction. </a:t>
            </a:r>
            <a:endParaRPr lang="fr-FR" b="1" dirty="0" smtClean="0">
              <a:solidFill>
                <a:srgbClr val="000000"/>
              </a:solidFill>
            </a:endParaRPr>
          </a:p>
          <a:p>
            <a:pPr algn="ctr">
              <a:spcBef>
                <a:spcPct val="50000"/>
              </a:spcBef>
              <a:defRPr/>
            </a:pPr>
            <a:r>
              <a:rPr lang="fr-FR" sz="2000" b="1" dirty="0" smtClean="0">
                <a:solidFill>
                  <a:srgbClr val="000000"/>
                </a:solidFill>
              </a:rPr>
              <a:t>The </a:t>
            </a:r>
            <a:r>
              <a:rPr lang="fr-FR" sz="2000" b="1" dirty="0" err="1" smtClean="0">
                <a:solidFill>
                  <a:srgbClr val="000000"/>
                </a:solidFill>
              </a:rPr>
              <a:t>perturbative</a:t>
            </a:r>
            <a:r>
              <a:rPr lang="fr-FR" sz="2000" b="1" dirty="0" smtClean="0">
                <a:solidFill>
                  <a:srgbClr val="000000"/>
                </a:solidFill>
              </a:rPr>
              <a:t> </a:t>
            </a:r>
            <a:r>
              <a:rPr lang="fr-FR" sz="2000" b="1" dirty="0" err="1" smtClean="0">
                <a:solidFill>
                  <a:srgbClr val="000000"/>
                </a:solidFill>
              </a:rPr>
              <a:t>many</a:t>
            </a:r>
            <a:r>
              <a:rPr lang="fr-FR" sz="2000" b="1" dirty="0" smtClean="0">
                <a:solidFill>
                  <a:srgbClr val="000000"/>
                </a:solidFill>
              </a:rPr>
              <a:t>-body </a:t>
            </a:r>
            <a:r>
              <a:rPr lang="fr-FR" sz="2000" b="1" dirty="0" err="1" smtClean="0">
                <a:solidFill>
                  <a:srgbClr val="000000"/>
                </a:solidFill>
              </a:rPr>
              <a:t>problem</a:t>
            </a:r>
            <a:r>
              <a:rPr lang="fr-FR" sz="2000" b="1" dirty="0" smtClean="0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150531" name="Rectangle 7"/>
          <p:cNvSpPr>
            <a:spLocks noChangeArrowheads="1"/>
          </p:cNvSpPr>
          <p:nvPr/>
        </p:nvSpPr>
        <p:spPr bwMode="auto">
          <a:xfrm>
            <a:off x="762000" y="5029200"/>
            <a:ext cx="914400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50533" name="Rectangle 11"/>
          <p:cNvSpPr>
            <a:spLocks noChangeArrowheads="1"/>
          </p:cNvSpPr>
          <p:nvPr/>
        </p:nvSpPr>
        <p:spPr bwMode="auto">
          <a:xfrm>
            <a:off x="533400" y="4653136"/>
            <a:ext cx="7543800" cy="838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93896" name="Oval 8"/>
          <p:cNvSpPr>
            <a:spLocks noChangeArrowheads="1"/>
          </p:cNvSpPr>
          <p:nvPr/>
        </p:nvSpPr>
        <p:spPr bwMode="auto">
          <a:xfrm>
            <a:off x="2209800" y="3140968"/>
            <a:ext cx="4343400" cy="1447800"/>
          </a:xfrm>
          <a:prstGeom prst="ellips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93897" name="Line 9"/>
          <p:cNvSpPr>
            <a:spLocks noChangeShapeType="1"/>
          </p:cNvSpPr>
          <p:nvPr/>
        </p:nvSpPr>
        <p:spPr bwMode="auto">
          <a:xfrm>
            <a:off x="4355976" y="4653136"/>
            <a:ext cx="0" cy="630560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6568" name="ZoneTexte 1"/>
          <p:cNvSpPr txBox="1">
            <a:spLocks noChangeArrowheads="1"/>
          </p:cNvSpPr>
          <p:nvPr/>
        </p:nvSpPr>
        <p:spPr bwMode="auto">
          <a:xfrm>
            <a:off x="179512" y="116634"/>
            <a:ext cx="882002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>
              <a:buFont typeface="Wingdings" charset="0"/>
              <a:buChar char="w"/>
              <a:defRPr/>
            </a:pPr>
            <a:r>
              <a:rPr lang="fr-FR" sz="1400" b="1" dirty="0" err="1" smtClean="0">
                <a:solidFill>
                  <a:srgbClr val="0000FF"/>
                </a:solidFill>
              </a:rPr>
              <a:t>Moghrabi</a:t>
            </a:r>
            <a:r>
              <a:rPr lang="fr-FR" sz="1400" b="1" dirty="0" smtClean="0">
                <a:solidFill>
                  <a:srgbClr val="0000FF"/>
                </a:solidFill>
              </a:rPr>
              <a:t>, </a:t>
            </a:r>
            <a:r>
              <a:rPr lang="fr-FR" sz="1400" b="1" dirty="0" err="1" smtClean="0">
                <a:solidFill>
                  <a:srgbClr val="0000FF"/>
                </a:solidFill>
              </a:rPr>
              <a:t>Grasso</a:t>
            </a:r>
            <a:r>
              <a:rPr lang="fr-FR" sz="1400" b="1" dirty="0" smtClean="0">
                <a:solidFill>
                  <a:srgbClr val="0000FF"/>
                </a:solidFill>
              </a:rPr>
              <a:t>, Colo’, Van </a:t>
            </a:r>
            <a:r>
              <a:rPr lang="fr-FR" sz="1400" b="1" dirty="0" err="1" smtClean="0">
                <a:solidFill>
                  <a:srgbClr val="0000FF"/>
                </a:solidFill>
              </a:rPr>
              <a:t>Giai</a:t>
            </a:r>
            <a:r>
              <a:rPr lang="fr-FR" sz="1400" b="1" dirty="0" smtClean="0">
                <a:solidFill>
                  <a:srgbClr val="0000FF"/>
                </a:solidFill>
              </a:rPr>
              <a:t>, PRL 105, 262501 (2010)</a:t>
            </a:r>
          </a:p>
          <a:p>
            <a:pPr>
              <a:defRPr/>
            </a:pPr>
            <a:r>
              <a:rPr lang="fr-FR" sz="1400" b="1" dirty="0" smtClean="0">
                <a:solidFill>
                  <a:srgbClr val="0000FF"/>
                </a:solidFill>
                <a:latin typeface="Wingdings"/>
                <a:ea typeface="Wingdings"/>
                <a:cs typeface="Wingdings"/>
                <a:sym typeface="Wingdings"/>
              </a:rPr>
              <a:t> </a:t>
            </a:r>
            <a:r>
              <a:rPr lang="fr-FR" sz="1400" b="1" dirty="0" smtClean="0">
                <a:solidFill>
                  <a:srgbClr val="0000FF"/>
                </a:solidFill>
              </a:rPr>
              <a:t>Yang, </a:t>
            </a:r>
            <a:r>
              <a:rPr lang="fr-FR" sz="1400" b="1" dirty="0" err="1" smtClean="0">
                <a:solidFill>
                  <a:srgbClr val="0000FF"/>
                </a:solidFill>
              </a:rPr>
              <a:t>Grasso</a:t>
            </a:r>
            <a:r>
              <a:rPr lang="fr-FR" sz="1400" b="1" dirty="0" smtClean="0">
                <a:solidFill>
                  <a:srgbClr val="0000FF"/>
                </a:solidFill>
              </a:rPr>
              <a:t>, Roca-Maza, Colo’ et al., PRC 94, 034311 (2016)</a:t>
            </a:r>
          </a:p>
          <a:p>
            <a:pPr marL="285750" indent="-285750">
              <a:buFont typeface="Wingdings" charset="0"/>
              <a:buChar char="w"/>
              <a:defRPr/>
            </a:pPr>
            <a:r>
              <a:rPr lang="fr-FR" sz="1400" b="1" dirty="0" err="1" smtClean="0">
                <a:solidFill>
                  <a:srgbClr val="0000FF"/>
                </a:solidFill>
              </a:rPr>
              <a:t>Grasso</a:t>
            </a:r>
            <a:r>
              <a:rPr lang="fr-FR" sz="1400" b="1" dirty="0" smtClean="0">
                <a:solidFill>
                  <a:srgbClr val="0000FF"/>
                </a:solidFill>
              </a:rPr>
              <a:t>, Lacroix, van </a:t>
            </a:r>
            <a:r>
              <a:rPr lang="fr-FR" sz="1400" b="1" dirty="0" err="1" smtClean="0">
                <a:solidFill>
                  <a:srgbClr val="0000FF"/>
                </a:solidFill>
              </a:rPr>
              <a:t>Kolck</a:t>
            </a:r>
            <a:r>
              <a:rPr lang="fr-FR" sz="1400" b="1" dirty="0" smtClean="0">
                <a:solidFill>
                  <a:srgbClr val="0000FF"/>
                </a:solidFill>
              </a:rPr>
              <a:t>, </a:t>
            </a:r>
            <a:r>
              <a:rPr lang="fr-FR" sz="1400" b="1" dirty="0" err="1" smtClean="0">
                <a:solidFill>
                  <a:srgbClr val="0000FF"/>
                </a:solidFill>
              </a:rPr>
              <a:t>Invited</a:t>
            </a:r>
            <a:r>
              <a:rPr lang="fr-FR" sz="1400" b="1" dirty="0" smtClean="0">
                <a:solidFill>
                  <a:srgbClr val="0000FF"/>
                </a:solidFill>
              </a:rPr>
              <a:t> Comment, Phys</a:t>
            </a:r>
            <a:r>
              <a:rPr lang="fr-FR" sz="1400" b="1" dirty="0">
                <a:solidFill>
                  <a:srgbClr val="0000FF"/>
                </a:solidFill>
              </a:rPr>
              <a:t>. </a:t>
            </a:r>
            <a:r>
              <a:rPr lang="fr-FR" sz="1400" b="1" dirty="0" err="1">
                <a:solidFill>
                  <a:srgbClr val="0000FF"/>
                </a:solidFill>
              </a:rPr>
              <a:t>Scr</a:t>
            </a:r>
            <a:r>
              <a:rPr lang="fr-FR" sz="1400" b="1" dirty="0">
                <a:solidFill>
                  <a:srgbClr val="0000FF"/>
                </a:solidFill>
              </a:rPr>
              <a:t>. </a:t>
            </a:r>
            <a:r>
              <a:rPr lang="fr-FR" sz="1400" b="1" dirty="0" smtClean="0">
                <a:solidFill>
                  <a:srgbClr val="0000FF"/>
                </a:solidFill>
              </a:rPr>
              <a:t>91, 063005 (2016)</a:t>
            </a:r>
          </a:p>
          <a:p>
            <a:pPr marL="285750" indent="-285750">
              <a:buFont typeface="Wingdings" charset="0"/>
              <a:buChar char="w"/>
              <a:defRPr/>
            </a:pPr>
            <a:r>
              <a:rPr lang="fr-FR" sz="1400" b="1" dirty="0" smtClean="0">
                <a:solidFill>
                  <a:srgbClr val="0000FF"/>
                </a:solidFill>
              </a:rPr>
              <a:t>Yang</a:t>
            </a:r>
            <a:r>
              <a:rPr lang="fr-FR" sz="1400" b="1" dirty="0">
                <a:solidFill>
                  <a:srgbClr val="0000FF"/>
                </a:solidFill>
              </a:rPr>
              <a:t>, </a:t>
            </a:r>
            <a:r>
              <a:rPr lang="fr-FR" sz="1400" b="1" dirty="0" err="1" smtClean="0">
                <a:solidFill>
                  <a:srgbClr val="0000FF"/>
                </a:solidFill>
              </a:rPr>
              <a:t>Grasso</a:t>
            </a:r>
            <a:r>
              <a:rPr lang="fr-FR" sz="1400" b="1" dirty="0">
                <a:solidFill>
                  <a:srgbClr val="0000FF"/>
                </a:solidFill>
              </a:rPr>
              <a:t>, </a:t>
            </a:r>
            <a:r>
              <a:rPr lang="fr-FR" sz="1400" b="1" dirty="0" smtClean="0">
                <a:solidFill>
                  <a:srgbClr val="0000FF"/>
                </a:solidFill>
              </a:rPr>
              <a:t>and Lacroix, PRC 96</a:t>
            </a:r>
            <a:r>
              <a:rPr lang="fr-FR" sz="1400" b="1" dirty="0">
                <a:solidFill>
                  <a:srgbClr val="0000FF"/>
                </a:solidFill>
              </a:rPr>
              <a:t>, 034318 (2017) </a:t>
            </a:r>
            <a:endParaRPr lang="fr-FR" sz="1400" b="1" dirty="0" smtClean="0">
              <a:solidFill>
                <a:srgbClr val="0000FF"/>
              </a:solidFill>
            </a:endParaRPr>
          </a:p>
          <a:p>
            <a:pPr marL="285750" indent="-285750">
              <a:buFont typeface="Wingdings" charset="0"/>
              <a:buChar char="w"/>
              <a:defRPr/>
            </a:pPr>
            <a:r>
              <a:rPr lang="fr-FR" sz="1400" b="1" dirty="0" smtClean="0">
                <a:solidFill>
                  <a:srgbClr val="0000FF"/>
                </a:solidFill>
              </a:rPr>
              <a:t>Yang</a:t>
            </a:r>
            <a:r>
              <a:rPr lang="fr-FR" sz="1400" b="1" dirty="0">
                <a:solidFill>
                  <a:srgbClr val="0000FF"/>
                </a:solidFill>
              </a:rPr>
              <a:t>, </a:t>
            </a:r>
            <a:r>
              <a:rPr lang="fr-FR" sz="1400" b="1" dirty="0" err="1" smtClean="0">
                <a:solidFill>
                  <a:srgbClr val="0000FF"/>
                </a:solidFill>
              </a:rPr>
              <a:t>Grasso</a:t>
            </a:r>
            <a:r>
              <a:rPr lang="fr-FR" sz="1400" b="1" dirty="0">
                <a:solidFill>
                  <a:srgbClr val="0000FF"/>
                </a:solidFill>
              </a:rPr>
              <a:t>, </a:t>
            </a:r>
            <a:r>
              <a:rPr lang="fr-FR" sz="1400" b="1" dirty="0" smtClean="0">
                <a:solidFill>
                  <a:srgbClr val="0000FF"/>
                </a:solidFill>
              </a:rPr>
              <a:t>et al., PRC 95</a:t>
            </a:r>
            <a:r>
              <a:rPr lang="fr-FR" sz="1400" b="1" dirty="0">
                <a:solidFill>
                  <a:srgbClr val="0000FF"/>
                </a:solidFill>
              </a:rPr>
              <a:t>, 054325 (2017)</a:t>
            </a:r>
          </a:p>
          <a:p>
            <a:endParaRPr lang="fr-FR" sz="1400" b="1" dirty="0">
              <a:solidFill>
                <a:srgbClr val="0000FF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300788" y="2636912"/>
            <a:ext cx="2087562" cy="46196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First </a:t>
            </a:r>
            <a:r>
              <a:rPr lang="fr-FR" b="1" dirty="0" err="1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order</a:t>
            </a:r>
            <a:endParaRPr lang="fr-FR" b="1" dirty="0">
              <a:solidFill>
                <a:srgbClr val="FFFFFF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625084" y="3573018"/>
            <a:ext cx="2411412" cy="46037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Second </a:t>
            </a:r>
            <a:r>
              <a:rPr lang="fr-FR" b="1" dirty="0" err="1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order</a:t>
            </a:r>
            <a:endParaRPr lang="fr-FR" b="1" dirty="0">
              <a:solidFill>
                <a:srgbClr val="FFFFFF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293898" name="Text Box 10"/>
          <p:cNvSpPr txBox="1">
            <a:spLocks noChangeArrowheads="1"/>
          </p:cNvSpPr>
          <p:nvPr/>
        </p:nvSpPr>
        <p:spPr bwMode="auto">
          <a:xfrm>
            <a:off x="179513" y="5373216"/>
            <a:ext cx="8784976" cy="133882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fr-FR" sz="1800" b="1" dirty="0" smtClean="0">
                <a:solidFill>
                  <a:srgbClr val="FFFFFF"/>
                </a:solidFill>
              </a:rPr>
              <a:t>This second-</a:t>
            </a:r>
            <a:r>
              <a:rPr lang="fr-FR" sz="1800" b="1" dirty="0" err="1" smtClean="0">
                <a:solidFill>
                  <a:srgbClr val="FFFFFF"/>
                </a:solidFill>
              </a:rPr>
              <a:t>order</a:t>
            </a:r>
            <a:r>
              <a:rPr lang="fr-FR" sz="1800" b="1" dirty="0" smtClean="0">
                <a:solidFill>
                  <a:srgbClr val="FFFFFF"/>
                </a:solidFill>
              </a:rPr>
              <a:t> contribution diverges  -&gt; 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1800" b="1" dirty="0" smtClean="0">
                <a:solidFill>
                  <a:srgbClr val="FFFFFF"/>
                </a:solidFill>
              </a:rPr>
              <a:t>For ex. </a:t>
            </a:r>
            <a:r>
              <a:rPr lang="en-US" sz="1800" b="1" dirty="0" smtClean="0">
                <a:solidFill>
                  <a:srgbClr val="FFFF00"/>
                </a:solidFill>
              </a:rPr>
              <a:t>the square of the </a:t>
            </a:r>
            <a:r>
              <a:rPr lang="en-US" sz="1800" b="1" dirty="0" err="1" smtClean="0">
                <a:solidFill>
                  <a:srgbClr val="FFFF00"/>
                </a:solidFill>
              </a:rPr>
              <a:t>Skyrme</a:t>
            </a:r>
            <a:r>
              <a:rPr lang="en-US" sz="1800" b="1" dirty="0" smtClean="0">
                <a:solidFill>
                  <a:srgbClr val="FFFF00"/>
                </a:solidFill>
              </a:rPr>
              <a:t>  t</a:t>
            </a:r>
            <a:r>
              <a:rPr lang="en-US" sz="1800" b="1" baseline="-25000" dirty="0" smtClean="0">
                <a:solidFill>
                  <a:srgbClr val="FFFF00"/>
                </a:solidFill>
              </a:rPr>
              <a:t>0 </a:t>
            </a:r>
            <a:r>
              <a:rPr lang="en-US" sz="1800" b="1" dirty="0" smtClean="0">
                <a:solidFill>
                  <a:srgbClr val="FFFF00"/>
                </a:solidFill>
              </a:rPr>
              <a:t>term </a:t>
            </a:r>
            <a:r>
              <a:rPr lang="en-US" sz="1800" b="1" dirty="0" smtClean="0">
                <a:solidFill>
                  <a:srgbClr val="FFFFFF"/>
                </a:solidFill>
              </a:rPr>
              <a:t>has a </a:t>
            </a:r>
            <a:r>
              <a:rPr lang="en-US" sz="1800" b="1" dirty="0" smtClean="0">
                <a:solidFill>
                  <a:srgbClr val="FFFF00"/>
                </a:solidFill>
              </a:rPr>
              <a:t>k</a:t>
            </a:r>
            <a:r>
              <a:rPr lang="en-US" sz="1800" b="1" baseline="-25000" dirty="0" smtClean="0">
                <a:solidFill>
                  <a:srgbClr val="FFFF00"/>
                </a:solidFill>
              </a:rPr>
              <a:t>F</a:t>
            </a:r>
            <a:r>
              <a:rPr lang="en-US" sz="1800" b="1" baseline="30000" dirty="0" smtClean="0">
                <a:solidFill>
                  <a:srgbClr val="FFFF00"/>
                </a:solidFill>
              </a:rPr>
              <a:t>4</a:t>
            </a:r>
            <a:r>
              <a:rPr lang="en-US" sz="1800" b="1" dirty="0" smtClean="0">
                <a:solidFill>
                  <a:srgbClr val="FFFF00"/>
                </a:solidFill>
              </a:rPr>
              <a:t> dependence </a:t>
            </a:r>
            <a:r>
              <a:rPr lang="en-US" sz="1800" b="1" dirty="0" smtClean="0">
                <a:solidFill>
                  <a:srgbClr val="FFFFFF"/>
                </a:solidFill>
              </a:rPr>
              <a:t>and is the sum of a finite part plus a term </a:t>
            </a:r>
            <a:r>
              <a:rPr lang="en-US" sz="1800" b="1" dirty="0" smtClean="0">
                <a:solidFill>
                  <a:srgbClr val="FFFF00"/>
                </a:solidFill>
              </a:rPr>
              <a:t>linearly dependent on the cutoff </a:t>
            </a:r>
            <a:r>
              <a:rPr lang="en-US" sz="1800" b="1" dirty="0" smtClean="0">
                <a:solidFill>
                  <a:srgbClr val="FFFFFF"/>
                </a:solidFill>
              </a:rPr>
              <a:t>(on the transferred momentum q) </a:t>
            </a:r>
            <a:r>
              <a:rPr lang="en-US" sz="1800" b="1" dirty="0" smtClean="0">
                <a:solidFill>
                  <a:srgbClr val="FFFF00"/>
                </a:solidFill>
              </a:rPr>
              <a:t>-&gt;  REGULARIZATION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5652120" y="4797152"/>
            <a:ext cx="2952328" cy="369332"/>
          </a:xfrm>
          <a:prstGeom prst="rect">
            <a:avLst/>
          </a:prstGeom>
          <a:ln w="76200" cmpd="sng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8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k</a:t>
            </a:r>
            <a:r>
              <a:rPr lang="fr-FR" sz="1800" b="1" baseline="-25000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F</a:t>
            </a:r>
            <a:r>
              <a:rPr lang="fr-FR" sz="18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-&gt; Fermi </a:t>
            </a:r>
            <a:r>
              <a:rPr lang="fr-FR" sz="18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momentum</a:t>
            </a:r>
            <a:endParaRPr lang="fr-FR" sz="1800" b="1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  <p:cxnSp>
        <p:nvCxnSpPr>
          <p:cNvPr id="5" name="Connecteur droit avec flèche 4"/>
          <p:cNvCxnSpPr/>
          <p:nvPr/>
        </p:nvCxnSpPr>
        <p:spPr bwMode="auto">
          <a:xfrm flipV="1">
            <a:off x="5580112" y="5229200"/>
            <a:ext cx="504056" cy="648072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5" name="ZoneTexte 14"/>
          <p:cNvSpPr txBox="1"/>
          <p:nvPr/>
        </p:nvSpPr>
        <p:spPr>
          <a:xfrm>
            <a:off x="179513" y="4365104"/>
            <a:ext cx="2952328" cy="923330"/>
          </a:xfrm>
          <a:prstGeom prst="rect">
            <a:avLst/>
          </a:prstGeom>
          <a:ln w="76200" cmpd="sng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k</a:t>
            </a:r>
            <a:r>
              <a:rPr lang="fr-FR" sz="1800" b="1" baseline="-25000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F</a:t>
            </a:r>
            <a:r>
              <a:rPr lang="fr-FR" sz="1800" b="1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= (</a:t>
            </a:r>
            <a:r>
              <a:rPr lang="fr-FR" sz="18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3/2 π</a:t>
            </a:r>
            <a:r>
              <a:rPr lang="fr-FR" sz="1800" b="1" baseline="30000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2 </a:t>
            </a:r>
            <a:r>
              <a:rPr lang="fr-FR" sz="1800" b="1" dirty="0" err="1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ρ</a:t>
            </a:r>
            <a:r>
              <a:rPr lang="fr-FR" sz="1800" b="1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) </a:t>
            </a:r>
            <a:r>
              <a:rPr lang="fr-FR" sz="1800" b="1" baseline="30000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1/3       </a:t>
            </a:r>
            <a:r>
              <a:rPr lang="fr-FR" sz="18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SM</a:t>
            </a:r>
            <a:endParaRPr lang="fr-FR" sz="1800" b="1" baseline="30000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  <a:p>
            <a:endParaRPr lang="fr-FR" sz="1800" b="1" dirty="0" smtClean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  <a:p>
            <a:r>
              <a:rPr lang="fr-FR" sz="18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k</a:t>
            </a:r>
            <a:r>
              <a:rPr lang="fr-FR" sz="1800" b="1" baseline="-25000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F</a:t>
            </a:r>
            <a:r>
              <a:rPr lang="fr-FR" sz="18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= </a:t>
            </a:r>
            <a:r>
              <a:rPr lang="fr-FR" sz="18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k</a:t>
            </a:r>
            <a:r>
              <a:rPr lang="fr-FR" sz="1800" b="1" baseline="-25000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N</a:t>
            </a:r>
            <a:r>
              <a:rPr lang="fr-FR" sz="1800" b="1" baseline="-25000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sz="18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= (3π</a:t>
            </a:r>
            <a:r>
              <a:rPr lang="fr-FR" sz="1800" b="1" baseline="30000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2 </a:t>
            </a:r>
            <a:r>
              <a:rPr lang="fr-FR" sz="18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ρ</a:t>
            </a:r>
            <a:r>
              <a:rPr lang="fr-FR" sz="18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) </a:t>
            </a:r>
            <a:r>
              <a:rPr lang="fr-FR" sz="1800" b="1" baseline="30000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1/3       </a:t>
            </a:r>
            <a:r>
              <a:rPr lang="fr-FR" sz="18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NM</a:t>
            </a:r>
            <a:endParaRPr lang="fr-FR" sz="1800" b="1" baseline="30000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3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93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93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896" grpId="0" animBg="1"/>
      <p:bldP spid="293897" grpId="0" animBg="1"/>
      <p:bldP spid="293898" grpId="0" animBg="1"/>
      <p:bldP spid="3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Titre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7772400" cy="1143000"/>
          </a:xfrm>
        </p:spPr>
        <p:txBody>
          <a:bodyPr/>
          <a:lstStyle/>
          <a:p>
            <a:r>
              <a:rPr lang="en-US" sz="3200" b="1" dirty="0" err="1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Skyrme</a:t>
            </a:r>
            <a:r>
              <a:rPr lang="en-US" sz="3200" b="1" dirty="0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 interaction for matter (no spin orbit at the mean-field level)</a:t>
            </a:r>
            <a:endParaRPr lang="en-US" sz="3200" b="1" dirty="0">
              <a:solidFill>
                <a:srgbClr val="80008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9506" name="Image 3" descr="u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780930"/>
            <a:ext cx="8928100" cy="94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9507" name="Image 4" descr="un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850" y="5457825"/>
            <a:ext cx="25400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9508" name="ZoneTexte 5"/>
          <p:cNvSpPr txBox="1">
            <a:spLocks noChangeArrowheads="1"/>
          </p:cNvSpPr>
          <p:nvPr/>
        </p:nvSpPr>
        <p:spPr bwMode="auto">
          <a:xfrm>
            <a:off x="1547813" y="5300663"/>
            <a:ext cx="26638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1800" b="1">
                <a:solidFill>
                  <a:srgbClr val="000000"/>
                </a:solidFill>
              </a:rPr>
              <a:t>Spin-exchange operator</a:t>
            </a:r>
          </a:p>
        </p:txBody>
      </p:sp>
      <p:sp>
        <p:nvSpPr>
          <p:cNvPr id="149509" name="Flèche vers la droite 6"/>
          <p:cNvSpPr>
            <a:spLocks noChangeArrowheads="1"/>
          </p:cNvSpPr>
          <p:nvPr/>
        </p:nvSpPr>
        <p:spPr bwMode="auto">
          <a:xfrm>
            <a:off x="3779839" y="5445127"/>
            <a:ext cx="720725" cy="36036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23528" y="4005064"/>
            <a:ext cx="8532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800080"/>
                </a:solidFill>
              </a:rPr>
              <a:t>Expansion in relative </a:t>
            </a:r>
            <a:r>
              <a:rPr lang="fr-FR" b="1" dirty="0" err="1" smtClean="0">
                <a:solidFill>
                  <a:srgbClr val="800080"/>
                </a:solidFill>
              </a:rPr>
              <a:t>momenta</a:t>
            </a:r>
            <a:r>
              <a:rPr lang="fr-FR" b="1" dirty="0" smtClean="0">
                <a:solidFill>
                  <a:srgbClr val="800080"/>
                </a:solidFill>
              </a:rPr>
              <a:t> k and k’ </a:t>
            </a:r>
            <a:r>
              <a:rPr lang="fr-FR" b="1" dirty="0" err="1" smtClean="0">
                <a:solidFill>
                  <a:srgbClr val="800080"/>
                </a:solidFill>
              </a:rPr>
              <a:t>truncated</a:t>
            </a:r>
            <a:r>
              <a:rPr lang="fr-FR" b="1" dirty="0" smtClean="0">
                <a:solidFill>
                  <a:srgbClr val="800080"/>
                </a:solidFill>
              </a:rPr>
              <a:t> </a:t>
            </a:r>
            <a:r>
              <a:rPr lang="fr-FR" b="1" dirty="0" err="1" smtClean="0">
                <a:solidFill>
                  <a:srgbClr val="800080"/>
                </a:solidFill>
              </a:rPr>
              <a:t>at</a:t>
            </a:r>
            <a:r>
              <a:rPr lang="fr-FR" b="1" dirty="0" smtClean="0">
                <a:solidFill>
                  <a:srgbClr val="800080"/>
                </a:solidFill>
              </a:rPr>
              <a:t> second </a:t>
            </a:r>
            <a:r>
              <a:rPr lang="fr-FR" b="1" dirty="0" err="1" smtClean="0">
                <a:solidFill>
                  <a:srgbClr val="800080"/>
                </a:solidFill>
              </a:rPr>
              <a:t>order</a:t>
            </a:r>
            <a:endParaRPr lang="fr-FR" b="1" dirty="0">
              <a:solidFill>
                <a:srgbClr val="80008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755576" y="2319263"/>
            <a:ext cx="129614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800080"/>
                </a:solidFill>
              </a:rPr>
              <a:t>s</a:t>
            </a:r>
            <a:r>
              <a:rPr lang="fr-FR" b="1" dirty="0" smtClean="0">
                <a:solidFill>
                  <a:srgbClr val="800080"/>
                </a:solidFill>
              </a:rPr>
              <a:t>-</a:t>
            </a:r>
            <a:r>
              <a:rPr lang="fr-FR" b="1" dirty="0" err="1" smtClean="0">
                <a:solidFill>
                  <a:srgbClr val="800080"/>
                </a:solidFill>
              </a:rPr>
              <a:t>wave</a:t>
            </a:r>
            <a:endParaRPr lang="fr-FR" b="1" dirty="0">
              <a:solidFill>
                <a:srgbClr val="80008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627784" y="2319263"/>
            <a:ext cx="129614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800080"/>
                </a:solidFill>
              </a:rPr>
              <a:t>s</a:t>
            </a:r>
            <a:r>
              <a:rPr lang="fr-FR" b="1" dirty="0" smtClean="0">
                <a:solidFill>
                  <a:srgbClr val="800080"/>
                </a:solidFill>
              </a:rPr>
              <a:t>-</a:t>
            </a:r>
            <a:r>
              <a:rPr lang="fr-FR" b="1" dirty="0" err="1" smtClean="0">
                <a:solidFill>
                  <a:srgbClr val="800080"/>
                </a:solidFill>
              </a:rPr>
              <a:t>wave</a:t>
            </a:r>
            <a:endParaRPr lang="fr-FR" b="1" dirty="0">
              <a:solidFill>
                <a:srgbClr val="80008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380312" y="2348880"/>
            <a:ext cx="129614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800080"/>
                </a:solidFill>
              </a:rPr>
              <a:t>s</a:t>
            </a:r>
            <a:r>
              <a:rPr lang="fr-FR" b="1" dirty="0" smtClean="0">
                <a:solidFill>
                  <a:srgbClr val="800080"/>
                </a:solidFill>
              </a:rPr>
              <a:t>-</a:t>
            </a:r>
            <a:r>
              <a:rPr lang="fr-FR" b="1" dirty="0" err="1" smtClean="0">
                <a:solidFill>
                  <a:srgbClr val="800080"/>
                </a:solidFill>
              </a:rPr>
              <a:t>wave</a:t>
            </a:r>
            <a:endParaRPr lang="fr-FR" b="1" dirty="0">
              <a:solidFill>
                <a:srgbClr val="80008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508104" y="2348880"/>
            <a:ext cx="129614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800080"/>
                </a:solidFill>
              </a:rPr>
              <a:t>p-</a:t>
            </a:r>
            <a:r>
              <a:rPr lang="fr-FR" b="1" dirty="0" err="1" smtClean="0">
                <a:solidFill>
                  <a:srgbClr val="800080"/>
                </a:solidFill>
              </a:rPr>
              <a:t>wave</a:t>
            </a:r>
            <a:endParaRPr lang="fr-FR" b="1" dirty="0">
              <a:solidFill>
                <a:srgbClr val="8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545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Titre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568952" cy="926976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fr-FR" sz="2400" b="1" dirty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Second-</a:t>
            </a:r>
            <a:r>
              <a:rPr lang="fr-FR" sz="2400" b="1" dirty="0" err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order</a:t>
            </a:r>
            <a:r>
              <a:rPr lang="fr-FR" sz="2400" b="1" dirty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 contribution to the </a:t>
            </a:r>
            <a:r>
              <a:rPr lang="fr-FR" sz="2400" b="1" dirty="0" smtClean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EOS (</a:t>
            </a:r>
            <a:r>
              <a:rPr lang="fr-FR" sz="2400" b="1" dirty="0" err="1" smtClean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symmetric</a:t>
            </a:r>
            <a:r>
              <a:rPr lang="fr-FR" sz="2400" b="1" dirty="0" smtClean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2400" b="1" dirty="0" err="1" smtClean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matter</a:t>
            </a:r>
            <a:r>
              <a:rPr lang="fr-FR" sz="2400" b="1" dirty="0" smtClean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)</a:t>
            </a:r>
            <a:endParaRPr lang="fr-FR" sz="2400" b="1" dirty="0">
              <a:solidFill>
                <a:schemeClr val="bg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549275"/>
            <a:ext cx="7772400" cy="41148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endParaRPr lang="fr-FR" dirty="0"/>
          </a:p>
          <a:p>
            <a:pPr>
              <a:defRPr/>
            </a:pPr>
            <a:endParaRPr lang="fr-FR" dirty="0" smtClean="0"/>
          </a:p>
        </p:txBody>
      </p:sp>
      <p:pic>
        <p:nvPicPr>
          <p:cNvPr id="154627" name="Image 5" descr="u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125538"/>
            <a:ext cx="3543300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4" name="Image 6" descr="un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565400"/>
            <a:ext cx="5410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5" name="Image 7" descr="uno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365625"/>
            <a:ext cx="48133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630" name="ZoneTexte 8"/>
          <p:cNvSpPr txBox="1">
            <a:spLocks noChangeArrowheads="1"/>
          </p:cNvSpPr>
          <p:nvPr/>
        </p:nvSpPr>
        <p:spPr bwMode="auto">
          <a:xfrm>
            <a:off x="5219700" y="1268413"/>
            <a:ext cx="3600772" cy="923330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1800" b="1" dirty="0">
                <a:solidFill>
                  <a:srgbClr val="000000"/>
                </a:solidFill>
              </a:rPr>
              <a:t>v -&gt; interaction</a:t>
            </a:r>
          </a:p>
          <a:p>
            <a:r>
              <a:rPr lang="fr-FR" sz="1800" b="1" dirty="0">
                <a:solidFill>
                  <a:srgbClr val="000000"/>
                </a:solidFill>
              </a:rPr>
              <a:t>G -&gt; </a:t>
            </a:r>
            <a:r>
              <a:rPr lang="fr-FR" sz="1800" b="1" dirty="0" err="1" smtClean="0">
                <a:solidFill>
                  <a:srgbClr val="000000"/>
                </a:solidFill>
              </a:rPr>
              <a:t>propagator</a:t>
            </a:r>
            <a:endParaRPr lang="fr-FR" sz="1800" b="1" dirty="0" smtClean="0">
              <a:solidFill>
                <a:srgbClr val="000000"/>
              </a:solidFill>
            </a:endParaRPr>
          </a:p>
          <a:p>
            <a:r>
              <a:rPr lang="fr-FR" sz="1800" b="1" dirty="0">
                <a:solidFill>
                  <a:srgbClr val="000000"/>
                </a:solidFill>
              </a:rPr>
              <a:t>q</a:t>
            </a:r>
            <a:r>
              <a:rPr lang="fr-FR" sz="1800" b="1" dirty="0" smtClean="0">
                <a:solidFill>
                  <a:srgbClr val="000000"/>
                </a:solidFill>
              </a:rPr>
              <a:t> -&gt; </a:t>
            </a:r>
            <a:r>
              <a:rPr lang="fr-FR" sz="1800" b="1" dirty="0" err="1" smtClean="0">
                <a:solidFill>
                  <a:srgbClr val="000000"/>
                </a:solidFill>
              </a:rPr>
              <a:t>transferred</a:t>
            </a:r>
            <a:r>
              <a:rPr lang="fr-FR" sz="1800" b="1" dirty="0" smtClean="0">
                <a:solidFill>
                  <a:srgbClr val="000000"/>
                </a:solidFill>
              </a:rPr>
              <a:t> </a:t>
            </a:r>
            <a:r>
              <a:rPr lang="fr-FR" sz="1800" b="1" dirty="0" err="1" smtClean="0">
                <a:solidFill>
                  <a:srgbClr val="000000"/>
                </a:solidFill>
              </a:rPr>
              <a:t>momentum</a:t>
            </a:r>
            <a:r>
              <a:rPr lang="fr-FR" sz="1800" b="1" dirty="0" smtClean="0">
                <a:solidFill>
                  <a:srgbClr val="000000"/>
                </a:solidFill>
              </a:rPr>
              <a:t> </a:t>
            </a:r>
            <a:endParaRPr lang="fr-FR" sz="1800" b="1" dirty="0">
              <a:solidFill>
                <a:srgbClr val="000000"/>
              </a:solidFill>
            </a:endParaRPr>
          </a:p>
        </p:txBody>
      </p:sp>
      <p:sp>
        <p:nvSpPr>
          <p:cNvPr id="56327" name="ZoneTexte 10"/>
          <p:cNvSpPr txBox="1">
            <a:spLocks noChangeArrowheads="1"/>
          </p:cNvSpPr>
          <p:nvPr/>
        </p:nvSpPr>
        <p:spPr bwMode="auto">
          <a:xfrm>
            <a:off x="6588126" y="3059115"/>
            <a:ext cx="2087563" cy="369887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1800" b="1">
                <a:solidFill>
                  <a:srgbClr val="000000"/>
                </a:solidFill>
              </a:rPr>
              <a:t>Effective mass</a:t>
            </a:r>
          </a:p>
        </p:txBody>
      </p:sp>
      <p:sp>
        <p:nvSpPr>
          <p:cNvPr id="56328" name="Flèche vers la gauche 11"/>
          <p:cNvSpPr>
            <a:spLocks noChangeArrowheads="1"/>
          </p:cNvSpPr>
          <p:nvPr/>
        </p:nvSpPr>
        <p:spPr bwMode="auto">
          <a:xfrm>
            <a:off x="5940426" y="3213102"/>
            <a:ext cx="576263" cy="144463"/>
          </a:xfrm>
          <a:prstGeom prst="leftArrow">
            <a:avLst>
              <a:gd name="adj1" fmla="val 50000"/>
              <a:gd name="adj2" fmla="val 49863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6329" name="ZoneTexte 12"/>
          <p:cNvSpPr txBox="1">
            <a:spLocks noChangeArrowheads="1"/>
          </p:cNvSpPr>
          <p:nvPr/>
        </p:nvSpPr>
        <p:spPr bwMode="auto">
          <a:xfrm>
            <a:off x="5795964" y="4510090"/>
            <a:ext cx="2447925" cy="923925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1800" b="1">
                <a:solidFill>
                  <a:srgbClr val="000000"/>
                </a:solidFill>
              </a:rPr>
              <a:t>k</a:t>
            </a:r>
            <a:r>
              <a:rPr lang="fr-FR" sz="1800" b="1" baseline="-25000">
                <a:solidFill>
                  <a:srgbClr val="000000"/>
                </a:solidFill>
              </a:rPr>
              <a:t>F1 </a:t>
            </a:r>
            <a:r>
              <a:rPr lang="fr-FR" sz="1800" b="1">
                <a:solidFill>
                  <a:srgbClr val="000000"/>
                </a:solidFill>
              </a:rPr>
              <a:t> and k</a:t>
            </a:r>
            <a:r>
              <a:rPr lang="fr-FR" sz="1800" b="1" baseline="-25000">
                <a:solidFill>
                  <a:srgbClr val="000000"/>
                </a:solidFill>
              </a:rPr>
              <a:t>F2</a:t>
            </a:r>
            <a:r>
              <a:rPr lang="fr-FR" sz="1800" b="1">
                <a:solidFill>
                  <a:srgbClr val="000000"/>
                </a:solidFill>
              </a:rPr>
              <a:t> -&gt; Fermi momenta of the two nucleons</a:t>
            </a:r>
          </a:p>
        </p:txBody>
      </p:sp>
      <p:sp>
        <p:nvSpPr>
          <p:cNvPr id="56330" name="ZoneTexte 13"/>
          <p:cNvSpPr txBox="1">
            <a:spLocks noChangeArrowheads="1"/>
          </p:cNvSpPr>
          <p:nvPr/>
        </p:nvSpPr>
        <p:spPr bwMode="auto">
          <a:xfrm>
            <a:off x="1331914" y="5661025"/>
            <a:ext cx="2808287" cy="1200329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1800" b="1">
                <a:solidFill>
                  <a:srgbClr val="000000"/>
                </a:solidFill>
              </a:rPr>
              <a:t>In symmetric matter, neutron and proton Fermi momenta are the same:</a:t>
            </a:r>
          </a:p>
        </p:txBody>
      </p:sp>
      <p:pic>
        <p:nvPicPr>
          <p:cNvPr id="56331" name="Image 14" descr="uno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5876925"/>
            <a:ext cx="231140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7765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7" grpId="0" animBg="1"/>
      <p:bldP spid="56328" grpId="0" animBg="1"/>
      <p:bldP spid="56329" grpId="0" animBg="1"/>
      <p:bldP spid="563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Titre 1"/>
          <p:cNvSpPr>
            <a:spLocks noGrp="1"/>
          </p:cNvSpPr>
          <p:nvPr>
            <p:ph type="title"/>
          </p:nvPr>
        </p:nvSpPr>
        <p:spPr>
          <a:xfrm>
            <a:off x="832048" y="197544"/>
            <a:ext cx="7772400" cy="56716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fr-FR" sz="2400" b="1" u="sng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EOS </a:t>
            </a:r>
            <a:r>
              <a:rPr lang="fr-FR" sz="2400" b="1" u="sng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of </a:t>
            </a:r>
            <a:r>
              <a:rPr lang="fr-FR" sz="2400" b="1" u="sng" dirty="0" err="1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symmetric</a:t>
            </a:r>
            <a:r>
              <a:rPr lang="fr-FR" sz="2400" b="1" u="sng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2400" b="1" u="sng" dirty="0" err="1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matter</a:t>
            </a:r>
            <a:r>
              <a:rPr lang="fr-FR" sz="2400" b="1" u="sng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and </a:t>
            </a:r>
            <a:r>
              <a:rPr lang="fr-FR" sz="2400" b="1" u="sng" dirty="0" err="1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cutoff</a:t>
            </a:r>
            <a:r>
              <a:rPr lang="fr-FR" sz="2400" b="1" u="sng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2400" b="1" u="sng" dirty="0" err="1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regularization</a:t>
            </a:r>
            <a:endParaRPr lang="fr-FR" sz="2400" b="1" u="sng" dirty="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5650" name="Espace réservé du contenu 2"/>
          <p:cNvSpPr>
            <a:spLocks noGrp="1"/>
          </p:cNvSpPr>
          <p:nvPr>
            <p:ph idx="1"/>
          </p:nvPr>
        </p:nvSpPr>
        <p:spPr>
          <a:xfrm>
            <a:off x="685800" y="827088"/>
            <a:ext cx="7772400" cy="4114800"/>
          </a:xfrm>
        </p:spPr>
        <p:txBody>
          <a:bodyPr/>
          <a:lstStyle/>
          <a:p>
            <a:r>
              <a:rPr lang="fr-FR" sz="2800" b="1" dirty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First </a:t>
            </a:r>
            <a:r>
              <a:rPr lang="fr-FR" sz="2800" b="1" dirty="0" err="1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order</a:t>
            </a:r>
            <a:endParaRPr lang="fr-FR" sz="2800" b="1" dirty="0">
              <a:solidFill>
                <a:srgbClr val="80008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fr-FR" dirty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fr-FR" dirty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fr-FR" dirty="0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fr-FR" sz="2800" b="1" dirty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Second </a:t>
            </a:r>
            <a:r>
              <a:rPr lang="fr-FR" sz="2800" b="1" dirty="0" err="1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order</a:t>
            </a:r>
            <a:endParaRPr lang="fr-FR" sz="2800" b="1" dirty="0">
              <a:solidFill>
                <a:srgbClr val="80008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55651" name="Image 3" descr="un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4" y="1412877"/>
            <a:ext cx="809942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652" name="Image 4" descr="u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493965"/>
            <a:ext cx="316865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653" name="Image 9" descr="un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264025"/>
            <a:ext cx="5918200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5654" name="ZoneTexte 10"/>
          <p:cNvSpPr txBox="1">
            <a:spLocks noChangeArrowheads="1"/>
          </p:cNvSpPr>
          <p:nvPr/>
        </p:nvSpPr>
        <p:spPr bwMode="auto">
          <a:xfrm>
            <a:off x="323851" y="3729038"/>
            <a:ext cx="86407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2000" b="1">
                <a:solidFill>
                  <a:srgbClr val="000000"/>
                </a:solidFill>
              </a:rPr>
              <a:t>Convenient change of variables: using the incoming and outgoing relative momenta k and k’</a:t>
            </a:r>
          </a:p>
        </p:txBody>
      </p:sp>
      <p:sp>
        <p:nvSpPr>
          <p:cNvPr id="155655" name="ZoneTexte 11"/>
          <p:cNvSpPr txBox="1">
            <a:spLocks noChangeArrowheads="1"/>
          </p:cNvSpPr>
          <p:nvPr/>
        </p:nvSpPr>
        <p:spPr bwMode="auto">
          <a:xfrm>
            <a:off x="323851" y="5116513"/>
            <a:ext cx="7200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2000" b="1">
                <a:solidFill>
                  <a:srgbClr val="000000"/>
                </a:solidFill>
              </a:rPr>
              <a:t>Then the propagator can be simplified and written as</a:t>
            </a:r>
          </a:p>
        </p:txBody>
      </p:sp>
      <p:pic>
        <p:nvPicPr>
          <p:cNvPr id="155656" name="Image 12" descr="uno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5551488"/>
            <a:ext cx="2463800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5657" name="ZoneTexte 13"/>
          <p:cNvSpPr txBox="1">
            <a:spLocks noChangeArrowheads="1"/>
          </p:cNvSpPr>
          <p:nvPr/>
        </p:nvSpPr>
        <p:spPr bwMode="auto">
          <a:xfrm>
            <a:off x="3348039" y="5559427"/>
            <a:ext cx="7191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>
                <a:solidFill>
                  <a:srgbClr val="000000"/>
                </a:solidFill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1632829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7" name="Image 2" descr="u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1268413"/>
            <a:ext cx="9144000" cy="471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7698" name="Titre 1"/>
          <p:cNvSpPr>
            <a:spLocks noGrp="1"/>
          </p:cNvSpPr>
          <p:nvPr>
            <p:ph type="title"/>
          </p:nvPr>
        </p:nvSpPr>
        <p:spPr>
          <a:xfrm>
            <a:off x="395536" y="260352"/>
            <a:ext cx="8061077" cy="792163"/>
          </a:xfrm>
          <a:solidFill>
            <a:srgbClr val="800080"/>
          </a:solidFill>
        </p:spPr>
        <p:txBody>
          <a:bodyPr/>
          <a:lstStyle/>
          <a:p>
            <a:r>
              <a:rPr lang="en-US" sz="1800" b="1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Second-order contribution for symmetric matter (without the spin-orbit </a:t>
            </a:r>
            <a:r>
              <a:rPr lang="en-US" sz="1800" b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and the tensor terms)</a:t>
            </a:r>
            <a:r>
              <a:rPr lang="en-US" sz="1800" b="1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. Sum of the two following terms (cutoff on k’)</a:t>
            </a:r>
          </a:p>
        </p:txBody>
      </p:sp>
      <p:sp>
        <p:nvSpPr>
          <p:cNvPr id="157699" name="ZoneTexte 3"/>
          <p:cNvSpPr txBox="1">
            <a:spLocks noChangeArrowheads="1"/>
          </p:cNvSpPr>
          <p:nvPr/>
        </p:nvSpPr>
        <p:spPr bwMode="auto">
          <a:xfrm>
            <a:off x="215900" y="6165850"/>
            <a:ext cx="89646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1800" b="1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" name="Rectangle à coins arrondis 1"/>
          <p:cNvSpPr>
            <a:spLocks noChangeArrowheads="1"/>
          </p:cNvSpPr>
          <p:nvPr/>
        </p:nvSpPr>
        <p:spPr bwMode="auto">
          <a:xfrm>
            <a:off x="3205163" y="1412877"/>
            <a:ext cx="2087562" cy="360363"/>
          </a:xfrm>
          <a:prstGeom prst="roundRect">
            <a:avLst>
              <a:gd name="adj" fmla="val 16667"/>
            </a:avLst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à coins arrondis 7"/>
          <p:cNvSpPr>
            <a:spLocks noChangeArrowheads="1"/>
          </p:cNvSpPr>
          <p:nvPr/>
        </p:nvSpPr>
        <p:spPr bwMode="auto">
          <a:xfrm>
            <a:off x="3419475" y="2349502"/>
            <a:ext cx="2305050" cy="358775"/>
          </a:xfrm>
          <a:prstGeom prst="roundRect">
            <a:avLst>
              <a:gd name="adj" fmla="val 16667"/>
            </a:avLst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à coins arrondis 8"/>
          <p:cNvSpPr>
            <a:spLocks noChangeArrowheads="1"/>
          </p:cNvSpPr>
          <p:nvPr/>
        </p:nvSpPr>
        <p:spPr bwMode="auto">
          <a:xfrm>
            <a:off x="3203576" y="3284540"/>
            <a:ext cx="2087563" cy="358775"/>
          </a:xfrm>
          <a:prstGeom prst="roundRect">
            <a:avLst>
              <a:gd name="adj" fmla="val 16667"/>
            </a:avLst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10" name="Rectangle à coins arrondis 9"/>
          <p:cNvSpPr>
            <a:spLocks noChangeArrowheads="1"/>
          </p:cNvSpPr>
          <p:nvPr/>
        </p:nvSpPr>
        <p:spPr bwMode="auto">
          <a:xfrm>
            <a:off x="3203576" y="4868865"/>
            <a:ext cx="2087563" cy="358775"/>
          </a:xfrm>
          <a:prstGeom prst="roundRect">
            <a:avLst>
              <a:gd name="adj" fmla="val 16667"/>
            </a:avLst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11" name="Ellipse 10"/>
          <p:cNvSpPr>
            <a:spLocks noChangeArrowheads="1"/>
          </p:cNvSpPr>
          <p:nvPr/>
        </p:nvSpPr>
        <p:spPr bwMode="auto">
          <a:xfrm>
            <a:off x="8101013" y="2565402"/>
            <a:ext cx="792162" cy="576263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12" name="Ellipse 11"/>
          <p:cNvSpPr>
            <a:spLocks noChangeArrowheads="1"/>
          </p:cNvSpPr>
          <p:nvPr/>
        </p:nvSpPr>
        <p:spPr bwMode="auto">
          <a:xfrm>
            <a:off x="7885113" y="1628777"/>
            <a:ext cx="790575" cy="576263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13" name="Ellipse 12"/>
          <p:cNvSpPr>
            <a:spLocks noChangeArrowheads="1"/>
          </p:cNvSpPr>
          <p:nvPr/>
        </p:nvSpPr>
        <p:spPr bwMode="auto">
          <a:xfrm>
            <a:off x="8101013" y="3500438"/>
            <a:ext cx="792162" cy="576262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14" name="Ellipse 13"/>
          <p:cNvSpPr>
            <a:spLocks noChangeArrowheads="1"/>
          </p:cNvSpPr>
          <p:nvPr/>
        </p:nvSpPr>
        <p:spPr bwMode="auto">
          <a:xfrm>
            <a:off x="7667626" y="5084763"/>
            <a:ext cx="792163" cy="576262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319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Espace réservé du contenu 2"/>
          <p:cNvSpPr>
            <a:spLocks noGrp="1"/>
          </p:cNvSpPr>
          <p:nvPr>
            <p:ph idx="1"/>
          </p:nvPr>
        </p:nvSpPr>
        <p:spPr>
          <a:xfrm>
            <a:off x="684213" y="908050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fr-FR" b="1" dirty="0" err="1">
                <a:latin typeface="Arial" charset="0"/>
                <a:ea typeface="ＭＳ Ｐゴシック" charset="0"/>
                <a:cs typeface="ＭＳ Ｐゴシック" charset="0"/>
              </a:rPr>
              <a:t>C</a:t>
            </a:r>
            <a:r>
              <a:rPr lang="fr-FR" b="1" dirty="0" err="1" smtClean="0">
                <a:latin typeface="Arial" charset="0"/>
                <a:ea typeface="ＭＳ Ｐゴシック" charset="0"/>
                <a:cs typeface="ＭＳ Ｐゴシック" charset="0"/>
              </a:rPr>
              <a:t>ombinations</a:t>
            </a:r>
            <a:r>
              <a:rPr lang="fr-FR" b="1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b="1" dirty="0">
                <a:latin typeface="Arial" charset="0"/>
                <a:ea typeface="ＭＳ Ｐゴシック" charset="0"/>
                <a:cs typeface="ＭＳ Ｐゴシック" charset="0"/>
              </a:rPr>
              <a:t>of </a:t>
            </a:r>
            <a:r>
              <a:rPr lang="fr-FR" b="1" dirty="0" err="1">
                <a:latin typeface="Arial" charset="0"/>
                <a:ea typeface="ＭＳ Ｐゴシック" charset="0"/>
                <a:cs typeface="ＭＳ Ｐゴシック" charset="0"/>
              </a:rPr>
              <a:t>Skyrme</a:t>
            </a:r>
            <a:r>
              <a:rPr lang="fr-FR" b="1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b="1" dirty="0" err="1">
                <a:latin typeface="Arial" charset="0"/>
                <a:ea typeface="ＭＳ Ｐゴシック" charset="0"/>
                <a:cs typeface="ＭＳ Ｐゴシック" charset="0"/>
              </a:rPr>
              <a:t>parameters</a:t>
            </a:r>
            <a:endParaRPr lang="fr-FR" b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56674" name="Image 3" descr="un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6963"/>
            <a:ext cx="914400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llipse 1"/>
          <p:cNvSpPr>
            <a:spLocks noChangeArrowheads="1"/>
          </p:cNvSpPr>
          <p:nvPr/>
        </p:nvSpPr>
        <p:spPr bwMode="auto">
          <a:xfrm>
            <a:off x="179388" y="2492377"/>
            <a:ext cx="792162" cy="576263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Ellipse 4"/>
          <p:cNvSpPr>
            <a:spLocks noChangeArrowheads="1"/>
          </p:cNvSpPr>
          <p:nvPr/>
        </p:nvSpPr>
        <p:spPr bwMode="auto">
          <a:xfrm>
            <a:off x="179388" y="4149725"/>
            <a:ext cx="792162" cy="647700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Ellipse 5"/>
          <p:cNvSpPr>
            <a:spLocks noChangeArrowheads="1"/>
          </p:cNvSpPr>
          <p:nvPr/>
        </p:nvSpPr>
        <p:spPr bwMode="auto">
          <a:xfrm>
            <a:off x="179388" y="3068638"/>
            <a:ext cx="792162" cy="576262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llipse 6"/>
          <p:cNvSpPr>
            <a:spLocks noChangeArrowheads="1"/>
          </p:cNvSpPr>
          <p:nvPr/>
        </p:nvSpPr>
        <p:spPr bwMode="auto">
          <a:xfrm>
            <a:off x="34926" y="3644902"/>
            <a:ext cx="792163" cy="576263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1" name="Titre 1"/>
          <p:cNvSpPr>
            <a:spLocks noGrp="1"/>
          </p:cNvSpPr>
          <p:nvPr>
            <p:ph type="title"/>
          </p:nvPr>
        </p:nvSpPr>
        <p:spPr>
          <a:solidFill>
            <a:srgbClr val="800080"/>
          </a:solidFill>
        </p:spPr>
        <p:txBody>
          <a:bodyPr/>
          <a:lstStyle/>
          <a:p>
            <a:r>
              <a:rPr lang="fr-FR" sz="2800" b="1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Asymptotic behavior:</a:t>
            </a:r>
          </a:p>
        </p:txBody>
      </p:sp>
      <p:pic>
        <p:nvPicPr>
          <p:cNvPr id="158722" name="Image 1" descr="u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2133600"/>
            <a:ext cx="9648825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lèche vers le bas 1"/>
          <p:cNvSpPr>
            <a:spLocks noChangeArrowheads="1"/>
          </p:cNvSpPr>
          <p:nvPr/>
        </p:nvSpPr>
        <p:spPr bwMode="auto">
          <a:xfrm>
            <a:off x="8316914" y="1916115"/>
            <a:ext cx="503237" cy="504825"/>
          </a:xfrm>
          <a:prstGeom prst="downArrow">
            <a:avLst>
              <a:gd name="adj1" fmla="val 50000"/>
              <a:gd name="adj2" fmla="val 50158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Flèche vers le bas 4"/>
          <p:cNvSpPr>
            <a:spLocks noChangeArrowheads="1"/>
          </p:cNvSpPr>
          <p:nvPr/>
        </p:nvSpPr>
        <p:spPr bwMode="auto">
          <a:xfrm>
            <a:off x="3203576" y="1773238"/>
            <a:ext cx="504825" cy="503237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Ellipse 2"/>
          <p:cNvSpPr>
            <a:spLocks noChangeArrowheads="1"/>
          </p:cNvSpPr>
          <p:nvPr/>
        </p:nvSpPr>
        <p:spPr bwMode="auto">
          <a:xfrm>
            <a:off x="6084888" y="2133600"/>
            <a:ext cx="647700" cy="647700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llipse 6"/>
          <p:cNvSpPr>
            <a:spLocks noChangeArrowheads="1"/>
          </p:cNvSpPr>
          <p:nvPr/>
        </p:nvSpPr>
        <p:spPr bwMode="auto">
          <a:xfrm>
            <a:off x="2700338" y="2133600"/>
            <a:ext cx="647700" cy="647700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3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ZoneTexte 3"/>
          <p:cNvSpPr txBox="1">
            <a:spLocks noChangeArrowheads="1"/>
          </p:cNvSpPr>
          <p:nvPr/>
        </p:nvSpPr>
        <p:spPr bwMode="auto">
          <a:xfrm>
            <a:off x="755650" y="6362700"/>
            <a:ext cx="8137525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1600" b="1" dirty="0"/>
              <a:t>Yang, </a:t>
            </a:r>
            <a:r>
              <a:rPr lang="fr-FR" sz="1600" b="1" dirty="0" err="1"/>
              <a:t>Grasso</a:t>
            </a:r>
            <a:r>
              <a:rPr lang="fr-FR" sz="1600" b="1" dirty="0"/>
              <a:t>, </a:t>
            </a:r>
            <a:r>
              <a:rPr lang="fr-FR" sz="1600" b="1" dirty="0" smtClean="0"/>
              <a:t>Roca-Maza, Colo’ et al, PRC </a:t>
            </a:r>
            <a:r>
              <a:rPr lang="fr-FR" sz="1600" b="1" dirty="0"/>
              <a:t>94, 034311 (2016)</a:t>
            </a:r>
          </a:p>
          <a:p>
            <a:endParaRPr lang="fr-FR" sz="1600" dirty="0"/>
          </a:p>
        </p:txBody>
      </p:sp>
      <p:pic>
        <p:nvPicPr>
          <p:cNvPr id="160770" name="Image 5" descr="aa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981077"/>
            <a:ext cx="5334000" cy="544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468313" y="333377"/>
            <a:ext cx="8064500" cy="8302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/>
              <a:t>Double </a:t>
            </a:r>
            <a:r>
              <a:rPr lang="fr-FR" b="1" dirty="0" err="1"/>
              <a:t>counting</a:t>
            </a:r>
            <a:r>
              <a:rPr lang="fr-FR" b="1" dirty="0"/>
              <a:t> and </a:t>
            </a:r>
            <a:r>
              <a:rPr lang="fr-FR" b="1" dirty="0" smtClean="0"/>
              <a:t>ultraviolet </a:t>
            </a:r>
            <a:r>
              <a:rPr lang="fr-FR" b="1" dirty="0"/>
              <a:t>divergence (</a:t>
            </a:r>
            <a:r>
              <a:rPr lang="fr-FR" b="1" dirty="0" err="1"/>
              <a:t>equation</a:t>
            </a:r>
            <a:r>
              <a:rPr lang="fr-FR" b="1" dirty="0"/>
              <a:t> of state of </a:t>
            </a:r>
            <a:r>
              <a:rPr lang="fr-FR" b="1" dirty="0" err="1"/>
              <a:t>symmetric</a:t>
            </a:r>
            <a:r>
              <a:rPr lang="fr-FR" b="1" dirty="0"/>
              <a:t> </a:t>
            </a:r>
            <a:r>
              <a:rPr lang="fr-FR" b="1" dirty="0" err="1"/>
              <a:t>matter</a:t>
            </a:r>
            <a:r>
              <a:rPr lang="fr-FR" b="1" dirty="0"/>
              <a:t>)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5508626" y="1484784"/>
            <a:ext cx="2663825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 smtClean="0"/>
              <a:t>Second-</a:t>
            </a:r>
            <a:r>
              <a:rPr lang="fr-FR" b="1" dirty="0" err="1" smtClean="0"/>
              <a:t>order</a:t>
            </a:r>
            <a:r>
              <a:rPr lang="fr-FR" b="1" dirty="0" smtClean="0"/>
              <a:t> </a:t>
            </a:r>
            <a:r>
              <a:rPr lang="fr-FR" b="1" dirty="0" err="1" smtClean="0"/>
              <a:t>equation</a:t>
            </a:r>
            <a:r>
              <a:rPr lang="fr-FR" b="1" dirty="0" smtClean="0"/>
              <a:t> </a:t>
            </a:r>
            <a:r>
              <a:rPr lang="fr-FR" b="1" dirty="0"/>
              <a:t>of </a:t>
            </a:r>
            <a:r>
              <a:rPr lang="fr-FR" b="1" dirty="0" smtClean="0"/>
              <a:t>state </a:t>
            </a:r>
            <a:r>
              <a:rPr lang="fr-FR" b="1" dirty="0" err="1" smtClean="0"/>
              <a:t>compared</a:t>
            </a:r>
            <a:r>
              <a:rPr lang="fr-FR" b="1" dirty="0" smtClean="0"/>
              <a:t> </a:t>
            </a:r>
            <a:r>
              <a:rPr lang="fr-FR" b="1" dirty="0" err="1" smtClean="0"/>
              <a:t>with</a:t>
            </a:r>
            <a:r>
              <a:rPr lang="fr-FR" b="1" dirty="0" smtClean="0"/>
              <a:t> SLy5 </a:t>
            </a:r>
            <a:r>
              <a:rPr lang="fr-FR" b="1" dirty="0" err="1" smtClean="0"/>
              <a:t>mean-field</a:t>
            </a:r>
            <a:endParaRPr lang="fr-FR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5508626" y="3462835"/>
            <a:ext cx="2663825" cy="8302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/>
              <a:t>Second-</a:t>
            </a:r>
            <a:r>
              <a:rPr lang="fr-FR" b="1" dirty="0" err="1"/>
              <a:t>order</a:t>
            </a:r>
            <a:r>
              <a:rPr lang="fr-FR" b="1" dirty="0"/>
              <a:t> correction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467545" y="5373216"/>
            <a:ext cx="720080" cy="21602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du contenu 3" descr="uno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3" b="7863"/>
          <a:stretch>
            <a:fillRect/>
          </a:stretch>
        </p:blipFill>
        <p:spPr>
          <a:xfrm>
            <a:off x="5421614" y="2341810"/>
            <a:ext cx="3686891" cy="1951286"/>
          </a:xfrm>
        </p:spPr>
      </p:pic>
      <p:pic>
        <p:nvPicPr>
          <p:cNvPr id="162817" name="Image 4" descr="aa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908050"/>
            <a:ext cx="6070600" cy="560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468313" y="333377"/>
            <a:ext cx="8064500" cy="8302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Double </a:t>
            </a:r>
            <a:r>
              <a:rPr lang="fr-FR" b="1" dirty="0" err="1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counting</a:t>
            </a:r>
            <a:r>
              <a:rPr lang="fr-FR" b="1" dirty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 and </a:t>
            </a:r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ultraviolet </a:t>
            </a:r>
            <a:r>
              <a:rPr lang="fr-FR" b="1" dirty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divergence (pressure and </a:t>
            </a:r>
            <a:r>
              <a:rPr lang="fr-FR" b="1" dirty="0" err="1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incompressibility</a:t>
            </a:r>
            <a:r>
              <a:rPr lang="fr-FR" b="1" dirty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)</a:t>
            </a:r>
          </a:p>
        </p:txBody>
      </p:sp>
      <p:sp>
        <p:nvSpPr>
          <p:cNvPr id="162819" name="ZoneTexte 5"/>
          <p:cNvSpPr txBox="1">
            <a:spLocks noChangeArrowheads="1"/>
          </p:cNvSpPr>
          <p:nvPr/>
        </p:nvSpPr>
        <p:spPr bwMode="auto">
          <a:xfrm>
            <a:off x="755650" y="6362700"/>
            <a:ext cx="8137525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1600" b="1" dirty="0">
                <a:solidFill>
                  <a:srgbClr val="000000"/>
                </a:solidFill>
              </a:rPr>
              <a:t>Yang, </a:t>
            </a:r>
            <a:r>
              <a:rPr lang="fr-FR" sz="1600" b="1" dirty="0" err="1">
                <a:solidFill>
                  <a:srgbClr val="000000"/>
                </a:solidFill>
              </a:rPr>
              <a:t>Grasso</a:t>
            </a:r>
            <a:r>
              <a:rPr lang="fr-FR" sz="1600" b="1" dirty="0">
                <a:solidFill>
                  <a:srgbClr val="000000"/>
                </a:solidFill>
              </a:rPr>
              <a:t>, </a:t>
            </a:r>
            <a:r>
              <a:rPr lang="fr-FR" sz="1600" b="1" dirty="0" smtClean="0">
                <a:solidFill>
                  <a:srgbClr val="000000"/>
                </a:solidFill>
              </a:rPr>
              <a:t>Roca-Maza, Colo’ et al, </a:t>
            </a:r>
            <a:r>
              <a:rPr lang="fr-FR" sz="1600" b="1" dirty="0">
                <a:solidFill>
                  <a:srgbClr val="000000"/>
                </a:solidFill>
              </a:rPr>
              <a:t>PRC 94, 034311 (2016)</a:t>
            </a:r>
          </a:p>
          <a:p>
            <a:endParaRPr lang="fr-FR" sz="1600" dirty="0">
              <a:solidFill>
                <a:srgbClr val="000000"/>
              </a:solidFill>
            </a:endParaRPr>
          </a:p>
        </p:txBody>
      </p:sp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6372201" y="1340770"/>
            <a:ext cx="2124075" cy="461963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b="1">
                <a:solidFill>
                  <a:srgbClr val="FFFFFF"/>
                </a:solidFill>
              </a:rPr>
              <a:t>PRESSURE</a:t>
            </a:r>
          </a:p>
        </p:txBody>
      </p:sp>
      <p:sp>
        <p:nvSpPr>
          <p:cNvPr id="8" name="ZoneTexte 7"/>
          <p:cNvSpPr txBox="1">
            <a:spLocks noChangeArrowheads="1"/>
          </p:cNvSpPr>
          <p:nvPr/>
        </p:nvSpPr>
        <p:spPr bwMode="auto">
          <a:xfrm>
            <a:off x="6012161" y="4407198"/>
            <a:ext cx="2124075" cy="461962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b="1">
                <a:solidFill>
                  <a:srgbClr val="FFFFFF"/>
                </a:solidFill>
              </a:rPr>
              <a:t>INCOMPR.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251521" y="5805264"/>
            <a:ext cx="720080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058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1" name="Image 4" descr="Sans tit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4" y="404813"/>
            <a:ext cx="7200900" cy="568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79512" y="200834"/>
            <a:ext cx="8964488" cy="70788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Cutoff-regularized and readjusted EOSs. </a:t>
            </a:r>
            <a:r>
              <a:rPr lang="en-US" sz="2000" b="1" u="sng" dirty="0" smtClean="0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Simultaneous fit for symmetric, asymmetric and neutron matter (benchmark: SLy5 mean field)</a:t>
            </a:r>
            <a:endParaRPr lang="en-US" sz="2000" b="1" u="sng" dirty="0">
              <a:solidFill>
                <a:srgbClr val="FFFF00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804026" y="1844676"/>
            <a:ext cx="1223963" cy="4619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SYMM.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876257" y="3009146"/>
            <a:ext cx="2016223" cy="70788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ASYMM</a:t>
            </a:r>
            <a:r>
              <a:rPr lang="fr-FR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.</a:t>
            </a:r>
          </a:p>
          <a:p>
            <a:pPr>
              <a:defRPr/>
            </a:pPr>
            <a:r>
              <a:rPr lang="fr-FR" sz="16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(</a:t>
            </a:r>
            <a:r>
              <a:rPr lang="fr-FR" sz="1600" b="1" dirty="0" err="1">
                <a:solidFill>
                  <a:srgbClr val="000000"/>
                </a:solidFill>
              </a:rPr>
              <a:t>ρ</a:t>
            </a:r>
            <a:r>
              <a:rPr lang="fr-FR" sz="1600" b="1" baseline="-25000" dirty="0" err="1">
                <a:solidFill>
                  <a:srgbClr val="000000"/>
                </a:solidFill>
              </a:rPr>
              <a:t>n</a:t>
            </a:r>
            <a:r>
              <a:rPr lang="fr-FR" sz="16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-ρ</a:t>
            </a:r>
            <a:r>
              <a:rPr lang="fr-FR" sz="1600" b="1" baseline="-25000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p</a:t>
            </a:r>
            <a:r>
              <a:rPr lang="fr-FR" sz="16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)/(</a:t>
            </a:r>
            <a:r>
              <a:rPr lang="fr-FR" sz="16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ρ</a:t>
            </a:r>
            <a:r>
              <a:rPr lang="fr-FR" sz="1600" b="1" baseline="-25000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n</a:t>
            </a:r>
            <a:r>
              <a:rPr lang="fr-FR" sz="16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+ρ</a:t>
            </a:r>
            <a:r>
              <a:rPr lang="fr-FR" sz="1600" b="1" baseline="-25000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p</a:t>
            </a:r>
            <a:r>
              <a:rPr lang="fr-FR" sz="16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)=0.5 </a:t>
            </a:r>
            <a:endParaRPr lang="fr-FR" sz="1600" b="1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6804025" y="4724402"/>
            <a:ext cx="1439863" cy="4619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NEUTR.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124075" y="2679702"/>
            <a:ext cx="4535488" cy="4619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CUTOFF INDEPENDENCE</a:t>
            </a:r>
          </a:p>
        </p:txBody>
      </p:sp>
      <p:sp>
        <p:nvSpPr>
          <p:cNvPr id="163847" name="ZoneTexte 1"/>
          <p:cNvSpPr txBox="1">
            <a:spLocks noChangeArrowheads="1"/>
          </p:cNvSpPr>
          <p:nvPr/>
        </p:nvSpPr>
        <p:spPr bwMode="auto">
          <a:xfrm>
            <a:off x="755650" y="6249506"/>
            <a:ext cx="81375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1600" b="1" dirty="0">
                <a:solidFill>
                  <a:srgbClr val="0000FF"/>
                </a:solidFill>
              </a:rPr>
              <a:t>Yang, </a:t>
            </a:r>
            <a:r>
              <a:rPr lang="fr-FR" sz="1600" b="1" dirty="0" err="1">
                <a:solidFill>
                  <a:srgbClr val="0000FF"/>
                </a:solidFill>
              </a:rPr>
              <a:t>Grasso</a:t>
            </a:r>
            <a:r>
              <a:rPr lang="fr-FR" sz="1600" b="1" dirty="0">
                <a:solidFill>
                  <a:srgbClr val="0000FF"/>
                </a:solidFill>
              </a:rPr>
              <a:t>, Roca-</a:t>
            </a:r>
            <a:r>
              <a:rPr lang="fr-FR" sz="1600" b="1" dirty="0" smtClean="0">
                <a:solidFill>
                  <a:srgbClr val="0000FF"/>
                </a:solidFill>
              </a:rPr>
              <a:t>Maza, Colo’, et al, PRC </a:t>
            </a:r>
            <a:r>
              <a:rPr lang="fr-FR" sz="1600" b="1" dirty="0">
                <a:solidFill>
                  <a:srgbClr val="0000FF"/>
                </a:solidFill>
              </a:rPr>
              <a:t>94, 034311 (2016</a:t>
            </a:r>
            <a:r>
              <a:rPr lang="fr-FR" sz="1600" b="1" dirty="0" smtClean="0">
                <a:solidFill>
                  <a:srgbClr val="0000FF"/>
                </a:solidFill>
              </a:rPr>
              <a:t>)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1551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908176" y="333377"/>
            <a:ext cx="5111750" cy="83099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Pressure and incompressibility (not entering in the fit)</a:t>
            </a:r>
            <a:endParaRPr lang="en-US" b="1" dirty="0">
              <a:solidFill>
                <a:srgbClr val="FFFFFF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165890" name="ZoneTexte 5"/>
          <p:cNvSpPr txBox="1">
            <a:spLocks noChangeArrowheads="1"/>
          </p:cNvSpPr>
          <p:nvPr/>
        </p:nvSpPr>
        <p:spPr bwMode="auto">
          <a:xfrm>
            <a:off x="755650" y="6362700"/>
            <a:ext cx="81375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1600" b="1" dirty="0">
                <a:solidFill>
                  <a:srgbClr val="000000"/>
                </a:solidFill>
              </a:rPr>
              <a:t>Yang, </a:t>
            </a:r>
            <a:r>
              <a:rPr lang="fr-FR" sz="1600" b="1" dirty="0" err="1">
                <a:solidFill>
                  <a:srgbClr val="000000"/>
                </a:solidFill>
              </a:rPr>
              <a:t>Grasso</a:t>
            </a:r>
            <a:r>
              <a:rPr lang="fr-FR" sz="1600" b="1" dirty="0">
                <a:solidFill>
                  <a:srgbClr val="000000"/>
                </a:solidFill>
              </a:rPr>
              <a:t>, Roca-Maza</a:t>
            </a:r>
            <a:r>
              <a:rPr lang="fr-FR" sz="1600" b="1" dirty="0" smtClean="0">
                <a:solidFill>
                  <a:srgbClr val="000000"/>
                </a:solidFill>
              </a:rPr>
              <a:t>, Colo’, et al, PRC </a:t>
            </a:r>
            <a:r>
              <a:rPr lang="fr-FR" sz="1600" b="1" dirty="0">
                <a:solidFill>
                  <a:srgbClr val="000000"/>
                </a:solidFill>
              </a:rPr>
              <a:t>94, 034311 (2016)</a:t>
            </a:r>
          </a:p>
          <a:p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6084169" y="2051556"/>
            <a:ext cx="1440829" cy="369332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1800" b="1" dirty="0">
                <a:solidFill>
                  <a:srgbClr val="FFFFFF"/>
                </a:solidFill>
              </a:rPr>
              <a:t>PRESSURE</a:t>
            </a:r>
          </a:p>
        </p:txBody>
      </p:sp>
      <p:sp>
        <p:nvSpPr>
          <p:cNvPr id="8" name="ZoneTexte 7"/>
          <p:cNvSpPr txBox="1">
            <a:spLocks noChangeArrowheads="1"/>
          </p:cNvSpPr>
          <p:nvPr/>
        </p:nvSpPr>
        <p:spPr bwMode="auto">
          <a:xfrm>
            <a:off x="6012160" y="3284984"/>
            <a:ext cx="3131840" cy="1477328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1800" b="1" dirty="0" smtClean="0">
                <a:solidFill>
                  <a:srgbClr val="FFFFFF"/>
                </a:solidFill>
              </a:rPr>
              <a:t>INCOMPRESSIBILITY: </a:t>
            </a:r>
          </a:p>
          <a:p>
            <a:endParaRPr lang="fr-FR" sz="1800" b="1" dirty="0">
              <a:solidFill>
                <a:srgbClr val="FFFFFF"/>
              </a:solidFill>
            </a:endParaRPr>
          </a:p>
          <a:p>
            <a:r>
              <a:rPr lang="fr-FR" sz="1800" b="1" dirty="0" smtClean="0">
                <a:solidFill>
                  <a:srgbClr val="FFFFFF"/>
                </a:solidFill>
              </a:rPr>
              <a:t>BENCHMARK: 229.9 MeV</a:t>
            </a:r>
            <a:endParaRPr lang="fr-FR" sz="1800" b="1" dirty="0">
              <a:solidFill>
                <a:srgbClr val="FFFFFF"/>
              </a:solidFill>
            </a:endParaRPr>
          </a:p>
          <a:p>
            <a:endParaRPr lang="fr-FR" sz="1800" b="1" dirty="0" smtClean="0">
              <a:solidFill>
                <a:srgbClr val="FFFFFF"/>
              </a:solidFill>
            </a:endParaRPr>
          </a:p>
          <a:p>
            <a:r>
              <a:rPr lang="fr-FR" sz="1800" b="1" dirty="0" smtClean="0">
                <a:solidFill>
                  <a:srgbClr val="FFFFFF"/>
                </a:solidFill>
              </a:rPr>
              <a:t>Max </a:t>
            </a:r>
            <a:r>
              <a:rPr lang="fr-FR" sz="1800" b="1" dirty="0" err="1" smtClean="0">
                <a:solidFill>
                  <a:srgbClr val="FFFFFF"/>
                </a:solidFill>
              </a:rPr>
              <a:t>deviation</a:t>
            </a:r>
            <a:r>
              <a:rPr lang="fr-FR" sz="1800" b="1" dirty="0" smtClean="0">
                <a:solidFill>
                  <a:srgbClr val="FFFFFF"/>
                </a:solidFill>
              </a:rPr>
              <a:t>: 25 MeV</a:t>
            </a:r>
            <a:endParaRPr lang="fr-FR" sz="1800" b="1" dirty="0">
              <a:solidFill>
                <a:srgbClr val="FFFFFF"/>
              </a:solidFill>
            </a:endParaRPr>
          </a:p>
        </p:txBody>
      </p:sp>
      <p:pic>
        <p:nvPicPr>
          <p:cNvPr id="165893" name="Image 1" descr="aa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1125538"/>
            <a:ext cx="53975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1115617" y="5373216"/>
            <a:ext cx="720080" cy="216024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541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3568" y="2286000"/>
            <a:ext cx="7772400" cy="1143000"/>
          </a:xfrm>
        </p:spPr>
        <p:txBody>
          <a:bodyPr/>
          <a:lstStyle/>
          <a:p>
            <a:r>
              <a:rPr lang="fr-FR" b="1" dirty="0" err="1" smtClean="0">
                <a:solidFill>
                  <a:srgbClr val="660066"/>
                </a:solidFill>
              </a:rPr>
              <a:t>Remaining</a:t>
            </a:r>
            <a:r>
              <a:rPr lang="fr-FR" b="1" dirty="0" smtClean="0">
                <a:solidFill>
                  <a:srgbClr val="660066"/>
                </a:solidFill>
              </a:rPr>
              <a:t> </a:t>
            </a:r>
            <a:r>
              <a:rPr lang="fr-FR" b="1" dirty="0" err="1" smtClean="0">
                <a:solidFill>
                  <a:srgbClr val="660066"/>
                </a:solidFill>
              </a:rPr>
              <a:t>at</a:t>
            </a:r>
            <a:r>
              <a:rPr lang="fr-FR" b="1" dirty="0" smtClean="0">
                <a:solidFill>
                  <a:srgbClr val="660066"/>
                </a:solidFill>
              </a:rPr>
              <a:t> </a:t>
            </a:r>
            <a:r>
              <a:rPr lang="fr-FR" b="1" dirty="0" err="1" smtClean="0">
                <a:solidFill>
                  <a:srgbClr val="660066"/>
                </a:solidFill>
              </a:rPr>
              <a:t>leading</a:t>
            </a:r>
            <a:r>
              <a:rPr lang="fr-FR" b="1" dirty="0" smtClean="0">
                <a:solidFill>
                  <a:srgbClr val="660066"/>
                </a:solidFill>
              </a:rPr>
              <a:t> </a:t>
            </a:r>
            <a:r>
              <a:rPr lang="fr-FR" b="1" dirty="0" err="1" smtClean="0">
                <a:solidFill>
                  <a:srgbClr val="660066"/>
                </a:solidFill>
              </a:rPr>
              <a:t>order</a:t>
            </a:r>
            <a:r>
              <a:rPr lang="fr-FR" b="1" dirty="0" smtClean="0">
                <a:solidFill>
                  <a:srgbClr val="660066"/>
                </a:solidFill>
              </a:rPr>
              <a:t> in the </a:t>
            </a:r>
            <a:r>
              <a:rPr lang="fr-FR" b="1" dirty="0" err="1" smtClean="0">
                <a:solidFill>
                  <a:srgbClr val="660066"/>
                </a:solidFill>
              </a:rPr>
              <a:t>perturbative</a:t>
            </a:r>
            <a:r>
              <a:rPr lang="fr-FR" b="1" dirty="0" smtClean="0">
                <a:solidFill>
                  <a:srgbClr val="660066"/>
                </a:solidFill>
              </a:rPr>
              <a:t> expansion</a:t>
            </a:r>
            <a:br>
              <a:rPr lang="fr-FR" b="1" dirty="0" smtClean="0">
                <a:solidFill>
                  <a:srgbClr val="660066"/>
                </a:solidFill>
              </a:rPr>
            </a:br>
            <a:r>
              <a:rPr lang="fr-FR" b="1" dirty="0" smtClean="0">
                <a:solidFill>
                  <a:srgbClr val="660066"/>
                </a:solidFill>
              </a:rPr>
              <a:t> … new </a:t>
            </a:r>
            <a:r>
              <a:rPr lang="fr-FR" b="1" dirty="0" err="1" smtClean="0">
                <a:solidFill>
                  <a:srgbClr val="660066"/>
                </a:solidFill>
              </a:rPr>
              <a:t>functionals</a:t>
            </a:r>
            <a:r>
              <a:rPr lang="fr-FR" b="1" dirty="0" smtClean="0">
                <a:solidFill>
                  <a:srgbClr val="660066"/>
                </a:solidFill>
              </a:rPr>
              <a:t> for </a:t>
            </a:r>
            <a:r>
              <a:rPr lang="fr-FR" b="1" dirty="0" err="1" smtClean="0">
                <a:solidFill>
                  <a:srgbClr val="660066"/>
                </a:solidFill>
              </a:rPr>
              <a:t>nuclear</a:t>
            </a:r>
            <a:r>
              <a:rPr lang="fr-FR" b="1" dirty="0" smtClean="0">
                <a:solidFill>
                  <a:srgbClr val="660066"/>
                </a:solidFill>
              </a:rPr>
              <a:t> </a:t>
            </a:r>
            <a:r>
              <a:rPr lang="fr-FR" b="1" dirty="0" err="1" smtClean="0">
                <a:solidFill>
                  <a:srgbClr val="660066"/>
                </a:solidFill>
              </a:rPr>
              <a:t>matter</a:t>
            </a:r>
            <a:endParaRPr lang="fr-FR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785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3568" y="1340768"/>
            <a:ext cx="7772400" cy="1143000"/>
          </a:xfrm>
        </p:spPr>
        <p:txBody>
          <a:bodyPr/>
          <a:lstStyle/>
          <a:p>
            <a:r>
              <a:rPr lang="fr-FR" b="1" dirty="0" smtClean="0">
                <a:solidFill>
                  <a:srgbClr val="660066"/>
                </a:solidFill>
              </a:rPr>
              <a:t>YGLO </a:t>
            </a:r>
            <a:r>
              <a:rPr lang="fr-FR" b="1" dirty="0" err="1" smtClean="0">
                <a:solidFill>
                  <a:srgbClr val="660066"/>
                </a:solidFill>
              </a:rPr>
              <a:t>functional</a:t>
            </a:r>
            <a:r>
              <a:rPr lang="fr-FR" b="1" dirty="0" smtClean="0">
                <a:solidFill>
                  <a:srgbClr val="660066"/>
                </a:solidFill>
              </a:rPr>
              <a:t> (</a:t>
            </a:r>
            <a:r>
              <a:rPr lang="fr-FR" b="1" dirty="0" err="1" smtClean="0">
                <a:solidFill>
                  <a:srgbClr val="660066"/>
                </a:solidFill>
              </a:rPr>
              <a:t>resummation</a:t>
            </a:r>
            <a:r>
              <a:rPr lang="fr-FR" b="1" dirty="0" smtClean="0">
                <a:solidFill>
                  <a:srgbClr val="660066"/>
                </a:solidFill>
              </a:rPr>
              <a:t> </a:t>
            </a:r>
            <a:r>
              <a:rPr lang="fr-FR" b="1" dirty="0" err="1" smtClean="0">
                <a:solidFill>
                  <a:srgbClr val="660066"/>
                </a:solidFill>
              </a:rPr>
              <a:t>at</a:t>
            </a:r>
            <a:r>
              <a:rPr lang="fr-FR" b="1" dirty="0" smtClean="0">
                <a:solidFill>
                  <a:srgbClr val="660066"/>
                </a:solidFill>
              </a:rPr>
              <a:t> </a:t>
            </a:r>
            <a:r>
              <a:rPr lang="fr-FR" b="1" dirty="0" err="1" smtClean="0">
                <a:solidFill>
                  <a:srgbClr val="660066"/>
                </a:solidFill>
              </a:rPr>
              <a:t>leading</a:t>
            </a:r>
            <a:r>
              <a:rPr lang="fr-FR" b="1" dirty="0" smtClean="0">
                <a:solidFill>
                  <a:srgbClr val="660066"/>
                </a:solidFill>
              </a:rPr>
              <a:t> </a:t>
            </a:r>
            <a:r>
              <a:rPr lang="fr-FR" b="1" dirty="0" err="1" smtClean="0">
                <a:solidFill>
                  <a:srgbClr val="660066"/>
                </a:solidFill>
              </a:rPr>
              <a:t>order</a:t>
            </a:r>
            <a:r>
              <a:rPr lang="fr-FR" b="1" dirty="0" smtClean="0">
                <a:solidFill>
                  <a:srgbClr val="660066"/>
                </a:solidFill>
              </a:rPr>
              <a:t>)</a:t>
            </a:r>
            <a:endParaRPr lang="fr-FR" b="1" dirty="0">
              <a:solidFill>
                <a:srgbClr val="660066"/>
              </a:solidFill>
            </a:endParaRPr>
          </a:p>
        </p:txBody>
      </p:sp>
      <p:sp>
        <p:nvSpPr>
          <p:cNvPr id="3" name="ZoneTexte 4"/>
          <p:cNvSpPr txBox="1">
            <a:spLocks noChangeArrowheads="1"/>
          </p:cNvSpPr>
          <p:nvPr/>
        </p:nvSpPr>
        <p:spPr bwMode="auto">
          <a:xfrm>
            <a:off x="755576" y="3501008"/>
            <a:ext cx="82089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1800" b="1" dirty="0"/>
              <a:t>Yang, </a:t>
            </a:r>
            <a:r>
              <a:rPr lang="fr-FR" sz="1800" b="1" dirty="0" err="1"/>
              <a:t>Grasso</a:t>
            </a:r>
            <a:r>
              <a:rPr lang="fr-FR" sz="1800" b="1" dirty="0"/>
              <a:t>, Lacroix, PRC 94 , 031301</a:t>
            </a:r>
            <a:r>
              <a:rPr lang="fr-FR" sz="1800" b="1" dirty="0" smtClean="0"/>
              <a:t>(R) </a:t>
            </a:r>
            <a:r>
              <a:rPr lang="fr-FR" sz="1800" b="1" dirty="0"/>
              <a:t>(2016)</a:t>
            </a:r>
          </a:p>
        </p:txBody>
      </p:sp>
    </p:spTree>
    <p:extLst>
      <p:ext uri="{BB962C8B-B14F-4D97-AF65-F5344CB8AC3E}">
        <p14:creationId xmlns:p14="http://schemas.microsoft.com/office/powerpoint/2010/main" val="4234654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7" name="Titr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772400" cy="1143000"/>
          </a:xfrm>
        </p:spPr>
        <p:txBody>
          <a:bodyPr/>
          <a:lstStyle/>
          <a:p>
            <a:r>
              <a:rPr lang="en-US" sz="2000" b="1" dirty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Low-density for neutron matter </a:t>
            </a:r>
            <a:r>
              <a:rPr lang="en-US" sz="2000" b="1" dirty="0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2000" b="1" dirty="0">
                <a:solidFill>
                  <a:srgbClr val="800080"/>
                </a:solidFill>
              </a:rPr>
              <a:t>EFT </a:t>
            </a:r>
            <a:r>
              <a:rPr lang="en-US" sz="2000" b="1" dirty="0" smtClean="0">
                <a:solidFill>
                  <a:srgbClr val="800080"/>
                </a:solidFill>
              </a:rPr>
              <a:t>satisfies </a:t>
            </a:r>
            <a:r>
              <a:rPr lang="en-US" sz="2000" b="1" dirty="0">
                <a:solidFill>
                  <a:srgbClr val="800080"/>
                </a:solidFill>
              </a:rPr>
              <a:t>this regime -&gt; </a:t>
            </a:r>
            <a:br>
              <a:rPr lang="en-US" sz="2000" b="1" dirty="0">
                <a:solidFill>
                  <a:srgbClr val="800080"/>
                </a:solidFill>
              </a:rPr>
            </a:br>
            <a:r>
              <a:rPr lang="en-US" sz="2000" b="1" dirty="0">
                <a:solidFill>
                  <a:srgbClr val="800080"/>
                </a:solidFill>
              </a:rPr>
              <a:t>Hammer, </a:t>
            </a:r>
            <a:r>
              <a:rPr lang="en-US" sz="2000" b="1" dirty="0" err="1">
                <a:solidFill>
                  <a:srgbClr val="800080"/>
                </a:solidFill>
              </a:rPr>
              <a:t>Furnstahl</a:t>
            </a:r>
            <a:r>
              <a:rPr lang="en-US" sz="2000" b="1" dirty="0">
                <a:solidFill>
                  <a:srgbClr val="800080"/>
                </a:solidFill>
              </a:rPr>
              <a:t>, </a:t>
            </a:r>
            <a:r>
              <a:rPr lang="en-US" sz="2000" b="1" dirty="0" smtClean="0">
                <a:solidFill>
                  <a:srgbClr val="800080"/>
                </a:solidFill>
              </a:rPr>
              <a:t>NPA </a:t>
            </a:r>
            <a:r>
              <a:rPr lang="en-US" sz="2000" b="1" dirty="0">
                <a:solidFill>
                  <a:srgbClr val="800080"/>
                </a:solidFill>
              </a:rPr>
              <a:t>678, 277 (2000</a:t>
            </a:r>
            <a:r>
              <a:rPr lang="en-US" sz="2000" b="1" dirty="0" smtClean="0">
                <a:solidFill>
                  <a:srgbClr val="800080"/>
                </a:solidFill>
              </a:rPr>
              <a:t>)</a:t>
            </a:r>
            <a:r>
              <a:rPr lang="en-US" sz="2000" b="1" dirty="0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)</a:t>
            </a:r>
            <a:br>
              <a:rPr lang="en-US" sz="2000" b="1" dirty="0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000" b="1" dirty="0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2000" b="1" dirty="0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000" b="1" dirty="0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Lee</a:t>
            </a:r>
            <a:r>
              <a:rPr lang="en-US" sz="2000" b="1" dirty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-Yang expansion </a:t>
            </a:r>
            <a:r>
              <a:rPr lang="en-US" sz="2000" b="1" dirty="0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in (</a:t>
            </a:r>
            <a:r>
              <a:rPr lang="en-US" sz="2000" b="1" dirty="0" err="1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ak</a:t>
            </a:r>
            <a:r>
              <a:rPr lang="en-US" sz="2000" b="1" baseline="-25000" dirty="0" err="1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N</a:t>
            </a:r>
            <a:r>
              <a:rPr lang="en-US" sz="2000" b="1" dirty="0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). Low-density EOS</a:t>
            </a:r>
            <a:endParaRPr lang="en-US" sz="2000" b="1" dirty="0">
              <a:solidFill>
                <a:srgbClr val="80008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8178" name="ZoneTexte 7"/>
          <p:cNvSpPr txBox="1">
            <a:spLocks noChangeArrowheads="1"/>
          </p:cNvSpPr>
          <p:nvPr/>
        </p:nvSpPr>
        <p:spPr bwMode="auto">
          <a:xfrm>
            <a:off x="757239" y="1484784"/>
            <a:ext cx="73437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1800" b="1" dirty="0">
                <a:solidFill>
                  <a:srgbClr val="000000"/>
                </a:solidFill>
              </a:rPr>
              <a:t>Lee and Yang, Phys. </a:t>
            </a:r>
            <a:r>
              <a:rPr lang="fr-FR" sz="1800" b="1" dirty="0" err="1">
                <a:solidFill>
                  <a:srgbClr val="000000"/>
                </a:solidFill>
              </a:rPr>
              <a:t>Rev</a:t>
            </a:r>
            <a:r>
              <a:rPr lang="fr-FR" sz="1800" b="1" dirty="0">
                <a:solidFill>
                  <a:srgbClr val="000000"/>
                </a:solidFill>
              </a:rPr>
              <a:t>. 105, 1119 (1957)</a:t>
            </a:r>
          </a:p>
        </p:txBody>
      </p:sp>
      <p:pic>
        <p:nvPicPr>
          <p:cNvPr id="178179" name="Image 3" descr="un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844824"/>
            <a:ext cx="73787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899593" y="2924946"/>
            <a:ext cx="6696719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sz="1800" b="1" dirty="0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a -&gt; </a:t>
            </a:r>
            <a:r>
              <a:rPr lang="fr-FR" sz="1800" b="1" dirty="0" smtClean="0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neutron-neutron </a:t>
            </a:r>
            <a:r>
              <a:rPr lang="fr-FR" sz="1800" b="1" dirty="0" err="1" smtClean="0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scattering</a:t>
            </a:r>
            <a:r>
              <a:rPr lang="fr-FR" sz="1800" b="1" dirty="0" smtClean="0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sz="1800" b="1" dirty="0" err="1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length</a:t>
            </a:r>
            <a:r>
              <a:rPr lang="fr-FR" sz="1800" b="1" dirty="0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, -18.9 </a:t>
            </a:r>
            <a:r>
              <a:rPr lang="fr-FR" sz="1800" b="1" dirty="0" err="1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fm</a:t>
            </a:r>
            <a:r>
              <a:rPr lang="fr-FR" sz="1800" b="1" dirty="0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 </a:t>
            </a:r>
            <a:endParaRPr lang="fr-FR" sz="1800" b="1" dirty="0" smtClean="0">
              <a:solidFill>
                <a:srgbClr val="FFFF00"/>
              </a:solidFill>
              <a:latin typeface="Arial"/>
              <a:ea typeface="ＭＳ Ｐゴシック"/>
              <a:cs typeface="ＭＳ Ｐゴシック"/>
            </a:endParaRPr>
          </a:p>
          <a:p>
            <a:pPr>
              <a:defRPr/>
            </a:pPr>
            <a:r>
              <a:rPr lang="fr-FR" sz="1800" b="1" dirty="0" err="1" smtClean="0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k</a:t>
            </a:r>
            <a:r>
              <a:rPr lang="fr-FR" sz="1800" b="1" baseline="-25000" dirty="0" err="1" smtClean="0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N</a:t>
            </a:r>
            <a:r>
              <a:rPr lang="fr-FR" sz="1800" b="1" dirty="0" smtClean="0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 -&gt; neutron Fermi </a:t>
            </a:r>
            <a:r>
              <a:rPr lang="fr-FR" sz="1800" b="1" dirty="0" err="1" smtClean="0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momentum</a:t>
            </a:r>
            <a:r>
              <a:rPr lang="fr-FR" sz="1800" b="1" dirty="0" smtClean="0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 = (3π</a:t>
            </a:r>
            <a:r>
              <a:rPr lang="fr-FR" sz="1800" b="1" baseline="30000" dirty="0" smtClean="0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2</a:t>
            </a:r>
            <a:r>
              <a:rPr lang="fr-FR" sz="1800" b="1" dirty="0" smtClean="0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sz="1800" b="1" dirty="0" err="1" smtClean="0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ρ</a:t>
            </a:r>
            <a:r>
              <a:rPr lang="fr-FR" sz="1800" b="1" dirty="0" smtClean="0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)</a:t>
            </a:r>
            <a:r>
              <a:rPr lang="fr-FR" sz="1800" b="1" baseline="30000" dirty="0" smtClean="0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1/3</a:t>
            </a:r>
            <a:endParaRPr lang="fr-FR" sz="1800" b="1" baseline="30000" dirty="0">
              <a:solidFill>
                <a:srgbClr val="FFFF00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6" name="ZoneTexte 1"/>
          <p:cNvSpPr txBox="1">
            <a:spLocks noChangeArrowheads="1"/>
          </p:cNvSpPr>
          <p:nvPr/>
        </p:nvSpPr>
        <p:spPr bwMode="auto">
          <a:xfrm>
            <a:off x="971601" y="4293096"/>
            <a:ext cx="5544616" cy="400110"/>
          </a:xfrm>
          <a:prstGeom prst="rect">
            <a:avLst/>
          </a:prstGeom>
          <a:ln/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2000" b="1" dirty="0" err="1" smtClean="0">
                <a:solidFill>
                  <a:srgbClr val="FFFFFF"/>
                </a:solidFill>
              </a:rPr>
              <a:t>What</a:t>
            </a:r>
            <a:r>
              <a:rPr lang="fr-FR" sz="2000" b="1" dirty="0" smtClean="0">
                <a:solidFill>
                  <a:srgbClr val="FFFFFF"/>
                </a:solidFill>
              </a:rPr>
              <a:t> about the </a:t>
            </a:r>
            <a:r>
              <a:rPr lang="fr-FR" sz="2000" b="1" dirty="0" err="1" smtClean="0">
                <a:solidFill>
                  <a:srgbClr val="FFFFFF"/>
                </a:solidFill>
              </a:rPr>
              <a:t>mean-field</a:t>
            </a:r>
            <a:r>
              <a:rPr lang="fr-FR" sz="2000" b="1" dirty="0" smtClean="0">
                <a:solidFill>
                  <a:srgbClr val="FFFFFF"/>
                </a:solidFill>
              </a:rPr>
              <a:t> </a:t>
            </a:r>
            <a:r>
              <a:rPr lang="fr-FR" sz="2000" b="1" dirty="0" err="1" smtClean="0">
                <a:solidFill>
                  <a:srgbClr val="FFFFFF"/>
                </a:solidFill>
              </a:rPr>
              <a:t>Skyrme</a:t>
            </a:r>
            <a:r>
              <a:rPr lang="fr-FR" sz="2000" b="1" dirty="0" smtClean="0">
                <a:solidFill>
                  <a:srgbClr val="FFFFFF"/>
                </a:solidFill>
              </a:rPr>
              <a:t> EOS?</a:t>
            </a:r>
            <a:endParaRPr lang="fr-FR" sz="2000" b="1" dirty="0">
              <a:solidFill>
                <a:srgbClr val="FFFFFF"/>
              </a:solidFill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519234"/>
              </p:ext>
            </p:extLst>
          </p:nvPr>
        </p:nvGraphicFramePr>
        <p:xfrm>
          <a:off x="1187625" y="4869160"/>
          <a:ext cx="6576392" cy="17424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108176"/>
                <a:gridCol w="3468216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Skyrme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term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kN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dependence</a:t>
                      </a:r>
                      <a:r>
                        <a:rPr lang="fr-FR" baseline="0" dirty="0" smtClean="0"/>
                        <a:t> in the EOS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b="1" dirty="0" err="1" smtClean="0">
                          <a:solidFill>
                            <a:srgbClr val="FF0000"/>
                          </a:solidFill>
                        </a:rPr>
                        <a:t>t</a:t>
                      </a:r>
                      <a:r>
                        <a:rPr lang="fr-FR" sz="2400" b="1" baseline="-25000" dirty="0" smtClean="0">
                          <a:solidFill>
                            <a:srgbClr val="FF0000"/>
                          </a:solidFill>
                        </a:rPr>
                        <a:t> 0</a:t>
                      </a:r>
                      <a:endParaRPr lang="fr-FR" sz="2400" b="1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1" dirty="0" smtClean="0"/>
                        <a:t>k</a:t>
                      </a:r>
                      <a:r>
                        <a:rPr lang="fr-FR" sz="2400" b="1" baseline="-25000" dirty="0" smtClean="0"/>
                        <a:t>N</a:t>
                      </a:r>
                      <a:r>
                        <a:rPr lang="fr-FR" sz="2400" b="1" baseline="30000" dirty="0" smtClean="0"/>
                        <a:t>3</a:t>
                      </a:r>
                      <a:endParaRPr lang="fr-FR" sz="2400" b="1" baseline="30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b="1" dirty="0" err="1" smtClean="0">
                          <a:solidFill>
                            <a:srgbClr val="FF0000"/>
                          </a:solidFill>
                        </a:rPr>
                        <a:t>t</a:t>
                      </a:r>
                      <a:r>
                        <a:rPr lang="fr-FR" sz="2400" b="1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2400" b="1" baseline="-250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fr-FR" sz="2400" b="1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1" dirty="0" smtClean="0"/>
                        <a:t>k</a:t>
                      </a:r>
                      <a:r>
                        <a:rPr lang="fr-FR" sz="2400" b="1" baseline="-25000" dirty="0" smtClean="0"/>
                        <a:t>N</a:t>
                      </a:r>
                      <a:r>
                        <a:rPr lang="fr-FR" sz="2400" b="1" baseline="30000" dirty="0" smtClean="0"/>
                        <a:t>3α+3</a:t>
                      </a:r>
                      <a:endParaRPr lang="fr-FR" sz="2400" b="1" baseline="30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b="1" dirty="0" err="1" smtClean="0">
                          <a:solidFill>
                            <a:srgbClr val="FF0000"/>
                          </a:solidFill>
                        </a:rPr>
                        <a:t>t</a:t>
                      </a:r>
                      <a:r>
                        <a:rPr lang="fr-FR" sz="2400" b="1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2400" b="1" baseline="-250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fr-FR" sz="2400" b="1" dirty="0" smtClean="0">
                          <a:solidFill>
                            <a:srgbClr val="FF0000"/>
                          </a:solidFill>
                        </a:rPr>
                        <a:t> and </a:t>
                      </a:r>
                      <a:r>
                        <a:rPr lang="fr-FR" sz="2400" b="1" dirty="0" err="1" smtClean="0">
                          <a:solidFill>
                            <a:srgbClr val="FF0000"/>
                          </a:solidFill>
                        </a:rPr>
                        <a:t>t</a:t>
                      </a:r>
                      <a:r>
                        <a:rPr lang="fr-FR" sz="2400" b="1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2400" b="1" baseline="-250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fr-FR" sz="2400" b="1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1" dirty="0" smtClean="0"/>
                        <a:t>k</a:t>
                      </a:r>
                      <a:r>
                        <a:rPr lang="fr-FR" sz="2400" b="1" baseline="-25000" dirty="0" smtClean="0"/>
                        <a:t>N</a:t>
                      </a:r>
                      <a:r>
                        <a:rPr lang="fr-FR" sz="2400" b="1" baseline="30000" dirty="0" smtClean="0"/>
                        <a:t>5</a:t>
                      </a:r>
                      <a:endParaRPr lang="fr-FR" sz="2400" b="1" baseline="30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 bwMode="auto">
          <a:xfrm>
            <a:off x="33774" y="2852936"/>
            <a:ext cx="9144000" cy="201622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cxnSp>
        <p:nvCxnSpPr>
          <p:cNvPr id="11" name="Connecteur droit avec flèche 10"/>
          <p:cNvCxnSpPr/>
          <p:nvPr/>
        </p:nvCxnSpPr>
        <p:spPr bwMode="auto">
          <a:xfrm flipH="1" flipV="1">
            <a:off x="3851920" y="2780928"/>
            <a:ext cx="1080120" cy="273630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Connecteur droit avec flèche 14"/>
          <p:cNvCxnSpPr/>
          <p:nvPr/>
        </p:nvCxnSpPr>
        <p:spPr bwMode="auto">
          <a:xfrm flipV="1">
            <a:off x="5292080" y="2708920"/>
            <a:ext cx="1296144" cy="331236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3" name="ZoneTexte 12"/>
          <p:cNvSpPr txBox="1"/>
          <p:nvPr/>
        </p:nvSpPr>
        <p:spPr>
          <a:xfrm>
            <a:off x="6588224" y="3501008"/>
            <a:ext cx="1296144" cy="461665"/>
          </a:xfrm>
          <a:prstGeom prst="rect">
            <a:avLst/>
          </a:prstGeom>
          <a:noFill/>
          <a:ln w="76200" cmpd="sng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α = 1/3</a:t>
            </a:r>
            <a:endParaRPr lang="fr-FR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273" name="Image 5" descr="un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4" y="1484315"/>
            <a:ext cx="4165600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274" name="Image 6" descr="un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6" y="2205040"/>
            <a:ext cx="70453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2275" name="ZoneTexte 1"/>
          <p:cNvSpPr txBox="1">
            <a:spLocks noChangeArrowheads="1"/>
          </p:cNvSpPr>
          <p:nvPr/>
        </p:nvSpPr>
        <p:spPr bwMode="auto">
          <a:xfrm>
            <a:off x="1258889" y="549277"/>
            <a:ext cx="61928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b="1">
                <a:solidFill>
                  <a:srgbClr val="800080"/>
                </a:solidFill>
              </a:rPr>
              <a:t>We have to constrain the parameters in the following way:</a:t>
            </a:r>
          </a:p>
        </p:txBody>
      </p:sp>
      <p:pic>
        <p:nvPicPr>
          <p:cNvPr id="182276" name="Image 2" descr="uno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1" y="3429002"/>
            <a:ext cx="3529013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Image 1" descr="refitte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64" y="1341439"/>
            <a:ext cx="7235825" cy="511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>
            <a:spLocks noChangeArrowheads="1"/>
          </p:cNvSpPr>
          <p:nvPr/>
        </p:nvSpPr>
        <p:spPr bwMode="auto">
          <a:xfrm>
            <a:off x="900113" y="2997202"/>
            <a:ext cx="7200900" cy="83026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b="1">
                <a:solidFill>
                  <a:schemeClr val="bg1"/>
                </a:solidFill>
              </a:rPr>
              <a:t>But the EOS of neutron matter is completely wrong at ordinary scales of densities</a:t>
            </a:r>
          </a:p>
        </p:txBody>
      </p:sp>
      <p:sp>
        <p:nvSpPr>
          <p:cNvPr id="183299" name="ZoneTexte 4"/>
          <p:cNvSpPr txBox="1">
            <a:spLocks noChangeArrowheads="1"/>
          </p:cNvSpPr>
          <p:nvPr/>
        </p:nvSpPr>
        <p:spPr bwMode="auto">
          <a:xfrm>
            <a:off x="755651" y="6300788"/>
            <a:ext cx="55445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1800" b="1" dirty="0"/>
              <a:t>Yang, </a:t>
            </a:r>
            <a:r>
              <a:rPr lang="fr-FR" sz="1800" b="1" dirty="0" err="1"/>
              <a:t>Grasso</a:t>
            </a:r>
            <a:r>
              <a:rPr lang="fr-FR" sz="1800" b="1" dirty="0"/>
              <a:t>, Lacroix, PRC 94 , 031301</a:t>
            </a:r>
            <a:r>
              <a:rPr lang="fr-FR" sz="1800" b="1" dirty="0" smtClean="0"/>
              <a:t>(R) </a:t>
            </a:r>
            <a:r>
              <a:rPr lang="fr-FR" sz="1800" b="1" dirty="0"/>
              <a:t>(2016)</a:t>
            </a:r>
          </a:p>
        </p:txBody>
      </p:sp>
      <p:sp>
        <p:nvSpPr>
          <p:cNvPr id="183300" name="Titre 1"/>
          <p:cNvSpPr>
            <a:spLocks noGrp="1"/>
          </p:cNvSpPr>
          <p:nvPr>
            <p:ph type="title"/>
          </p:nvPr>
        </p:nvSpPr>
        <p:spPr>
          <a:xfrm>
            <a:off x="685800" y="404813"/>
            <a:ext cx="7772400" cy="1143000"/>
          </a:xfrm>
        </p:spPr>
        <p:txBody>
          <a:bodyPr/>
          <a:lstStyle/>
          <a:p>
            <a:r>
              <a:rPr lang="fr-FR" sz="2400" b="1" dirty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It </a:t>
            </a:r>
            <a:r>
              <a:rPr lang="fr-FR" sz="2400" b="1" dirty="0" err="1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is</a:t>
            </a:r>
            <a:r>
              <a:rPr lang="fr-FR" sz="2400" b="1" dirty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 possible to </a:t>
            </a:r>
            <a:r>
              <a:rPr lang="fr-FR" sz="2400" b="1" dirty="0" err="1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constrain</a:t>
            </a:r>
            <a:r>
              <a:rPr lang="fr-FR" sz="2400" b="1" dirty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 the </a:t>
            </a:r>
            <a:r>
              <a:rPr lang="fr-FR" sz="2400" b="1" u="sng" dirty="0" err="1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low-density</a:t>
            </a:r>
            <a:r>
              <a:rPr lang="fr-FR" sz="2400" b="1" u="sng" dirty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2400" b="1" u="sng" dirty="0" err="1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behavior</a:t>
            </a:r>
            <a:r>
              <a:rPr lang="fr-FR" sz="2400" b="1" u="sng" dirty="0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 of neutron </a:t>
            </a:r>
            <a:r>
              <a:rPr lang="fr-FR" sz="2400" b="1" u="sng" dirty="0" err="1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matter</a:t>
            </a:r>
            <a:r>
              <a:rPr lang="fr-FR" sz="2400" b="1" dirty="0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, </a:t>
            </a:r>
            <a:r>
              <a:rPr lang="fr-FR" sz="2400" b="1" dirty="0" err="1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with</a:t>
            </a:r>
            <a:r>
              <a:rPr lang="fr-FR" sz="2400" b="1" dirty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 α=1/3, and to </a:t>
            </a:r>
            <a:r>
              <a:rPr lang="fr-FR" sz="2400" b="1" dirty="0" err="1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adjust</a:t>
            </a:r>
            <a:r>
              <a:rPr lang="fr-FR" sz="2400" b="1" dirty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 x0 and x3 for </a:t>
            </a:r>
            <a:r>
              <a:rPr lang="fr-FR" sz="2400" b="1" dirty="0" err="1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reproducing</a:t>
            </a:r>
            <a:r>
              <a:rPr lang="fr-FR" sz="2400" b="1" dirty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 a </a:t>
            </a:r>
            <a:r>
              <a:rPr lang="fr-FR" sz="2400" b="1" u="sng" dirty="0" err="1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reasonable</a:t>
            </a:r>
            <a:r>
              <a:rPr lang="fr-FR" sz="2400" b="1" u="sng" dirty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 EOS for </a:t>
            </a:r>
            <a:r>
              <a:rPr lang="fr-FR" sz="2400" b="1" u="sng" dirty="0" err="1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symmetric</a:t>
            </a:r>
            <a:r>
              <a:rPr lang="fr-FR" sz="2400" b="1" u="sng" dirty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2400" b="1" u="sng" dirty="0" err="1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matter</a:t>
            </a:r>
            <a:r>
              <a:rPr lang="fr-FR" sz="2400" b="1" u="sng" dirty="0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 (</a:t>
            </a:r>
            <a:r>
              <a:rPr lang="fr-FR" sz="2400" b="1" u="sng" dirty="0" err="1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at</a:t>
            </a:r>
            <a:r>
              <a:rPr lang="fr-FR" sz="2400" b="1" u="sng" dirty="0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2400" b="1" u="sng" dirty="0" err="1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ordinary</a:t>
            </a:r>
            <a:r>
              <a:rPr lang="fr-FR" sz="2400" b="1" u="sng" dirty="0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2400" b="1" u="sng" dirty="0" err="1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densities</a:t>
            </a:r>
            <a:r>
              <a:rPr lang="fr-FR" sz="2400" b="1" u="sng" dirty="0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)</a:t>
            </a:r>
            <a:endParaRPr lang="fr-FR" sz="2400" b="1" u="sng" dirty="0">
              <a:solidFill>
                <a:srgbClr val="80008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" dur="5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1" name="Image 3" descr="akm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556794"/>
            <a:ext cx="4465115" cy="3155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9202" name="Titre 1"/>
          <p:cNvSpPr>
            <a:spLocks noGrp="1"/>
          </p:cNvSpPr>
          <p:nvPr>
            <p:ph type="title"/>
          </p:nvPr>
        </p:nvSpPr>
        <p:spPr>
          <a:xfrm>
            <a:off x="468314" y="260350"/>
            <a:ext cx="3887663" cy="1143000"/>
          </a:xfrm>
        </p:spPr>
        <p:txBody>
          <a:bodyPr/>
          <a:lstStyle/>
          <a:p>
            <a:r>
              <a:rPr lang="fr-FR" sz="2400" b="1" u="sng" dirty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Neutron </a:t>
            </a:r>
            <a:r>
              <a:rPr lang="fr-FR" sz="2400" b="1" u="sng" dirty="0" err="1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matter</a:t>
            </a:r>
            <a:r>
              <a:rPr lang="fr-FR" sz="2400" b="1" u="sng" dirty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2400" b="1" u="sng" dirty="0" err="1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at</a:t>
            </a:r>
            <a:r>
              <a:rPr lang="fr-FR" sz="2400" b="1" u="sng" dirty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2400" b="1" u="sng" dirty="0" smtClean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‘</a:t>
            </a:r>
            <a:r>
              <a:rPr lang="fr-FR" sz="2400" b="1" u="sng" dirty="0" err="1" smtClean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usual</a:t>
            </a:r>
            <a:r>
              <a:rPr lang="fr-FR" sz="2400" b="1" u="sng" dirty="0" smtClean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’ </a:t>
            </a:r>
            <a:r>
              <a:rPr lang="fr-FR" sz="2400" b="1" u="sng" dirty="0" err="1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density</a:t>
            </a:r>
            <a:r>
              <a:rPr lang="fr-FR" sz="2400" b="1" u="sng" dirty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2400" b="1" u="sng" dirty="0" err="1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scales</a:t>
            </a:r>
            <a:r>
              <a:rPr lang="fr-FR" sz="2400" b="1" u="sng" dirty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. </a:t>
            </a:r>
            <a:r>
              <a:rPr lang="en-US" sz="2000" b="1" dirty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Example of Lyon-</a:t>
            </a:r>
            <a:r>
              <a:rPr lang="en-US" sz="2000" b="1" dirty="0" err="1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Saclay</a:t>
            </a:r>
            <a:r>
              <a:rPr lang="en-US" sz="2000" b="1" dirty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 forces adjusted on the neutron EOS</a:t>
            </a:r>
          </a:p>
        </p:txBody>
      </p:sp>
      <p:sp>
        <p:nvSpPr>
          <p:cNvPr id="179203" name="ZoneTexte 1"/>
          <p:cNvSpPr txBox="1">
            <a:spLocks noChangeArrowheads="1"/>
          </p:cNvSpPr>
          <p:nvPr/>
        </p:nvSpPr>
        <p:spPr bwMode="auto">
          <a:xfrm>
            <a:off x="179512" y="5157194"/>
            <a:ext cx="396036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1600" b="1" dirty="0">
                <a:solidFill>
                  <a:srgbClr val="000000"/>
                </a:solidFill>
              </a:rPr>
              <a:t>SLy5 -&gt; </a:t>
            </a:r>
            <a:r>
              <a:rPr lang="fr-FR" sz="1600" b="1" dirty="0" err="1">
                <a:solidFill>
                  <a:srgbClr val="000000"/>
                </a:solidFill>
              </a:rPr>
              <a:t>Chabanat</a:t>
            </a:r>
            <a:r>
              <a:rPr lang="fr-FR" sz="1600" b="1" dirty="0">
                <a:solidFill>
                  <a:srgbClr val="000000"/>
                </a:solidFill>
              </a:rPr>
              <a:t> et al. NPA 627, 710 (1997); 635, 231 (1998), 643, 441 (1998)</a:t>
            </a:r>
          </a:p>
          <a:p>
            <a:r>
              <a:rPr lang="fr-FR" sz="1600" b="1" dirty="0" err="1">
                <a:solidFill>
                  <a:srgbClr val="000000"/>
                </a:solidFill>
              </a:rPr>
              <a:t>Akmal</a:t>
            </a:r>
            <a:r>
              <a:rPr lang="fr-FR" sz="1600" b="1" dirty="0">
                <a:solidFill>
                  <a:srgbClr val="000000"/>
                </a:solidFill>
              </a:rPr>
              <a:t> et al. -&gt; PRC 58, 1804 (1998)</a:t>
            </a:r>
          </a:p>
        </p:txBody>
      </p:sp>
      <p:pic>
        <p:nvPicPr>
          <p:cNvPr id="7" name="Image 3" descr="un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764704"/>
            <a:ext cx="4392488" cy="597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re 1"/>
          <p:cNvSpPr txBox="1">
            <a:spLocks/>
          </p:cNvSpPr>
          <p:nvPr/>
        </p:nvSpPr>
        <p:spPr bwMode="auto">
          <a:xfrm>
            <a:off x="4788025" y="44624"/>
            <a:ext cx="3887663" cy="71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fr-FR" sz="2400" b="1" u="sng" dirty="0" err="1" smtClean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Low-density</a:t>
            </a:r>
            <a:r>
              <a:rPr lang="fr-FR" sz="2400" b="1" u="sng" dirty="0" smtClean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2400" b="1" u="sng" dirty="0" err="1" smtClean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regime</a:t>
            </a:r>
            <a:endParaRPr lang="en-US" sz="2000" b="1" dirty="0">
              <a:solidFill>
                <a:srgbClr val="80008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9" name="Image 8" descr="aa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7" y="1700808"/>
            <a:ext cx="5112568" cy="503676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 bwMode="auto">
          <a:xfrm>
            <a:off x="3995937" y="5373216"/>
            <a:ext cx="5148064" cy="148478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355977" y="5589242"/>
            <a:ext cx="4644008" cy="830997"/>
          </a:xfrm>
          <a:prstGeom prst="rect">
            <a:avLst/>
          </a:prstGeom>
          <a:solidFill>
            <a:schemeClr val="accent3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3366FF"/>
                </a:solidFill>
              </a:rPr>
              <a:t>Neutron </a:t>
            </a:r>
            <a:r>
              <a:rPr lang="fr-FR" b="1" dirty="0" err="1" smtClean="0">
                <a:solidFill>
                  <a:srgbClr val="3366FF"/>
                </a:solidFill>
              </a:rPr>
              <a:t>matter</a:t>
            </a:r>
            <a:r>
              <a:rPr lang="fr-FR" b="1" dirty="0" smtClean="0">
                <a:solidFill>
                  <a:srgbClr val="3366FF"/>
                </a:solidFill>
              </a:rPr>
              <a:t> </a:t>
            </a:r>
            <a:r>
              <a:rPr lang="fr-FR" b="1" dirty="0" err="1" smtClean="0">
                <a:solidFill>
                  <a:srgbClr val="3366FF"/>
                </a:solidFill>
              </a:rPr>
              <a:t>energy</a:t>
            </a:r>
            <a:r>
              <a:rPr lang="fr-FR" b="1" dirty="0" smtClean="0">
                <a:solidFill>
                  <a:srgbClr val="3366FF"/>
                </a:solidFill>
              </a:rPr>
              <a:t> </a:t>
            </a:r>
            <a:r>
              <a:rPr lang="fr-FR" b="1" dirty="0" err="1" smtClean="0">
                <a:solidFill>
                  <a:srgbClr val="3366FF"/>
                </a:solidFill>
              </a:rPr>
              <a:t>divided</a:t>
            </a:r>
            <a:r>
              <a:rPr lang="fr-FR" b="1" dirty="0" smtClean="0">
                <a:solidFill>
                  <a:srgbClr val="3366FF"/>
                </a:solidFill>
              </a:rPr>
              <a:t> by the free </a:t>
            </a:r>
            <a:r>
              <a:rPr lang="fr-FR" b="1" dirty="0" err="1" smtClean="0">
                <a:solidFill>
                  <a:srgbClr val="3366FF"/>
                </a:solidFill>
              </a:rPr>
              <a:t>gas</a:t>
            </a:r>
            <a:r>
              <a:rPr lang="fr-FR" b="1" dirty="0" smtClean="0">
                <a:solidFill>
                  <a:srgbClr val="3366FF"/>
                </a:solidFill>
              </a:rPr>
              <a:t> </a:t>
            </a:r>
            <a:r>
              <a:rPr lang="fr-FR" b="1" dirty="0" err="1" smtClean="0">
                <a:solidFill>
                  <a:srgbClr val="3366FF"/>
                </a:solidFill>
              </a:rPr>
              <a:t>energy</a:t>
            </a:r>
            <a:endParaRPr lang="fr-FR" b="1" dirty="0">
              <a:solidFill>
                <a:srgbClr val="3366FF"/>
              </a:solidFill>
            </a:endParaRPr>
          </a:p>
        </p:txBody>
      </p:sp>
      <p:sp>
        <p:nvSpPr>
          <p:cNvPr id="10" name="ZoneTexte 4"/>
          <p:cNvSpPr txBox="1">
            <a:spLocks noChangeArrowheads="1"/>
          </p:cNvSpPr>
          <p:nvPr/>
        </p:nvSpPr>
        <p:spPr bwMode="auto">
          <a:xfrm>
            <a:off x="3635971" y="6444044"/>
            <a:ext cx="55445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1800" b="1" dirty="0"/>
              <a:t>Yang, </a:t>
            </a:r>
            <a:r>
              <a:rPr lang="fr-FR" sz="1800" b="1" dirty="0" err="1"/>
              <a:t>Grasso</a:t>
            </a:r>
            <a:r>
              <a:rPr lang="fr-FR" sz="1800" b="1" dirty="0"/>
              <a:t>, Lacroix, PRC 94 , 031301</a:t>
            </a:r>
            <a:r>
              <a:rPr lang="fr-FR" sz="1800" b="1" dirty="0" smtClean="0"/>
              <a:t>(R) </a:t>
            </a:r>
            <a:r>
              <a:rPr lang="fr-FR" sz="1800" b="1" dirty="0"/>
              <a:t>(2016)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1" name="Titre 1"/>
          <p:cNvSpPr>
            <a:spLocks noGrp="1"/>
          </p:cNvSpPr>
          <p:nvPr>
            <p:ph type="title"/>
          </p:nvPr>
        </p:nvSpPr>
        <p:spPr>
          <a:xfrm>
            <a:off x="251520" y="-27384"/>
            <a:ext cx="8892480" cy="1143000"/>
          </a:xfrm>
        </p:spPr>
        <p:txBody>
          <a:bodyPr/>
          <a:lstStyle/>
          <a:p>
            <a:r>
              <a:rPr lang="fr-FR" sz="2000" b="1" dirty="0" err="1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Some</a:t>
            </a:r>
            <a:r>
              <a:rPr lang="fr-FR" sz="2000" b="1" dirty="0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 indications </a:t>
            </a:r>
            <a:r>
              <a:rPr lang="fr-FR" sz="2000" b="1" dirty="0" err="1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from</a:t>
            </a:r>
            <a:r>
              <a:rPr lang="fr-FR" sz="2000" b="1" dirty="0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 second-</a:t>
            </a:r>
            <a:r>
              <a:rPr lang="fr-FR" sz="2000" b="1" dirty="0" err="1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order</a:t>
            </a:r>
            <a:r>
              <a:rPr lang="fr-FR" sz="2000" b="1" dirty="0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2000" b="1" dirty="0" err="1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calculations</a:t>
            </a:r>
            <a:r>
              <a:rPr lang="fr-FR" sz="2000" b="1" dirty="0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: the </a:t>
            </a:r>
            <a:r>
              <a:rPr lang="fr-FR" sz="2000" b="1" dirty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second-</a:t>
            </a:r>
            <a:r>
              <a:rPr lang="fr-FR" sz="2000" b="1" dirty="0" err="1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order</a:t>
            </a:r>
            <a:r>
              <a:rPr lang="fr-FR" sz="2000" b="1" dirty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 contribution has </a:t>
            </a:r>
            <a:r>
              <a:rPr lang="fr-FR" sz="2000" b="1" dirty="0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the </a:t>
            </a:r>
            <a:r>
              <a:rPr lang="fr-FR" sz="2000" b="1" dirty="0" err="1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required</a:t>
            </a:r>
            <a:r>
              <a:rPr lang="fr-FR" sz="2000" b="1" dirty="0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2000" b="1" dirty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k</a:t>
            </a:r>
            <a:r>
              <a:rPr lang="fr-FR" sz="2000" b="1" baseline="-25000" dirty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F</a:t>
            </a:r>
            <a:r>
              <a:rPr lang="fr-FR" sz="2000" b="1" baseline="30000" dirty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4</a:t>
            </a:r>
            <a:r>
              <a:rPr lang="fr-FR" sz="2000" b="1" dirty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2000" b="1" dirty="0" err="1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term</a:t>
            </a:r>
            <a:r>
              <a:rPr lang="fr-FR" sz="2000" b="1" dirty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2000" b="1" dirty="0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(second </a:t>
            </a:r>
            <a:r>
              <a:rPr lang="fr-FR" sz="2000" b="1" dirty="0" err="1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term</a:t>
            </a:r>
            <a:r>
              <a:rPr lang="fr-FR" sz="2000" b="1" dirty="0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 of Lee-Yang </a:t>
            </a:r>
            <a:r>
              <a:rPr lang="fr-FR" sz="2000" b="1" dirty="0" err="1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exp</a:t>
            </a:r>
            <a:r>
              <a:rPr lang="fr-FR" sz="2000" b="1" dirty="0" smtClean="0">
                <a:solidFill>
                  <a:srgbClr val="800080"/>
                </a:solidFill>
                <a:latin typeface="Arial" charset="0"/>
                <a:ea typeface="ＭＳ Ｐゴシック" charset="0"/>
                <a:cs typeface="ＭＳ Ｐゴシック" charset="0"/>
              </a:rPr>
              <a:t>.)</a:t>
            </a:r>
            <a:endParaRPr lang="fr-FR" sz="2000" b="1" dirty="0">
              <a:solidFill>
                <a:srgbClr val="80008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6" name="Image 1" descr="aa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932" y="1916832"/>
            <a:ext cx="5590580" cy="3084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539948" y="5517232"/>
            <a:ext cx="8064500" cy="1016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Effective field theories capable of describing systems with anomalously large scattering lengths require summing an infinite number of Feynman diagrams at leading order …</a:t>
            </a:r>
          </a:p>
        </p:txBody>
      </p:sp>
      <p:sp>
        <p:nvSpPr>
          <p:cNvPr id="184323" name="ZoneTexte 1"/>
          <p:cNvSpPr txBox="1">
            <a:spLocks noChangeArrowheads="1"/>
          </p:cNvSpPr>
          <p:nvPr/>
        </p:nvSpPr>
        <p:spPr bwMode="auto">
          <a:xfrm>
            <a:off x="179513" y="1052736"/>
            <a:ext cx="8784976" cy="707886"/>
          </a:xfrm>
          <a:prstGeom prst="rect">
            <a:avLst/>
          </a:prstGeom>
          <a:ln/>
          <a:ex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2000" b="1" dirty="0" smtClean="0">
                <a:solidFill>
                  <a:srgbClr val="FFFF00"/>
                </a:solidFill>
              </a:rPr>
              <a:t>… </a:t>
            </a:r>
            <a:r>
              <a:rPr lang="fr-FR" sz="2000" b="1" dirty="0">
                <a:solidFill>
                  <a:srgbClr val="FFFF00"/>
                </a:solidFill>
              </a:rPr>
              <a:t>but </a:t>
            </a:r>
            <a:r>
              <a:rPr lang="fr-FR" sz="2000" b="1" dirty="0" err="1">
                <a:solidFill>
                  <a:srgbClr val="FFFF00"/>
                </a:solidFill>
              </a:rPr>
              <a:t>only</a:t>
            </a:r>
            <a:r>
              <a:rPr lang="fr-FR" sz="2000" b="1" dirty="0">
                <a:solidFill>
                  <a:srgbClr val="FFFF00"/>
                </a:solidFill>
              </a:rPr>
              <a:t> second </a:t>
            </a:r>
            <a:r>
              <a:rPr lang="fr-FR" sz="2000" b="1" dirty="0" err="1">
                <a:solidFill>
                  <a:srgbClr val="FFFF00"/>
                </a:solidFill>
              </a:rPr>
              <a:t>order</a:t>
            </a:r>
            <a:r>
              <a:rPr lang="fr-FR" sz="2000" b="1" dirty="0">
                <a:solidFill>
                  <a:srgbClr val="FFFF00"/>
                </a:solidFill>
              </a:rPr>
              <a:t> </a:t>
            </a:r>
            <a:r>
              <a:rPr lang="fr-FR" sz="2000" b="1" dirty="0" err="1" smtClean="0">
                <a:solidFill>
                  <a:srgbClr val="FFFF00"/>
                </a:solidFill>
              </a:rPr>
              <a:t>is</a:t>
            </a:r>
            <a:r>
              <a:rPr lang="fr-FR" sz="2000" b="1" dirty="0" smtClean="0">
                <a:solidFill>
                  <a:srgbClr val="FFFF00"/>
                </a:solidFill>
              </a:rPr>
              <a:t> not </a:t>
            </a:r>
            <a:r>
              <a:rPr lang="fr-FR" sz="2000" b="1" dirty="0" err="1" smtClean="0">
                <a:solidFill>
                  <a:srgbClr val="FFFF00"/>
                </a:solidFill>
              </a:rPr>
              <a:t>enough</a:t>
            </a:r>
            <a:r>
              <a:rPr lang="fr-FR" sz="2000" b="1" dirty="0" smtClean="0">
                <a:solidFill>
                  <a:srgbClr val="FFFF00"/>
                </a:solidFill>
              </a:rPr>
              <a:t> (if one </a:t>
            </a:r>
            <a:r>
              <a:rPr lang="fr-FR" sz="2000" b="1" dirty="0" err="1" smtClean="0">
                <a:solidFill>
                  <a:srgbClr val="FFFF00"/>
                </a:solidFill>
              </a:rPr>
              <a:t>wants</a:t>
            </a:r>
            <a:r>
              <a:rPr lang="fr-FR" sz="2000" b="1" dirty="0" smtClean="0">
                <a:solidFill>
                  <a:srgbClr val="FFFF00"/>
                </a:solidFill>
              </a:rPr>
              <a:t> to </a:t>
            </a:r>
            <a:r>
              <a:rPr lang="fr-FR" sz="2000" b="1" dirty="0" err="1" smtClean="0">
                <a:solidFill>
                  <a:srgbClr val="FFFF00"/>
                </a:solidFill>
              </a:rPr>
              <a:t>keep</a:t>
            </a:r>
            <a:r>
              <a:rPr lang="fr-FR" sz="2000" b="1" dirty="0" smtClean="0">
                <a:solidFill>
                  <a:srgbClr val="FFFF00"/>
                </a:solidFill>
              </a:rPr>
              <a:t> the </a:t>
            </a:r>
            <a:r>
              <a:rPr lang="fr-FR" sz="2000" b="1" dirty="0">
                <a:solidFill>
                  <a:srgbClr val="FFFF00"/>
                </a:solidFill>
              </a:rPr>
              <a:t>correct value of the </a:t>
            </a:r>
            <a:r>
              <a:rPr lang="fr-FR" sz="2000" b="1" dirty="0" err="1">
                <a:solidFill>
                  <a:srgbClr val="FFFF00"/>
                </a:solidFill>
              </a:rPr>
              <a:t>scattering</a:t>
            </a:r>
            <a:r>
              <a:rPr lang="fr-FR" sz="2000" b="1" dirty="0">
                <a:solidFill>
                  <a:srgbClr val="FFFF00"/>
                </a:solidFill>
              </a:rPr>
              <a:t> </a:t>
            </a:r>
            <a:r>
              <a:rPr lang="fr-FR" sz="2000" b="1" dirty="0" err="1">
                <a:solidFill>
                  <a:srgbClr val="FFFF00"/>
                </a:solidFill>
              </a:rPr>
              <a:t>length</a:t>
            </a:r>
            <a:r>
              <a:rPr lang="fr-FR" sz="2000" b="1" dirty="0">
                <a:solidFill>
                  <a:srgbClr val="FFFF00"/>
                </a:solidFill>
              </a:rPr>
              <a:t>)  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07505" y="3936538"/>
            <a:ext cx="4176588" cy="129266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b="1" dirty="0" err="1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Resummation</a:t>
            </a:r>
            <a:r>
              <a:rPr lang="fr-FR" b="1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techniques</a:t>
            </a:r>
          </a:p>
          <a:p>
            <a:pPr marL="285750" indent="-285750">
              <a:buFontTx/>
              <a:buChar char="-"/>
              <a:defRPr/>
            </a:pPr>
            <a:r>
              <a:rPr lang="fr-FR" sz="18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Steele, </a:t>
            </a:r>
            <a:r>
              <a:rPr lang="fr-FR" sz="18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arXiv</a:t>
            </a:r>
            <a:r>
              <a:rPr lang="fr-FR" sz="18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: </a:t>
            </a:r>
            <a:r>
              <a:rPr lang="fr-FR" sz="18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nucl</a:t>
            </a:r>
            <a:r>
              <a:rPr lang="fr-FR" sz="18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-th/0010066v2</a:t>
            </a:r>
          </a:p>
          <a:p>
            <a:pPr marL="285750" indent="-285750">
              <a:buFontTx/>
              <a:buChar char="-"/>
              <a:defRPr/>
            </a:pPr>
            <a:r>
              <a:rPr lang="fr-FR" sz="18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Kaiser, NPA 860, 41 (2011)</a:t>
            </a:r>
          </a:p>
          <a:p>
            <a:pPr marL="285750" indent="-285750">
              <a:buFontTx/>
              <a:buChar char="-"/>
              <a:defRPr/>
            </a:pPr>
            <a:r>
              <a:rPr lang="fr-FR" sz="18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Schaefer, NPA 762, 82 (2005)</a:t>
            </a:r>
            <a:endParaRPr lang="fr-FR" sz="1800" b="1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aa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656"/>
            <a:ext cx="9144000" cy="2505052"/>
          </a:xfrm>
          <a:prstGeom prst="rect">
            <a:avLst/>
          </a:prstGeom>
        </p:spPr>
      </p:pic>
      <p:pic>
        <p:nvPicPr>
          <p:cNvPr id="7" name="Image 6" descr="aa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3" y="4103340"/>
            <a:ext cx="7975600" cy="148590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619672" y="5694349"/>
            <a:ext cx="6048672" cy="83099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Beta = 1 - &gt; </a:t>
            </a:r>
            <a:r>
              <a:rPr lang="fr-FR" b="1" dirty="0" err="1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symmetric</a:t>
            </a:r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b="1" dirty="0" err="1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matter</a:t>
            </a:r>
            <a:endParaRPr lang="fr-FR" b="1" dirty="0" smtClean="0">
              <a:solidFill>
                <a:srgbClr val="FFFFFF"/>
              </a:solidFill>
              <a:latin typeface="Arial"/>
              <a:ea typeface="ＭＳ Ｐゴシック"/>
              <a:cs typeface="ＭＳ Ｐゴシック"/>
            </a:endParaRPr>
          </a:p>
          <a:p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Beta =0 -&gt; neutron </a:t>
            </a:r>
            <a:r>
              <a:rPr lang="fr-FR" b="1" dirty="0" err="1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matter</a:t>
            </a:r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 </a:t>
            </a:r>
            <a:endParaRPr lang="fr-FR" b="1" dirty="0">
              <a:solidFill>
                <a:srgbClr val="FFFFFF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0" y="188640"/>
            <a:ext cx="9144000" cy="2952328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79512" y="188640"/>
            <a:ext cx="8856984" cy="23083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Guided</a:t>
            </a:r>
            <a:r>
              <a:rPr lang="fr-FR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by:</a:t>
            </a:r>
          </a:p>
          <a:p>
            <a:pPr marL="457200" indent="-457200">
              <a:buFontTx/>
              <a:buAutoNum type="arabicParenR"/>
            </a:pPr>
            <a:r>
              <a:rPr lang="en-US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The fact that the second-order t</a:t>
            </a:r>
            <a:r>
              <a:rPr lang="en-US" b="1" baseline="-25000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0</a:t>
            </a:r>
            <a:r>
              <a:rPr lang="en-US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contribution leads to the correct dependence on the Fermi momentum in neutron matter; </a:t>
            </a:r>
          </a:p>
          <a:p>
            <a:pPr marL="457200" indent="-457200">
              <a:buFontTx/>
              <a:buAutoNum type="arabicParenR"/>
            </a:pPr>
            <a:r>
              <a:rPr lang="en-US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The resumed formulae; </a:t>
            </a:r>
          </a:p>
          <a:p>
            <a:pPr marL="457200" indent="-457200">
              <a:buFontTx/>
              <a:buAutoNum type="arabicParenR"/>
            </a:pPr>
            <a:r>
              <a:rPr lang="en-US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Good properties of </a:t>
            </a:r>
            <a:r>
              <a:rPr lang="en-US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Skyrme</a:t>
            </a:r>
            <a:r>
              <a:rPr lang="en-US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en-US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functionals</a:t>
            </a:r>
            <a:endParaRPr lang="en-US" b="1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79513" y="2996952"/>
            <a:ext cx="8784976" cy="1200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A </a:t>
            </a:r>
            <a:r>
              <a:rPr lang="fr-FR" dirty="0" err="1" smtClean="0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hybrid</a:t>
            </a:r>
            <a:r>
              <a:rPr lang="fr-FR" dirty="0" smtClean="0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dirty="0" err="1" smtClean="0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functional</a:t>
            </a:r>
            <a:r>
              <a:rPr lang="fr-FR" dirty="0" smtClean="0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, </a:t>
            </a:r>
            <a:r>
              <a:rPr lang="fr-FR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YGLO (Yang, </a:t>
            </a:r>
            <a:r>
              <a:rPr lang="fr-FR" dirty="0" err="1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Grasso</a:t>
            </a:r>
            <a:r>
              <a:rPr lang="fr-FR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, Lacroix, Orsay)</a:t>
            </a:r>
            <a:r>
              <a:rPr lang="fr-FR" dirty="0" smtClean="0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:</a:t>
            </a:r>
          </a:p>
          <a:p>
            <a:r>
              <a:rPr lang="en-US" dirty="0" smtClean="0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Matching</a:t>
            </a:r>
            <a:r>
              <a:rPr lang="fr-FR" dirty="0" smtClean="0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 the </a:t>
            </a:r>
            <a:r>
              <a:rPr lang="fr-FR" dirty="0" err="1" smtClean="0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low-density</a:t>
            </a:r>
            <a:r>
              <a:rPr lang="fr-FR" dirty="0" smtClean="0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dirty="0" err="1" smtClean="0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limit</a:t>
            </a:r>
            <a:r>
              <a:rPr lang="fr-FR" dirty="0" smtClean="0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dirty="0" err="1" smtClean="0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with</a:t>
            </a:r>
            <a:r>
              <a:rPr lang="fr-FR" dirty="0" smtClean="0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 the Lee-Yang expansion of the </a:t>
            </a:r>
            <a:r>
              <a:rPr lang="fr-FR" dirty="0" err="1" smtClean="0">
                <a:solidFill>
                  <a:srgbClr val="FFFF00"/>
                </a:solidFill>
                <a:latin typeface="Arial"/>
                <a:ea typeface="ＭＳ Ｐゴシック"/>
                <a:cs typeface="ＭＳ Ｐゴシック"/>
              </a:rPr>
              <a:t>energy</a:t>
            </a:r>
            <a:endParaRPr lang="fr-FR" dirty="0">
              <a:solidFill>
                <a:srgbClr val="FFFF00"/>
              </a:solidFill>
              <a:latin typeface="Arial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815285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Titre 1"/>
          <p:cNvSpPr>
            <a:spLocks noGrp="1"/>
          </p:cNvSpPr>
          <p:nvPr>
            <p:ph type="title"/>
          </p:nvPr>
        </p:nvSpPr>
        <p:spPr>
          <a:xfrm>
            <a:off x="611188" y="549275"/>
            <a:ext cx="7772400" cy="1143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YGLO functional</a:t>
            </a:r>
            <a:r>
              <a:rPr lang="en-US" sz="2800" b="1" dirty="0" smtClean="0">
                <a:latin typeface="Arial" charset="0"/>
                <a:ea typeface="ＭＳ Ｐゴシック" charset="0"/>
                <a:cs typeface="ＭＳ Ｐゴシック" charset="0"/>
              </a:rPr>
              <a:t>: Inspired by resumed expressions (</a:t>
            </a:r>
            <a:r>
              <a:rPr lang="en-US" sz="2800" b="1" dirty="0" err="1" smtClean="0">
                <a:latin typeface="Arial" charset="0"/>
                <a:ea typeface="ＭＳ Ｐゴシック" charset="0"/>
                <a:cs typeface="ＭＳ Ｐゴシック" charset="0"/>
              </a:rPr>
              <a:t>resummed</a:t>
            </a:r>
            <a:r>
              <a:rPr lang="en-US" sz="2800" b="1" dirty="0" smtClean="0">
                <a:latin typeface="Arial" charset="0"/>
                <a:ea typeface="ＭＳ Ｐゴシック" charset="0"/>
                <a:cs typeface="ＭＳ Ｐゴシック" charset="0"/>
              </a:rPr>
              <a:t> functional) (EFT)</a:t>
            </a:r>
            <a:endParaRPr lang="en-US" sz="2800" b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87395" name="Image 3" descr="Sans tit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357563"/>
            <a:ext cx="7251700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1258888" y="2276477"/>
            <a:ext cx="6913562" cy="4619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EOS for </a:t>
            </a:r>
            <a:r>
              <a:rPr lang="fr-FR" b="1" dirty="0" err="1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symmetric</a:t>
            </a:r>
            <a:r>
              <a:rPr lang="fr-FR" b="1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and neutron </a:t>
            </a:r>
            <a:r>
              <a:rPr lang="fr-FR" b="1" dirty="0" err="1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matter</a:t>
            </a:r>
            <a:r>
              <a:rPr lang="fr-FR" b="1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: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843214" y="4581527"/>
            <a:ext cx="2160834" cy="830997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b="1" dirty="0" err="1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Resummed</a:t>
            </a:r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b="1" dirty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expression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492501" y="3357563"/>
            <a:ext cx="647700" cy="576262"/>
          </a:xfrm>
          <a:prstGeom prst="rect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987676" y="3860802"/>
            <a:ext cx="647700" cy="576263"/>
          </a:xfrm>
          <a:prstGeom prst="rect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795964" y="4292600"/>
            <a:ext cx="2736850" cy="120015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 err="1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Mimic</a:t>
            </a:r>
            <a:r>
              <a:rPr lang="fr-FR" b="1" dirty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b="1" dirty="0" err="1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velocity</a:t>
            </a:r>
            <a:r>
              <a:rPr lang="fr-FR" b="1" dirty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- and </a:t>
            </a:r>
            <a:r>
              <a:rPr lang="fr-FR" b="1" dirty="0" err="1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density-dependent</a:t>
            </a:r>
            <a:r>
              <a:rPr lang="fr-FR" b="1" dirty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b="1" dirty="0" err="1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terms</a:t>
            </a:r>
            <a:endParaRPr lang="fr-FR" b="1" dirty="0">
              <a:solidFill>
                <a:srgbClr val="FFFFFF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643438" y="2276475"/>
            <a:ext cx="4176712" cy="12001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 err="1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Constrained</a:t>
            </a:r>
            <a:r>
              <a:rPr lang="fr-FR" b="1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by the first </a:t>
            </a:r>
            <a:r>
              <a:rPr lang="fr-FR" b="1" dirty="0" err="1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two</a:t>
            </a:r>
            <a:r>
              <a:rPr lang="fr-FR" b="1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b="1" dirty="0" err="1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terms</a:t>
            </a:r>
            <a:r>
              <a:rPr lang="fr-FR" b="1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of Lee Yang formula (</a:t>
            </a:r>
            <a:r>
              <a:rPr lang="fr-FR" b="1" dirty="0" err="1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scattering</a:t>
            </a:r>
            <a:r>
              <a:rPr lang="fr-FR" b="1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b="1" dirty="0" err="1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length</a:t>
            </a:r>
            <a:r>
              <a:rPr lang="fr-FR" b="1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)</a:t>
            </a:r>
          </a:p>
        </p:txBody>
      </p:sp>
      <p:cxnSp>
        <p:nvCxnSpPr>
          <p:cNvPr id="7" name="Connecteur droit avec flèche 6"/>
          <p:cNvCxnSpPr>
            <a:stCxn id="4" idx="0"/>
          </p:cNvCxnSpPr>
          <p:nvPr/>
        </p:nvCxnSpPr>
        <p:spPr bwMode="auto">
          <a:xfrm flipV="1">
            <a:off x="3816350" y="2636840"/>
            <a:ext cx="755650" cy="720725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Connecteur droit avec flèche 14"/>
          <p:cNvCxnSpPr/>
          <p:nvPr/>
        </p:nvCxnSpPr>
        <p:spPr bwMode="auto">
          <a:xfrm flipV="1">
            <a:off x="3708400" y="3357563"/>
            <a:ext cx="1079500" cy="8636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3" name="ZoneTexte 12"/>
          <p:cNvSpPr txBox="1"/>
          <p:nvPr/>
        </p:nvSpPr>
        <p:spPr>
          <a:xfrm>
            <a:off x="107950" y="5517232"/>
            <a:ext cx="8964613" cy="70788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2000" b="1" dirty="0" err="1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Other</a:t>
            </a:r>
            <a:r>
              <a:rPr lang="fr-FR" sz="2000" b="1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sz="2000" b="1" dirty="0" err="1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parameters</a:t>
            </a:r>
            <a:r>
              <a:rPr lang="fr-FR" sz="2000" b="1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sz="2000" b="1" dirty="0" err="1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adjusted</a:t>
            </a:r>
            <a:r>
              <a:rPr lang="fr-FR" sz="2000" b="1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on QMC </a:t>
            </a:r>
            <a:r>
              <a:rPr lang="fr-FR" sz="20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results</a:t>
            </a:r>
            <a:r>
              <a:rPr lang="fr-FR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sz="20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at</a:t>
            </a:r>
            <a:r>
              <a:rPr lang="fr-FR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sz="20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extremely</a:t>
            </a:r>
            <a:r>
              <a:rPr lang="fr-FR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sz="20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low</a:t>
            </a:r>
            <a:r>
              <a:rPr lang="fr-FR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sz="20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densities</a:t>
            </a:r>
            <a:r>
              <a:rPr lang="fr-FR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and on </a:t>
            </a:r>
            <a:r>
              <a:rPr lang="fr-FR" sz="2000" b="1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Friedman et al. </a:t>
            </a:r>
            <a:r>
              <a:rPr lang="fr-FR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or </a:t>
            </a:r>
            <a:r>
              <a:rPr lang="fr-FR" sz="2000" b="1" dirty="0" err="1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Akmal</a:t>
            </a:r>
            <a:r>
              <a:rPr lang="fr-FR" sz="2000" b="1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et al. </a:t>
            </a:r>
            <a:r>
              <a:rPr lang="fr-FR" sz="20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EOSs</a:t>
            </a:r>
            <a:r>
              <a:rPr lang="fr-FR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sz="20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at</a:t>
            </a:r>
            <a:r>
              <a:rPr lang="fr-FR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sz="20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higher</a:t>
            </a:r>
            <a:r>
              <a:rPr lang="fr-FR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sz="20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densities</a:t>
            </a:r>
            <a:endParaRPr lang="fr-FR" sz="2000" b="1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4" grpId="0" animBg="1"/>
      <p:bldP spid="10" grpId="0" animBg="1"/>
      <p:bldP spid="11" grpId="0" animBg="1"/>
      <p:bldP spid="5" grpId="0" animBg="1"/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11560" y="332656"/>
            <a:ext cx="7344816" cy="120032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/>
              <a:t>B and R are </a:t>
            </a:r>
            <a:r>
              <a:rPr lang="fr-FR" b="1" dirty="0" err="1" smtClean="0"/>
              <a:t>fixed</a:t>
            </a:r>
            <a:r>
              <a:rPr lang="fr-FR" b="1" dirty="0" smtClean="0"/>
              <a:t> by </a:t>
            </a:r>
            <a:r>
              <a:rPr lang="fr-FR" b="1" dirty="0" err="1" smtClean="0"/>
              <a:t>imposing</a:t>
            </a:r>
            <a:r>
              <a:rPr lang="fr-FR" b="1" dirty="0" smtClean="0"/>
              <a:t> to </a:t>
            </a:r>
            <a:r>
              <a:rPr lang="fr-FR" b="1" dirty="0" err="1" smtClean="0"/>
              <a:t>recover</a:t>
            </a:r>
            <a:r>
              <a:rPr lang="fr-FR" b="1" dirty="0" smtClean="0"/>
              <a:t> the Lee-Yang formula (the </a:t>
            </a:r>
            <a:r>
              <a:rPr lang="fr-FR" b="1" dirty="0" err="1" smtClean="0"/>
              <a:t>analog</a:t>
            </a:r>
            <a:r>
              <a:rPr lang="fr-FR" b="1" dirty="0" smtClean="0"/>
              <a:t> for </a:t>
            </a:r>
            <a:r>
              <a:rPr lang="fr-FR" b="1" dirty="0" err="1" smtClean="0"/>
              <a:t>symmetric</a:t>
            </a:r>
            <a:r>
              <a:rPr lang="fr-FR" b="1" dirty="0" smtClean="0"/>
              <a:t> </a:t>
            </a:r>
            <a:r>
              <a:rPr lang="fr-FR" b="1" dirty="0" err="1" smtClean="0"/>
              <a:t>matter</a:t>
            </a:r>
            <a:r>
              <a:rPr lang="fr-FR" b="1" dirty="0" smtClean="0"/>
              <a:t> </a:t>
            </a:r>
            <a:r>
              <a:rPr lang="fr-FR" b="1" dirty="0" err="1" smtClean="0"/>
              <a:t>may</a:t>
            </a:r>
            <a:r>
              <a:rPr lang="fr-FR" b="1" dirty="0" smtClean="0"/>
              <a:t> </a:t>
            </a:r>
            <a:r>
              <a:rPr lang="fr-FR" b="1" dirty="0" err="1" smtClean="0"/>
              <a:t>be</a:t>
            </a:r>
            <a:r>
              <a:rPr lang="fr-FR" b="1" dirty="0" smtClean="0"/>
              <a:t> </a:t>
            </a:r>
            <a:r>
              <a:rPr lang="fr-FR" b="1" dirty="0" err="1" smtClean="0"/>
              <a:t>found</a:t>
            </a:r>
            <a:r>
              <a:rPr lang="fr-FR" b="1" dirty="0" smtClean="0"/>
              <a:t> in </a:t>
            </a:r>
            <a:r>
              <a:rPr lang="fr-FR" b="1" dirty="0" err="1" smtClean="0"/>
              <a:t>Fetter-Walecka</a:t>
            </a:r>
            <a:r>
              <a:rPr lang="fr-FR" b="1" dirty="0" smtClean="0"/>
              <a:t> book)   </a:t>
            </a:r>
            <a:endParaRPr lang="fr-FR" b="1" dirty="0"/>
          </a:p>
        </p:txBody>
      </p:sp>
      <p:pic>
        <p:nvPicPr>
          <p:cNvPr id="3" name="Image 2" descr="aa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2780928"/>
            <a:ext cx="8118071" cy="1152128"/>
          </a:xfrm>
          <a:prstGeom prst="rect">
            <a:avLst/>
          </a:prstGeom>
        </p:spPr>
      </p:pic>
      <p:pic>
        <p:nvPicPr>
          <p:cNvPr id="4" name="Image 3" descr="aa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5" y="4365104"/>
            <a:ext cx="5251045" cy="432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aa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1" y="764704"/>
            <a:ext cx="6908800" cy="30226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683568" y="116634"/>
            <a:ext cx="5184576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The </a:t>
            </a:r>
            <a:r>
              <a:rPr lang="fr-FR" b="1" dirty="0" err="1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other</a:t>
            </a:r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b="1" dirty="0" err="1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adjusted</a:t>
            </a:r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b="1" dirty="0" err="1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parameters</a:t>
            </a:r>
            <a:endParaRPr lang="fr-FR" b="1" dirty="0">
              <a:solidFill>
                <a:srgbClr val="FFFFFF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755577" y="620688"/>
            <a:ext cx="7416824" cy="648072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7" name="Image 6" descr="aa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645026"/>
            <a:ext cx="7848872" cy="313326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auto">
          <a:xfrm>
            <a:off x="107505" y="3645024"/>
            <a:ext cx="3744416" cy="36004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876257" y="6381328"/>
            <a:ext cx="1872208" cy="288032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11" name="Connecteur droit 10"/>
          <p:cNvCxnSpPr/>
          <p:nvPr/>
        </p:nvCxnSpPr>
        <p:spPr bwMode="auto">
          <a:xfrm>
            <a:off x="7236297" y="3933056"/>
            <a:ext cx="1008112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3" name="Connecteur droit 12"/>
          <p:cNvCxnSpPr/>
          <p:nvPr/>
        </p:nvCxnSpPr>
        <p:spPr bwMode="auto">
          <a:xfrm>
            <a:off x="5508104" y="6021288"/>
            <a:ext cx="1296144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286904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Titre 1"/>
          <p:cNvSpPr>
            <a:spLocks noGrp="1"/>
          </p:cNvSpPr>
          <p:nvPr>
            <p:ph type="title"/>
          </p:nvPr>
        </p:nvSpPr>
        <p:spPr>
          <a:xfrm>
            <a:off x="685800" y="341313"/>
            <a:ext cx="7772400" cy="1143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fr-FR" sz="3600" b="1" dirty="0" smtClean="0">
                <a:latin typeface="Arial" charset="0"/>
                <a:ea typeface="ＭＳ Ｐゴシック" charset="0"/>
                <a:cs typeface="ＭＳ Ｐゴシック" charset="0"/>
              </a:rPr>
              <a:t>YGLO. </a:t>
            </a:r>
            <a:r>
              <a:rPr lang="fr-FR" sz="3600" b="1" dirty="0" err="1" smtClean="0">
                <a:latin typeface="Arial" charset="0"/>
                <a:ea typeface="ＭＳ Ｐゴシック" charset="0"/>
                <a:cs typeface="ＭＳ Ｐゴシック" charset="0"/>
              </a:rPr>
              <a:t>Very</a:t>
            </a:r>
            <a:r>
              <a:rPr lang="fr-FR" sz="3600" b="1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3600" b="1" dirty="0" err="1">
                <a:latin typeface="Arial" charset="0"/>
                <a:ea typeface="ＭＳ Ｐゴシック" charset="0"/>
                <a:cs typeface="ＭＳ Ｐゴシック" charset="0"/>
              </a:rPr>
              <a:t>l</a:t>
            </a:r>
            <a:r>
              <a:rPr lang="fr-FR" sz="3600" b="1" dirty="0" err="1" smtClean="0">
                <a:latin typeface="Arial" charset="0"/>
                <a:ea typeface="ＭＳ Ｐゴシック" charset="0"/>
                <a:cs typeface="ＭＳ Ｐゴシック" charset="0"/>
              </a:rPr>
              <a:t>ow-density</a:t>
            </a:r>
            <a:r>
              <a:rPr lang="fr-FR" sz="3600" b="1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3600" b="1" dirty="0" err="1" smtClean="0">
                <a:latin typeface="Arial" charset="0"/>
                <a:ea typeface="ＭＳ Ｐゴシック" charset="0"/>
                <a:cs typeface="ＭＳ Ｐゴシック" charset="0"/>
              </a:rPr>
              <a:t>behavior</a:t>
            </a:r>
            <a:r>
              <a:rPr lang="fr-FR" sz="3600" b="1" dirty="0" smtClean="0">
                <a:latin typeface="Arial" charset="0"/>
                <a:ea typeface="ＭＳ Ｐゴシック" charset="0"/>
                <a:cs typeface="ＭＳ Ｐゴシック" charset="0"/>
              </a:rPr>
              <a:t> of neutron </a:t>
            </a:r>
            <a:r>
              <a:rPr lang="fr-FR" sz="3600" b="1" dirty="0" err="1" smtClean="0">
                <a:latin typeface="Arial" charset="0"/>
                <a:ea typeface="ＭＳ Ｐゴシック" charset="0"/>
                <a:cs typeface="ＭＳ Ｐゴシック" charset="0"/>
              </a:rPr>
              <a:t>matter</a:t>
            </a:r>
            <a:endParaRPr lang="fr-FR" sz="3600" b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90466" name="Image 3" descr="un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9" y="1543052"/>
            <a:ext cx="5327650" cy="498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0467" name="ZoneTexte 3"/>
          <p:cNvSpPr txBox="1">
            <a:spLocks noChangeArrowheads="1"/>
          </p:cNvSpPr>
          <p:nvPr/>
        </p:nvSpPr>
        <p:spPr bwMode="auto">
          <a:xfrm>
            <a:off x="539750" y="6426202"/>
            <a:ext cx="86042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1800" b="1" dirty="0"/>
              <a:t>Yang, </a:t>
            </a:r>
            <a:r>
              <a:rPr lang="fr-FR" sz="1800" b="1" dirty="0" err="1"/>
              <a:t>Grasso</a:t>
            </a:r>
            <a:r>
              <a:rPr lang="fr-FR" sz="1800" b="1" dirty="0"/>
              <a:t>, Lacroix, PRC 94, 031301</a:t>
            </a:r>
            <a:r>
              <a:rPr lang="fr-FR" sz="1800" b="1" dirty="0" smtClean="0"/>
              <a:t>(R) </a:t>
            </a:r>
            <a:r>
              <a:rPr lang="fr-FR" sz="1800" b="1" dirty="0"/>
              <a:t>(2016)</a:t>
            </a:r>
          </a:p>
          <a:p>
            <a:endParaRPr lang="fr-FR" sz="2000" b="1" dirty="0"/>
          </a:p>
          <a:p>
            <a:endParaRPr lang="fr-FR" sz="2000" b="1" dirty="0"/>
          </a:p>
          <a:p>
            <a:endParaRPr lang="fr-FR" sz="2000" dirty="0"/>
          </a:p>
        </p:txBody>
      </p:sp>
      <p:sp>
        <p:nvSpPr>
          <p:cNvPr id="2" name="ZoneTexte 1"/>
          <p:cNvSpPr txBox="1"/>
          <p:nvPr/>
        </p:nvSpPr>
        <p:spPr>
          <a:xfrm>
            <a:off x="684214" y="3213100"/>
            <a:ext cx="1943100" cy="15700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 err="1"/>
              <a:t>Energy</a:t>
            </a:r>
            <a:r>
              <a:rPr lang="fr-FR" b="1" dirty="0"/>
              <a:t> </a:t>
            </a:r>
            <a:r>
              <a:rPr lang="fr-FR" b="1" dirty="0" err="1"/>
              <a:t>divided</a:t>
            </a:r>
            <a:r>
              <a:rPr lang="fr-FR" b="1" dirty="0"/>
              <a:t> by the free </a:t>
            </a:r>
            <a:r>
              <a:rPr lang="fr-FR" b="1" dirty="0" err="1"/>
              <a:t>gas</a:t>
            </a:r>
            <a:r>
              <a:rPr lang="fr-FR" b="1" dirty="0"/>
              <a:t> </a:t>
            </a:r>
            <a:r>
              <a:rPr lang="fr-FR" b="1" dirty="0" err="1"/>
              <a:t>energy</a:t>
            </a:r>
            <a:endParaRPr lang="fr-FR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89" name="Titre 1"/>
          <p:cNvSpPr>
            <a:spLocks noGrp="1"/>
          </p:cNvSpPr>
          <p:nvPr>
            <p:ph type="title"/>
          </p:nvPr>
        </p:nvSpPr>
        <p:spPr>
          <a:xfrm>
            <a:off x="685800" y="404664"/>
            <a:ext cx="7772400" cy="11430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fr-FR" dirty="0" err="1" smtClean="0">
                <a:latin typeface="Arial" charset="0"/>
                <a:ea typeface="ＭＳ Ｐゴシック" charset="0"/>
                <a:cs typeface="ＭＳ Ｐゴシック" charset="0"/>
              </a:rPr>
              <a:t>Asymmetric</a:t>
            </a:r>
            <a:r>
              <a:rPr lang="fr-FR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dirty="0" err="1" smtClean="0">
                <a:latin typeface="Arial" charset="0"/>
                <a:ea typeface="ＭＳ Ｐゴシック" charset="0"/>
                <a:cs typeface="ＭＳ Ｐゴシック" charset="0"/>
              </a:rPr>
              <a:t>matter</a:t>
            </a:r>
            <a:endParaRPr lang="fr-FR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5651" y="1878013"/>
            <a:ext cx="2376488" cy="830262"/>
          </a:xfrm>
          <a:prstGeom prst="rect">
            <a:avLst/>
          </a:prstGeom>
          <a:solidFill>
            <a:srgbClr val="EEB3EF"/>
          </a:solidFill>
          <a:ln>
            <a:solidFill>
              <a:srgbClr val="EEB3EF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 err="1">
                <a:solidFill>
                  <a:schemeClr val="tx1"/>
                </a:solidFill>
              </a:rPr>
              <a:t>Parabolic</a:t>
            </a:r>
            <a:r>
              <a:rPr lang="fr-FR" b="1" dirty="0">
                <a:solidFill>
                  <a:schemeClr val="tx1"/>
                </a:solidFill>
              </a:rPr>
              <a:t> approximation</a:t>
            </a:r>
          </a:p>
        </p:txBody>
      </p:sp>
      <p:pic>
        <p:nvPicPr>
          <p:cNvPr id="5" name="Image 4" descr="Sans tit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36" y="2959348"/>
            <a:ext cx="3898900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 1" descr="aa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348" y="4221088"/>
            <a:ext cx="3977821" cy="64807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 bwMode="auto">
          <a:xfrm>
            <a:off x="611560" y="4077072"/>
            <a:ext cx="1080120" cy="216024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547665" y="5334309"/>
            <a:ext cx="1584176" cy="83099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Neutron </a:t>
            </a:r>
          </a:p>
          <a:p>
            <a:r>
              <a:rPr lang="fr-FR" dirty="0" err="1" smtClean="0"/>
              <a:t>density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5364088" y="5373218"/>
            <a:ext cx="1584176" cy="83099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Proton</a:t>
            </a:r>
          </a:p>
          <a:p>
            <a:r>
              <a:rPr lang="fr-FR" dirty="0" err="1" smtClean="0"/>
              <a:t>density</a:t>
            </a:r>
            <a:endParaRPr lang="fr-FR" dirty="0"/>
          </a:p>
        </p:txBody>
      </p:sp>
      <p:cxnSp>
        <p:nvCxnSpPr>
          <p:cNvPr id="8" name="Connecteur droit avec flèche 7"/>
          <p:cNvCxnSpPr/>
          <p:nvPr/>
        </p:nvCxnSpPr>
        <p:spPr bwMode="auto">
          <a:xfrm flipV="1">
            <a:off x="2843809" y="4725144"/>
            <a:ext cx="288032" cy="504056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Connecteur droit avec flèche 11"/>
          <p:cNvCxnSpPr/>
          <p:nvPr/>
        </p:nvCxnSpPr>
        <p:spPr bwMode="auto">
          <a:xfrm flipH="1" flipV="1">
            <a:off x="5796136" y="4725144"/>
            <a:ext cx="216024" cy="57606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404664"/>
            <a:ext cx="7772400" cy="195530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fr-FR" sz="2800" b="1" dirty="0" err="1" smtClean="0"/>
              <a:t>Using</a:t>
            </a:r>
            <a:r>
              <a:rPr lang="fr-FR" sz="2800" b="1" dirty="0" smtClean="0"/>
              <a:t> the </a:t>
            </a:r>
            <a:r>
              <a:rPr lang="fr-FR" sz="2800" b="1" dirty="0" err="1" smtClean="0"/>
              <a:t>experimental</a:t>
            </a:r>
            <a:r>
              <a:rPr lang="fr-FR" sz="2800" b="1" dirty="0" smtClean="0"/>
              <a:t> values of the </a:t>
            </a:r>
            <a:r>
              <a:rPr lang="fr-FR" sz="2800" b="1" dirty="0" err="1" smtClean="0"/>
              <a:t>electric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dipole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polarizability</a:t>
            </a:r>
            <a:r>
              <a:rPr lang="fr-FR" sz="2800" b="1" dirty="0" smtClean="0"/>
              <a:t> in the </a:t>
            </a:r>
            <a:r>
              <a:rPr lang="fr-FR" sz="2800" b="1" dirty="0" err="1" smtClean="0"/>
              <a:t>three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nuclei</a:t>
            </a:r>
            <a:r>
              <a:rPr lang="fr-FR" sz="2800" b="1" dirty="0" smtClean="0"/>
              <a:t/>
            </a:r>
            <a:br>
              <a:rPr lang="fr-FR" sz="2800" b="1" dirty="0" smtClean="0"/>
            </a:br>
            <a:r>
              <a:rPr lang="fr-FR" sz="2800" b="1" dirty="0"/>
              <a:t/>
            </a:r>
            <a:br>
              <a:rPr lang="fr-FR" sz="2800" b="1" dirty="0"/>
            </a:br>
            <a:r>
              <a:rPr lang="fr-FR" sz="1800" b="1" dirty="0" err="1" smtClean="0">
                <a:solidFill>
                  <a:srgbClr val="0000FF"/>
                </a:solidFill>
              </a:rPr>
              <a:t>correlation</a:t>
            </a:r>
            <a:r>
              <a:rPr lang="fr-FR" sz="1800" b="1" dirty="0" smtClean="0">
                <a:solidFill>
                  <a:srgbClr val="0000FF"/>
                </a:solidFill>
              </a:rPr>
              <a:t> </a:t>
            </a:r>
            <a:r>
              <a:rPr lang="fr-FR" sz="1800" b="1" dirty="0" err="1" smtClean="0">
                <a:solidFill>
                  <a:srgbClr val="0000FF"/>
                </a:solidFill>
              </a:rPr>
              <a:t>between</a:t>
            </a:r>
            <a:r>
              <a:rPr lang="fr-FR" sz="1800" b="1" dirty="0" smtClean="0">
                <a:solidFill>
                  <a:srgbClr val="0000FF"/>
                </a:solidFill>
              </a:rPr>
              <a:t> </a:t>
            </a:r>
            <a:r>
              <a:rPr lang="fr-FR" sz="1800" b="1" dirty="0">
                <a:solidFill>
                  <a:srgbClr val="0000FF"/>
                </a:solidFill>
              </a:rPr>
              <a:t>the </a:t>
            </a:r>
            <a:r>
              <a:rPr lang="fr-FR" sz="1800" b="1" dirty="0" err="1">
                <a:solidFill>
                  <a:srgbClr val="0000FF"/>
                </a:solidFill>
              </a:rPr>
              <a:t>electric</a:t>
            </a:r>
            <a:r>
              <a:rPr lang="fr-FR" sz="1800" b="1" dirty="0">
                <a:solidFill>
                  <a:srgbClr val="0000FF"/>
                </a:solidFill>
              </a:rPr>
              <a:t> </a:t>
            </a:r>
            <a:r>
              <a:rPr lang="fr-FR" sz="1800" b="1" dirty="0" err="1">
                <a:solidFill>
                  <a:srgbClr val="0000FF"/>
                </a:solidFill>
              </a:rPr>
              <a:t>dipole</a:t>
            </a:r>
            <a:r>
              <a:rPr lang="fr-FR" sz="1800" b="1" dirty="0">
                <a:solidFill>
                  <a:srgbClr val="0000FF"/>
                </a:solidFill>
              </a:rPr>
              <a:t> </a:t>
            </a:r>
            <a:r>
              <a:rPr lang="fr-FR" sz="1800" b="1" dirty="0" err="1">
                <a:solidFill>
                  <a:srgbClr val="0000FF"/>
                </a:solidFill>
              </a:rPr>
              <a:t>polarizability</a:t>
            </a:r>
            <a:r>
              <a:rPr lang="fr-FR" sz="1800" b="1" dirty="0">
                <a:solidFill>
                  <a:srgbClr val="0000FF"/>
                </a:solidFill>
              </a:rPr>
              <a:t> times the </a:t>
            </a:r>
            <a:r>
              <a:rPr lang="fr-FR" sz="1800" b="1" dirty="0" err="1">
                <a:solidFill>
                  <a:srgbClr val="0000FF"/>
                </a:solidFill>
              </a:rPr>
              <a:t>symmetry</a:t>
            </a:r>
            <a:r>
              <a:rPr lang="fr-FR" sz="1800" b="1" dirty="0">
                <a:solidFill>
                  <a:srgbClr val="0000FF"/>
                </a:solidFill>
              </a:rPr>
              <a:t> </a:t>
            </a:r>
            <a:r>
              <a:rPr lang="fr-FR" sz="1800" b="1" dirty="0" err="1">
                <a:solidFill>
                  <a:srgbClr val="0000FF"/>
                </a:solidFill>
              </a:rPr>
              <a:t>energy</a:t>
            </a:r>
            <a:r>
              <a:rPr lang="fr-FR" sz="1800" b="1" dirty="0">
                <a:solidFill>
                  <a:srgbClr val="0000FF"/>
                </a:solidFill>
              </a:rPr>
              <a:t> </a:t>
            </a:r>
            <a:r>
              <a:rPr lang="fr-FR" sz="1800" b="1" dirty="0" smtClean="0">
                <a:solidFill>
                  <a:srgbClr val="0000FF"/>
                </a:solidFill>
              </a:rPr>
              <a:t>J and </a:t>
            </a:r>
            <a:r>
              <a:rPr lang="fr-FR" sz="1800" b="1" dirty="0">
                <a:solidFill>
                  <a:srgbClr val="0000FF"/>
                </a:solidFill>
              </a:rPr>
              <a:t>the </a:t>
            </a:r>
            <a:r>
              <a:rPr lang="fr-FR" sz="1800" b="1" dirty="0" err="1">
                <a:solidFill>
                  <a:srgbClr val="0000FF"/>
                </a:solidFill>
              </a:rPr>
              <a:t>slope</a:t>
            </a:r>
            <a:r>
              <a:rPr lang="fr-FR" sz="1800" b="1" dirty="0">
                <a:solidFill>
                  <a:srgbClr val="0000FF"/>
                </a:solidFill>
              </a:rPr>
              <a:t> of the </a:t>
            </a:r>
            <a:r>
              <a:rPr lang="fr-FR" sz="1800" b="1" dirty="0" err="1">
                <a:solidFill>
                  <a:srgbClr val="0000FF"/>
                </a:solidFill>
              </a:rPr>
              <a:t>symmetry</a:t>
            </a:r>
            <a:r>
              <a:rPr lang="fr-FR" sz="1800" b="1" dirty="0">
                <a:solidFill>
                  <a:srgbClr val="0000FF"/>
                </a:solidFill>
              </a:rPr>
              <a:t> </a:t>
            </a:r>
            <a:r>
              <a:rPr lang="fr-FR" sz="1800" b="1" dirty="0" err="1">
                <a:solidFill>
                  <a:srgbClr val="0000FF"/>
                </a:solidFill>
              </a:rPr>
              <a:t>energy</a:t>
            </a:r>
            <a:r>
              <a:rPr lang="fr-FR" sz="1800" b="1">
                <a:solidFill>
                  <a:srgbClr val="0000FF"/>
                </a:solidFill>
              </a:rPr>
              <a:t> </a:t>
            </a:r>
            <a:r>
              <a:rPr lang="fr-FR" sz="1800" b="1" smtClean="0">
                <a:solidFill>
                  <a:srgbClr val="0000FF"/>
                </a:solidFill>
              </a:rPr>
              <a:t>L</a:t>
            </a:r>
            <a:endParaRPr lang="fr-FR" sz="1800" b="1" dirty="0">
              <a:solidFill>
                <a:srgbClr val="0000FF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827584" y="2636912"/>
            <a:ext cx="7632848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baseline="30000" dirty="0" smtClean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208</a:t>
            </a:r>
            <a:r>
              <a:rPr lang="fr-FR" b="1" dirty="0" smtClean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Pb -&gt; J=(24.5 ± 0.8)+(0.168 ± 0.007) L</a:t>
            </a:r>
          </a:p>
          <a:p>
            <a:endParaRPr lang="fr-FR" b="1" dirty="0">
              <a:solidFill>
                <a:srgbClr val="660066"/>
              </a:solidFill>
              <a:latin typeface="Arial"/>
              <a:ea typeface="ＭＳ Ｐゴシック"/>
              <a:cs typeface="ＭＳ Ｐゴシック"/>
            </a:endParaRPr>
          </a:p>
          <a:p>
            <a:r>
              <a:rPr lang="fr-FR" b="1" baseline="30000" dirty="0" smtClean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68</a:t>
            </a:r>
            <a:r>
              <a:rPr lang="fr-FR" b="1" dirty="0" smtClean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Ni </a:t>
            </a:r>
            <a:r>
              <a:rPr lang="fr-FR" b="1" dirty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-&gt; J=(</a:t>
            </a:r>
            <a:r>
              <a:rPr lang="fr-FR" b="1" dirty="0" smtClean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24.9 </a:t>
            </a:r>
            <a:r>
              <a:rPr lang="fr-FR" b="1" dirty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± </a:t>
            </a:r>
            <a:r>
              <a:rPr lang="fr-FR" b="1" dirty="0" smtClean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2.0)</a:t>
            </a:r>
            <a:r>
              <a:rPr lang="fr-FR" b="1" dirty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+(</a:t>
            </a:r>
            <a:r>
              <a:rPr lang="fr-FR" b="1" dirty="0" smtClean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0.19 </a:t>
            </a:r>
            <a:r>
              <a:rPr lang="fr-FR" b="1" dirty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± </a:t>
            </a:r>
            <a:r>
              <a:rPr lang="fr-FR" b="1" dirty="0" smtClean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0.02) </a:t>
            </a:r>
            <a:r>
              <a:rPr lang="fr-FR" b="1" dirty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L</a:t>
            </a:r>
          </a:p>
          <a:p>
            <a:endParaRPr lang="fr-FR" b="1" dirty="0" smtClean="0">
              <a:solidFill>
                <a:srgbClr val="660066"/>
              </a:solidFill>
              <a:latin typeface="Arial"/>
              <a:ea typeface="ＭＳ Ｐゴシック"/>
              <a:cs typeface="ＭＳ Ｐゴシック"/>
            </a:endParaRPr>
          </a:p>
          <a:p>
            <a:r>
              <a:rPr lang="fr-FR" b="1" baseline="30000" dirty="0" smtClean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120</a:t>
            </a:r>
            <a:r>
              <a:rPr lang="fr-FR" b="1" dirty="0" smtClean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Sn </a:t>
            </a:r>
            <a:r>
              <a:rPr lang="fr-FR" b="1" dirty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-&gt; J=(</a:t>
            </a:r>
            <a:r>
              <a:rPr lang="fr-FR" b="1" dirty="0" smtClean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25.4 </a:t>
            </a:r>
            <a:r>
              <a:rPr lang="fr-FR" b="1" dirty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± </a:t>
            </a:r>
            <a:r>
              <a:rPr lang="fr-FR" b="1" dirty="0" smtClean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1.1)</a:t>
            </a:r>
            <a:r>
              <a:rPr lang="fr-FR" b="1" dirty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+(</a:t>
            </a:r>
            <a:r>
              <a:rPr lang="fr-FR" b="1" dirty="0" smtClean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0.17 </a:t>
            </a:r>
            <a:r>
              <a:rPr lang="fr-FR" b="1" dirty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± </a:t>
            </a:r>
            <a:r>
              <a:rPr lang="fr-FR" b="1" dirty="0" smtClean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0.01) </a:t>
            </a:r>
            <a:r>
              <a:rPr lang="fr-FR" b="1" dirty="0">
                <a:solidFill>
                  <a:srgbClr val="660066"/>
                </a:solidFill>
                <a:latin typeface="Arial"/>
                <a:ea typeface="ＭＳ Ｐゴシック"/>
                <a:cs typeface="ＭＳ Ｐゴシック"/>
              </a:rPr>
              <a:t>L</a:t>
            </a:r>
          </a:p>
          <a:p>
            <a:endParaRPr lang="fr-FR" b="1" dirty="0">
              <a:solidFill>
                <a:srgbClr val="660066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971600" y="5661248"/>
            <a:ext cx="7128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000000"/>
                </a:solidFill>
              </a:rPr>
              <a:t>Roca-Maza et al, PRC 92, 064304 (2015)</a:t>
            </a:r>
            <a:endParaRPr lang="fr-FR" sz="2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34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Titre 1"/>
          <p:cNvSpPr>
            <a:spLocks noGrp="1"/>
          </p:cNvSpPr>
          <p:nvPr>
            <p:ph type="title"/>
          </p:nvPr>
        </p:nvSpPr>
        <p:spPr>
          <a:xfrm>
            <a:off x="685800" y="260350"/>
            <a:ext cx="7772400" cy="57636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fr-FR" sz="2400" b="1" dirty="0" err="1" smtClean="0">
                <a:latin typeface="Arial" charset="0"/>
                <a:ea typeface="ＭＳ Ｐゴシック" charset="0"/>
                <a:cs typeface="ＭＳ Ｐゴシック" charset="0"/>
              </a:rPr>
              <a:t>Symmetry</a:t>
            </a:r>
            <a:r>
              <a:rPr lang="fr-FR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2400" b="1" dirty="0" err="1" smtClean="0">
                <a:latin typeface="Arial" charset="0"/>
                <a:ea typeface="ＭＳ Ｐゴシック" charset="0"/>
                <a:cs typeface="ＭＳ Ｐゴシック" charset="0"/>
              </a:rPr>
              <a:t>energy</a:t>
            </a:r>
            <a:r>
              <a:rPr lang="fr-FR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 and </a:t>
            </a:r>
            <a:r>
              <a:rPr lang="fr-FR" sz="2400" b="1" dirty="0" err="1" smtClean="0">
                <a:latin typeface="Arial" charset="0"/>
                <a:ea typeface="ＭＳ Ｐゴシック" charset="0"/>
                <a:cs typeface="ＭＳ Ｐゴシック" charset="0"/>
              </a:rPr>
              <a:t>its</a:t>
            </a:r>
            <a:r>
              <a:rPr lang="fr-FR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2400" b="1" dirty="0" err="1" smtClean="0">
                <a:latin typeface="Arial" charset="0"/>
                <a:ea typeface="ＭＳ Ｐゴシック" charset="0"/>
                <a:cs typeface="ＭＳ Ｐゴシック" charset="0"/>
              </a:rPr>
              <a:t>slope</a:t>
            </a:r>
            <a:endParaRPr lang="fr-FR" sz="2400" b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Image 4" descr="du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4" y="1684338"/>
            <a:ext cx="7559675" cy="462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683568" y="980728"/>
            <a:ext cx="7561262" cy="647700"/>
          </a:xfrm>
          <a:prstGeom prst="rect">
            <a:avLst/>
          </a:prstGeom>
          <a:solidFill>
            <a:srgbClr val="EFD3EB"/>
          </a:solidFill>
          <a:ln>
            <a:solidFill>
              <a:srgbClr val="BD5E54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800" b="1" dirty="0" err="1">
                <a:solidFill>
                  <a:srgbClr val="000000"/>
                </a:solidFill>
              </a:rPr>
              <a:t>Lines</a:t>
            </a:r>
            <a:r>
              <a:rPr lang="fr-FR" sz="1800" b="1" dirty="0">
                <a:solidFill>
                  <a:srgbClr val="000000"/>
                </a:solidFill>
              </a:rPr>
              <a:t> </a:t>
            </a:r>
            <a:r>
              <a:rPr lang="fr-FR" sz="1800" b="1" dirty="0" err="1">
                <a:solidFill>
                  <a:srgbClr val="000000"/>
                </a:solidFill>
              </a:rPr>
              <a:t>delimit</a:t>
            </a:r>
            <a:r>
              <a:rPr lang="fr-FR" sz="1800" b="1" dirty="0">
                <a:solidFill>
                  <a:srgbClr val="000000"/>
                </a:solidFill>
              </a:rPr>
              <a:t> the </a:t>
            </a:r>
            <a:r>
              <a:rPr lang="fr-FR" sz="1800" b="1" dirty="0" err="1">
                <a:solidFill>
                  <a:srgbClr val="000000"/>
                </a:solidFill>
              </a:rPr>
              <a:t>phenomenological</a:t>
            </a:r>
            <a:r>
              <a:rPr lang="fr-FR" sz="1800" b="1" dirty="0">
                <a:solidFill>
                  <a:srgbClr val="000000"/>
                </a:solidFill>
              </a:rPr>
              <a:t> areas </a:t>
            </a:r>
            <a:r>
              <a:rPr lang="fr-FR" sz="1800" b="1" dirty="0" err="1">
                <a:solidFill>
                  <a:srgbClr val="000000"/>
                </a:solidFill>
              </a:rPr>
              <a:t>constrained</a:t>
            </a:r>
            <a:r>
              <a:rPr lang="fr-FR" sz="1800" b="1" dirty="0">
                <a:solidFill>
                  <a:srgbClr val="000000"/>
                </a:solidFill>
              </a:rPr>
              <a:t> by the </a:t>
            </a:r>
            <a:r>
              <a:rPr lang="fr-FR" sz="1800" b="1" dirty="0" err="1">
                <a:solidFill>
                  <a:srgbClr val="000000"/>
                </a:solidFill>
              </a:rPr>
              <a:t>exp</a:t>
            </a:r>
            <a:r>
              <a:rPr lang="fr-FR" sz="1800" b="1" dirty="0">
                <a:solidFill>
                  <a:srgbClr val="000000"/>
                </a:solidFill>
              </a:rPr>
              <a:t>. </a:t>
            </a:r>
            <a:r>
              <a:rPr lang="fr-FR" sz="1800" b="1" dirty="0" err="1">
                <a:solidFill>
                  <a:srgbClr val="000000"/>
                </a:solidFill>
              </a:rPr>
              <a:t>determination</a:t>
            </a:r>
            <a:r>
              <a:rPr lang="fr-FR" sz="1800" b="1" dirty="0">
                <a:solidFill>
                  <a:srgbClr val="000000"/>
                </a:solidFill>
              </a:rPr>
              <a:t> of the </a:t>
            </a:r>
            <a:r>
              <a:rPr lang="fr-FR" sz="1800" b="1" dirty="0" err="1">
                <a:solidFill>
                  <a:srgbClr val="000000"/>
                </a:solidFill>
              </a:rPr>
              <a:t>electric</a:t>
            </a:r>
            <a:r>
              <a:rPr lang="fr-FR" sz="1800" b="1" dirty="0">
                <a:solidFill>
                  <a:srgbClr val="000000"/>
                </a:solidFill>
              </a:rPr>
              <a:t> </a:t>
            </a:r>
            <a:r>
              <a:rPr lang="fr-FR" sz="1800" b="1" dirty="0" err="1">
                <a:solidFill>
                  <a:srgbClr val="000000"/>
                </a:solidFill>
              </a:rPr>
              <a:t>dipole</a:t>
            </a:r>
            <a:r>
              <a:rPr lang="fr-FR" sz="1800" b="1" dirty="0">
                <a:solidFill>
                  <a:srgbClr val="000000"/>
                </a:solidFill>
              </a:rPr>
              <a:t> </a:t>
            </a:r>
            <a:r>
              <a:rPr lang="fr-FR" sz="1800" b="1" dirty="0" err="1">
                <a:solidFill>
                  <a:srgbClr val="000000"/>
                </a:solidFill>
              </a:rPr>
              <a:t>polarizability</a:t>
            </a:r>
            <a:endParaRPr lang="fr-FR" sz="1800" b="1" dirty="0">
              <a:solidFill>
                <a:srgbClr val="000000"/>
              </a:solidFill>
            </a:endParaRPr>
          </a:p>
        </p:txBody>
      </p:sp>
      <p:sp>
        <p:nvSpPr>
          <p:cNvPr id="192516" name="ZoneTexte 3"/>
          <p:cNvSpPr txBox="1">
            <a:spLocks noChangeArrowheads="1"/>
          </p:cNvSpPr>
          <p:nvPr/>
        </p:nvSpPr>
        <p:spPr bwMode="auto">
          <a:xfrm>
            <a:off x="611189" y="6426202"/>
            <a:ext cx="93614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1800" b="1" dirty="0"/>
              <a:t>Yang, </a:t>
            </a:r>
            <a:r>
              <a:rPr lang="fr-FR" sz="1800" b="1" dirty="0" err="1"/>
              <a:t>Grasso</a:t>
            </a:r>
            <a:r>
              <a:rPr lang="fr-FR" sz="1800" b="1" dirty="0"/>
              <a:t>, Lacroix, PRC 94, 031301</a:t>
            </a:r>
            <a:r>
              <a:rPr lang="fr-FR" sz="1800" b="1" dirty="0" smtClean="0"/>
              <a:t>(R) </a:t>
            </a:r>
            <a:r>
              <a:rPr lang="fr-FR" sz="1800" b="1" dirty="0"/>
              <a:t>(2016)</a:t>
            </a:r>
          </a:p>
          <a:p>
            <a:endParaRPr lang="fr-FR" sz="2000" b="1" dirty="0"/>
          </a:p>
          <a:p>
            <a:endParaRPr lang="fr-FR" sz="2000" b="1" dirty="0"/>
          </a:p>
          <a:p>
            <a:endParaRPr lang="fr-FR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55576" y="2276872"/>
            <a:ext cx="7772400" cy="1143000"/>
          </a:xfrm>
        </p:spPr>
        <p:txBody>
          <a:bodyPr/>
          <a:lstStyle/>
          <a:p>
            <a:r>
              <a:rPr lang="fr-FR" b="1" dirty="0" smtClean="0">
                <a:solidFill>
                  <a:srgbClr val="660066"/>
                </a:solidFill>
              </a:rPr>
              <a:t>No </a:t>
            </a:r>
            <a:r>
              <a:rPr lang="fr-FR" b="1" dirty="0" err="1" smtClean="0">
                <a:solidFill>
                  <a:srgbClr val="660066"/>
                </a:solidFill>
              </a:rPr>
              <a:t>resummation</a:t>
            </a:r>
            <a:r>
              <a:rPr lang="fr-FR" b="1" dirty="0" smtClean="0">
                <a:solidFill>
                  <a:srgbClr val="660066"/>
                </a:solidFill>
              </a:rPr>
              <a:t>. </a:t>
            </a:r>
            <a:r>
              <a:rPr lang="fr-FR" b="1" dirty="0" err="1" smtClean="0">
                <a:solidFill>
                  <a:srgbClr val="660066"/>
                </a:solidFill>
              </a:rPr>
              <a:t>Imposing</a:t>
            </a:r>
            <a:r>
              <a:rPr lang="fr-FR" b="1" dirty="0" smtClean="0">
                <a:solidFill>
                  <a:srgbClr val="660066"/>
                </a:solidFill>
              </a:rPr>
              <a:t> a Lee-Yang </a:t>
            </a:r>
            <a:r>
              <a:rPr lang="fr-FR" b="1" dirty="0" err="1" smtClean="0">
                <a:solidFill>
                  <a:srgbClr val="660066"/>
                </a:solidFill>
              </a:rPr>
              <a:t>regime</a:t>
            </a:r>
            <a:r>
              <a:rPr lang="fr-FR" b="1" dirty="0" smtClean="0">
                <a:solidFill>
                  <a:srgbClr val="660066"/>
                </a:solidFill>
              </a:rPr>
              <a:t> </a:t>
            </a:r>
            <a:r>
              <a:rPr lang="fr-FR" b="1" dirty="0" err="1" smtClean="0">
                <a:solidFill>
                  <a:srgbClr val="660066"/>
                </a:solidFill>
              </a:rPr>
              <a:t>at</a:t>
            </a:r>
            <a:r>
              <a:rPr lang="fr-FR" b="1" dirty="0" smtClean="0">
                <a:solidFill>
                  <a:srgbClr val="660066"/>
                </a:solidFill>
              </a:rPr>
              <a:t> all </a:t>
            </a:r>
            <a:r>
              <a:rPr lang="fr-FR" b="1" dirty="0" err="1" smtClean="0">
                <a:solidFill>
                  <a:srgbClr val="660066"/>
                </a:solidFill>
              </a:rPr>
              <a:t>densities</a:t>
            </a:r>
            <a:r>
              <a:rPr lang="fr-FR" b="1" dirty="0" smtClean="0">
                <a:solidFill>
                  <a:srgbClr val="660066"/>
                </a:solidFill>
              </a:rPr>
              <a:t> </a:t>
            </a:r>
            <a:r>
              <a:rPr lang="fr-FR" b="1" dirty="0" err="1" smtClean="0">
                <a:solidFill>
                  <a:srgbClr val="660066"/>
                </a:solidFill>
              </a:rPr>
              <a:t>at</a:t>
            </a:r>
            <a:r>
              <a:rPr lang="fr-FR" b="1" dirty="0" smtClean="0">
                <a:solidFill>
                  <a:srgbClr val="660066"/>
                </a:solidFill>
              </a:rPr>
              <a:t> </a:t>
            </a:r>
            <a:r>
              <a:rPr lang="fr-FR" b="1" dirty="0" err="1" smtClean="0">
                <a:solidFill>
                  <a:srgbClr val="660066"/>
                </a:solidFill>
              </a:rPr>
              <a:t>leading</a:t>
            </a:r>
            <a:r>
              <a:rPr lang="fr-FR" b="1" dirty="0" smtClean="0">
                <a:solidFill>
                  <a:srgbClr val="660066"/>
                </a:solidFill>
              </a:rPr>
              <a:t> </a:t>
            </a:r>
            <a:r>
              <a:rPr lang="fr-FR" b="1" dirty="0" err="1" smtClean="0">
                <a:solidFill>
                  <a:srgbClr val="660066"/>
                </a:solidFill>
              </a:rPr>
              <a:t>order</a:t>
            </a:r>
            <a:endParaRPr lang="fr-FR" b="1" dirty="0">
              <a:solidFill>
                <a:srgbClr val="660066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187624" y="4293096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 err="1" smtClean="0"/>
              <a:t>Grasso</a:t>
            </a:r>
            <a:r>
              <a:rPr lang="fr-FR" sz="1800" b="1" dirty="0" smtClean="0"/>
              <a:t>, Lacroix, Yang,</a:t>
            </a:r>
            <a:r>
              <a:rPr lang="fr-FR" sz="1800" b="1" dirty="0" err="1"/>
              <a:t>Phys</a:t>
            </a:r>
            <a:r>
              <a:rPr lang="fr-FR" sz="1800" b="1" dirty="0"/>
              <a:t>. </a:t>
            </a:r>
            <a:r>
              <a:rPr lang="fr-FR" sz="1800" b="1" dirty="0" err="1"/>
              <a:t>Rev</a:t>
            </a:r>
            <a:r>
              <a:rPr lang="fr-FR" sz="1800" b="1" dirty="0"/>
              <a:t>. C 95, 054327 (2017)</a:t>
            </a:r>
          </a:p>
        </p:txBody>
      </p:sp>
    </p:spTree>
    <p:extLst>
      <p:ext uri="{BB962C8B-B14F-4D97-AF65-F5344CB8AC3E}">
        <p14:creationId xmlns:p14="http://schemas.microsoft.com/office/powerpoint/2010/main" val="4026146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48680"/>
            <a:ext cx="7772400" cy="93610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fr-FR" sz="2400" dirty="0" smtClean="0"/>
              <a:t>… </a:t>
            </a:r>
            <a:r>
              <a:rPr lang="fr-FR" sz="2400" b="1" dirty="0" err="1"/>
              <a:t>W</a:t>
            </a:r>
            <a:r>
              <a:rPr lang="fr-FR" sz="2400" b="1" dirty="0" err="1" smtClean="0"/>
              <a:t>ithout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resummation</a:t>
            </a:r>
            <a:r>
              <a:rPr lang="fr-FR" sz="2400" b="1" dirty="0" smtClean="0"/>
              <a:t>, how to </a:t>
            </a:r>
            <a:r>
              <a:rPr lang="fr-FR" sz="2400" b="1" dirty="0" err="1" smtClean="0"/>
              <a:t>handle</a:t>
            </a:r>
            <a:r>
              <a:rPr lang="fr-FR" sz="2400" b="1" dirty="0" smtClean="0"/>
              <a:t> the </a:t>
            </a:r>
            <a:r>
              <a:rPr lang="fr-FR" sz="2400" b="1" dirty="0" err="1" smtClean="0"/>
              <a:t>different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density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scales</a:t>
            </a:r>
            <a:r>
              <a:rPr lang="fr-FR" sz="2400" b="1" dirty="0" smtClean="0"/>
              <a:t> ? </a:t>
            </a:r>
            <a:endParaRPr lang="fr-FR" sz="2400" b="1" dirty="0"/>
          </a:p>
        </p:txBody>
      </p:sp>
      <p:sp>
        <p:nvSpPr>
          <p:cNvPr id="6" name="Titre 1"/>
          <p:cNvSpPr txBox="1">
            <a:spLocks/>
          </p:cNvSpPr>
          <p:nvPr/>
        </p:nvSpPr>
        <p:spPr bwMode="auto">
          <a:xfrm>
            <a:off x="683568" y="1700808"/>
            <a:ext cx="7920880" cy="1152128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val="1"/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… </a:t>
            </a:r>
            <a:r>
              <a:rPr lang="fr-FR" sz="2400" b="1" dirty="0" smtClean="0"/>
              <a:t>A Lee-Yang type expression for the EOS of neutron </a:t>
            </a:r>
            <a:r>
              <a:rPr lang="fr-FR" sz="2400" b="1" dirty="0" err="1" smtClean="0"/>
              <a:t>matter</a:t>
            </a:r>
            <a:r>
              <a:rPr lang="fr-FR" sz="2400" b="1" dirty="0" smtClean="0"/>
              <a:t>-&gt; if the </a:t>
            </a:r>
            <a:r>
              <a:rPr lang="fr-FR" sz="2400" b="1" dirty="0" err="1" smtClean="0"/>
              <a:t>low-density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regime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is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always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satisfied</a:t>
            </a:r>
            <a:endParaRPr lang="fr-FR" sz="2400" b="1" dirty="0"/>
          </a:p>
        </p:txBody>
      </p:sp>
      <p:pic>
        <p:nvPicPr>
          <p:cNvPr id="7" name="Image 6" descr="cia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3" y="3289424"/>
            <a:ext cx="7337674" cy="1075680"/>
          </a:xfrm>
          <a:prstGeom prst="rect">
            <a:avLst/>
          </a:prstGeom>
        </p:spPr>
      </p:pic>
      <p:pic>
        <p:nvPicPr>
          <p:cNvPr id="8" name="Image 7" descr="cia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780" y="4581129"/>
            <a:ext cx="4882429" cy="1008113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251520" y="5662991"/>
            <a:ext cx="8568952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800" b="1" dirty="0" err="1" smtClean="0"/>
              <a:t>We</a:t>
            </a:r>
            <a:r>
              <a:rPr lang="fr-FR" sz="1800" b="1" dirty="0" smtClean="0"/>
              <a:t> </a:t>
            </a:r>
            <a:r>
              <a:rPr lang="fr-FR" sz="1800" b="1" dirty="0" err="1" smtClean="0"/>
              <a:t>choose</a:t>
            </a:r>
            <a:r>
              <a:rPr lang="fr-FR" sz="1800" b="1" dirty="0" smtClean="0"/>
              <a:t> to </a:t>
            </a:r>
            <a:r>
              <a:rPr lang="fr-FR" sz="1800" b="1" dirty="0" err="1" smtClean="0"/>
              <a:t>keep</a:t>
            </a:r>
            <a:r>
              <a:rPr lang="fr-FR" sz="1800" b="1" dirty="0" smtClean="0"/>
              <a:t> </a:t>
            </a:r>
            <a:r>
              <a:rPr lang="fr-FR" sz="1800" b="1" dirty="0" err="1" smtClean="0"/>
              <a:t>terms</a:t>
            </a:r>
            <a:r>
              <a:rPr lang="fr-FR" sz="1800" b="1" dirty="0" smtClean="0"/>
              <a:t> </a:t>
            </a:r>
            <a:r>
              <a:rPr lang="fr-FR" sz="1800" b="1" dirty="0" err="1" smtClean="0"/>
              <a:t>containing</a:t>
            </a:r>
            <a:r>
              <a:rPr lang="fr-FR" sz="1800" b="1" dirty="0" smtClean="0"/>
              <a:t> </a:t>
            </a:r>
            <a:r>
              <a:rPr lang="fr-FR" sz="1800" b="1" dirty="0" err="1" smtClean="0"/>
              <a:t>only</a:t>
            </a:r>
            <a:r>
              <a:rPr lang="fr-FR" sz="1800" b="1" dirty="0" smtClean="0"/>
              <a:t> the s-</a:t>
            </a:r>
            <a:r>
              <a:rPr lang="fr-FR" sz="1800" b="1" dirty="0" err="1" smtClean="0"/>
              <a:t>wave</a:t>
            </a:r>
            <a:r>
              <a:rPr lang="fr-FR" sz="1800" b="1" dirty="0" smtClean="0"/>
              <a:t> </a:t>
            </a:r>
            <a:r>
              <a:rPr lang="fr-FR" sz="1800" b="1" dirty="0" err="1" smtClean="0"/>
              <a:t>scattering</a:t>
            </a:r>
            <a:r>
              <a:rPr lang="fr-FR" sz="1800" b="1" dirty="0" smtClean="0"/>
              <a:t> </a:t>
            </a:r>
            <a:r>
              <a:rPr lang="fr-FR" sz="1800" b="1" dirty="0" err="1" smtClean="0"/>
              <a:t>length</a:t>
            </a:r>
            <a:r>
              <a:rPr lang="fr-FR" sz="1800" b="1" dirty="0" smtClean="0"/>
              <a:t>. The </a:t>
            </a:r>
            <a:r>
              <a:rPr lang="fr-FR" sz="1800" b="1" dirty="0" err="1" smtClean="0"/>
              <a:t>next</a:t>
            </a:r>
            <a:r>
              <a:rPr lang="fr-FR" sz="1800" b="1" dirty="0" smtClean="0"/>
              <a:t> </a:t>
            </a:r>
            <a:r>
              <a:rPr lang="fr-FR" sz="1800" b="1" dirty="0" err="1" smtClean="0"/>
              <a:t>term</a:t>
            </a:r>
            <a:r>
              <a:rPr lang="fr-FR" sz="1800" b="1" dirty="0" smtClean="0"/>
              <a:t> in the Lee-Yang expansion </a:t>
            </a:r>
            <a:r>
              <a:rPr lang="fr-FR" sz="1800" b="1" dirty="0" err="1" smtClean="0"/>
              <a:t>contains</a:t>
            </a:r>
            <a:r>
              <a:rPr lang="fr-FR" sz="1800" b="1" dirty="0" smtClean="0"/>
              <a:t> the p-</a:t>
            </a:r>
            <a:r>
              <a:rPr lang="fr-FR" sz="1800" b="1" dirty="0" err="1" smtClean="0"/>
              <a:t>wave</a:t>
            </a:r>
            <a:r>
              <a:rPr lang="fr-FR" sz="1800" b="1" dirty="0" smtClean="0"/>
              <a:t> </a:t>
            </a:r>
            <a:r>
              <a:rPr lang="fr-FR" sz="1800" b="1" dirty="0" err="1" smtClean="0"/>
              <a:t>scattering</a:t>
            </a:r>
            <a:r>
              <a:rPr lang="fr-FR" sz="1800" b="1" dirty="0" smtClean="0"/>
              <a:t> </a:t>
            </a:r>
            <a:r>
              <a:rPr lang="fr-FR" sz="1800" b="1" dirty="0" err="1" smtClean="0"/>
              <a:t>length</a:t>
            </a:r>
            <a:endParaRPr lang="fr-FR" sz="1800" b="1" dirty="0"/>
          </a:p>
        </p:txBody>
      </p:sp>
      <p:sp>
        <p:nvSpPr>
          <p:cNvPr id="10" name="ZoneTexte 9"/>
          <p:cNvSpPr txBox="1"/>
          <p:nvPr/>
        </p:nvSpPr>
        <p:spPr>
          <a:xfrm>
            <a:off x="6588225" y="3068960"/>
            <a:ext cx="1872208" cy="5847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600" b="1" dirty="0"/>
              <a:t>s</a:t>
            </a:r>
            <a:r>
              <a:rPr lang="fr-FR" sz="1600" b="1" dirty="0" smtClean="0"/>
              <a:t>-</a:t>
            </a:r>
            <a:r>
              <a:rPr lang="fr-FR" sz="1600" b="1" dirty="0" err="1" smtClean="0"/>
              <a:t>wave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scattering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length</a:t>
            </a:r>
            <a:endParaRPr lang="fr-FR" sz="1600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6732240" y="4428400"/>
            <a:ext cx="1872208" cy="5847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600" b="1" dirty="0" err="1" smtClean="0"/>
              <a:t>Associated</a:t>
            </a:r>
            <a:r>
              <a:rPr lang="fr-FR" sz="1600" b="1" dirty="0" smtClean="0"/>
              <a:t> effective range</a:t>
            </a:r>
            <a:endParaRPr lang="fr-FR" sz="1600" b="1" dirty="0"/>
          </a:p>
        </p:txBody>
      </p:sp>
      <p:cxnSp>
        <p:nvCxnSpPr>
          <p:cNvPr id="13" name="Connecteur droit avec flèche 12"/>
          <p:cNvCxnSpPr/>
          <p:nvPr/>
        </p:nvCxnSpPr>
        <p:spPr bwMode="auto">
          <a:xfrm flipH="1">
            <a:off x="4211960" y="3573016"/>
            <a:ext cx="2376264" cy="36004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" name="Connecteur droit avec flèche 13"/>
          <p:cNvCxnSpPr/>
          <p:nvPr/>
        </p:nvCxnSpPr>
        <p:spPr bwMode="auto">
          <a:xfrm flipH="1">
            <a:off x="3131841" y="4581128"/>
            <a:ext cx="3600400" cy="36004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7" name="Connecteur droit 16"/>
          <p:cNvCxnSpPr/>
          <p:nvPr/>
        </p:nvCxnSpPr>
        <p:spPr bwMode="auto">
          <a:xfrm>
            <a:off x="3995937" y="4149080"/>
            <a:ext cx="288032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" name="Connecteur droit 17"/>
          <p:cNvCxnSpPr/>
          <p:nvPr/>
        </p:nvCxnSpPr>
        <p:spPr bwMode="auto">
          <a:xfrm>
            <a:off x="2987824" y="5229200"/>
            <a:ext cx="288032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991059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 bwMode="auto">
          <a:xfrm>
            <a:off x="685800" y="548680"/>
            <a:ext cx="7772400" cy="1296144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val="1"/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Neutron-neutron scattering length. </a:t>
            </a:r>
          </a:p>
          <a:p>
            <a:endParaRPr lang="en-US" sz="1800" b="1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  <a:p>
            <a:r>
              <a:rPr lang="en-US" sz="18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Low-density regime: </a:t>
            </a:r>
            <a:endParaRPr lang="en-US" sz="1800" b="1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  <p:pic>
        <p:nvPicPr>
          <p:cNvPr id="5" name="Image 4" descr="cia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356" y="1196752"/>
            <a:ext cx="1764196" cy="50405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683568" y="2407528"/>
            <a:ext cx="7560840" cy="26776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We</a:t>
            </a:r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 impose a </a:t>
            </a:r>
            <a:r>
              <a:rPr lang="fr-FR" b="1" dirty="0" err="1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low-density</a:t>
            </a:r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b="1" dirty="0" err="1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constraint</a:t>
            </a:r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: - a k</a:t>
            </a:r>
            <a:r>
              <a:rPr lang="fr-FR" b="1" baseline="-25000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F</a:t>
            </a:r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=1 -&gt; </a:t>
            </a:r>
          </a:p>
          <a:p>
            <a:endParaRPr lang="fr-FR" b="1" dirty="0" smtClean="0">
              <a:solidFill>
                <a:srgbClr val="FFFFFF"/>
              </a:solidFill>
              <a:latin typeface="Arial"/>
              <a:ea typeface="ＭＳ Ｐゴシック"/>
              <a:cs typeface="ＭＳ Ｐゴシック"/>
            </a:endParaRPr>
          </a:p>
          <a:p>
            <a:pPr marL="342900" indent="-342900">
              <a:buFontTx/>
              <a:buChar char="-"/>
            </a:pPr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a =-18.9 </a:t>
            </a:r>
            <a:r>
              <a:rPr lang="fr-FR" b="1" dirty="0" err="1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fm</a:t>
            </a:r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 up to a max </a:t>
            </a:r>
            <a:r>
              <a:rPr lang="fr-FR" b="1" dirty="0" err="1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momentum</a:t>
            </a:r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b="1" dirty="0" err="1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so</a:t>
            </a:r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b="1" dirty="0" err="1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that</a:t>
            </a:r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 18.9 k</a:t>
            </a:r>
            <a:r>
              <a:rPr lang="fr-FR" b="1" baseline="-25000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F</a:t>
            </a:r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=1. </a:t>
            </a:r>
          </a:p>
          <a:p>
            <a:pPr marL="342900" indent="-342900">
              <a:buFontTx/>
              <a:buChar char="-"/>
            </a:pPr>
            <a:endParaRPr lang="fr-FR" b="1" dirty="0">
              <a:solidFill>
                <a:srgbClr val="FFFFFF"/>
              </a:solidFill>
              <a:latin typeface="Arial"/>
              <a:ea typeface="ＭＳ Ｐゴシック"/>
              <a:cs typeface="ＭＳ Ｐゴシック"/>
            </a:endParaRPr>
          </a:p>
          <a:p>
            <a:pPr marL="342900" indent="-342900">
              <a:buFontTx/>
              <a:buChar char="-"/>
            </a:pPr>
            <a:r>
              <a:rPr lang="fr-FR" b="1" dirty="0" err="1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Beyond</a:t>
            </a:r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b="1" dirty="0" err="1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this</a:t>
            </a:r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 value, </a:t>
            </a:r>
            <a:r>
              <a:rPr lang="fr-FR" b="1" dirty="0" err="1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we</a:t>
            </a:r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 tune the </a:t>
            </a:r>
            <a:r>
              <a:rPr lang="fr-FR" b="1" dirty="0" err="1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scattering</a:t>
            </a:r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b="1" dirty="0" err="1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length</a:t>
            </a:r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b="1" dirty="0" err="1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so</a:t>
            </a:r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b="1" dirty="0" err="1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that</a:t>
            </a:r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 –a = 1/k</a:t>
            </a:r>
            <a:r>
              <a:rPr lang="fr-FR" b="1" baseline="-25000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F</a:t>
            </a:r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 </a:t>
            </a:r>
            <a:endParaRPr lang="fr-FR" b="1" dirty="0">
              <a:solidFill>
                <a:srgbClr val="FFFFFF"/>
              </a:solidFill>
              <a:latin typeface="Arial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782335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3200" b="1" dirty="0" smtClean="0"/>
              <a:t>Neutron-neutron </a:t>
            </a:r>
            <a:r>
              <a:rPr lang="fr-FR" sz="3200" b="1" dirty="0" err="1" smtClean="0"/>
              <a:t>scattering</a:t>
            </a:r>
            <a:r>
              <a:rPr lang="fr-FR" sz="3200" b="1" dirty="0" smtClean="0"/>
              <a:t> </a:t>
            </a:r>
            <a:r>
              <a:rPr lang="fr-FR" sz="3200" b="1" dirty="0" err="1" smtClean="0"/>
              <a:t>length</a:t>
            </a:r>
            <a:endParaRPr lang="fr-FR" sz="3200" b="1" dirty="0"/>
          </a:p>
        </p:txBody>
      </p:sp>
      <p:pic>
        <p:nvPicPr>
          <p:cNvPr id="5" name="Image 4" descr="cia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242" y="1772816"/>
            <a:ext cx="6604126" cy="4464496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907704" y="6228020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 err="1" smtClean="0">
                <a:solidFill>
                  <a:srgbClr val="000000"/>
                </a:solidFill>
              </a:rPr>
              <a:t>Grasso</a:t>
            </a:r>
            <a:r>
              <a:rPr lang="fr-FR" sz="1800" b="1" dirty="0" smtClean="0">
                <a:solidFill>
                  <a:srgbClr val="000000"/>
                </a:solidFill>
              </a:rPr>
              <a:t>, Lacroix, Yang, </a:t>
            </a:r>
            <a:r>
              <a:rPr lang="fr-FR" sz="1800" b="1" dirty="0">
                <a:solidFill>
                  <a:srgbClr val="000000"/>
                </a:solidFill>
              </a:rPr>
              <a:t>PRC </a:t>
            </a:r>
            <a:r>
              <a:rPr lang="en-US" sz="1800" b="1" dirty="0">
                <a:solidFill>
                  <a:srgbClr val="000000"/>
                </a:solidFill>
              </a:rPr>
              <a:t>95, 054327 (2017).</a:t>
            </a:r>
            <a:r>
              <a:rPr lang="fr-FR" sz="1800" b="1" dirty="0">
                <a:solidFill>
                  <a:srgbClr val="000000"/>
                </a:solidFill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606574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7888" y="476672"/>
            <a:ext cx="6478488" cy="94719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fr-FR" sz="3600" dirty="0" err="1" smtClean="0"/>
              <a:t>Interdisciplinary</a:t>
            </a:r>
            <a:r>
              <a:rPr lang="fr-FR" sz="3600" dirty="0" smtClean="0"/>
              <a:t> bridges </a:t>
            </a:r>
            <a:endParaRPr lang="fr-FR" sz="3600" dirty="0"/>
          </a:p>
        </p:txBody>
      </p:sp>
      <p:sp>
        <p:nvSpPr>
          <p:cNvPr id="5" name="ZoneTexte 4"/>
          <p:cNvSpPr txBox="1"/>
          <p:nvPr/>
        </p:nvSpPr>
        <p:spPr>
          <a:xfrm>
            <a:off x="395536" y="1555045"/>
            <a:ext cx="7848872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A</a:t>
            </a:r>
            <a:r>
              <a:rPr lang="en-US" sz="2000" b="1" dirty="0" smtClean="0">
                <a:solidFill>
                  <a:srgbClr val="FF0000"/>
                </a:solidFill>
              </a:rPr>
              <a:t>nalogy with atomic gases close to </a:t>
            </a:r>
            <a:r>
              <a:rPr lang="en-US" sz="2000" b="1" dirty="0" err="1" smtClean="0">
                <a:solidFill>
                  <a:srgbClr val="FF0000"/>
                </a:solidFill>
              </a:rPr>
              <a:t>Feshbach</a:t>
            </a:r>
            <a:r>
              <a:rPr lang="en-US" sz="2000" b="1" dirty="0" smtClean="0">
                <a:solidFill>
                  <a:srgbClr val="FF0000"/>
                </a:solidFill>
              </a:rPr>
              <a:t> energy </a:t>
            </a:r>
            <a:r>
              <a:rPr lang="en-US" sz="2000" b="1" dirty="0" smtClean="0"/>
              <a:t>in the case of a density-dependent scattering length</a:t>
            </a:r>
            <a:endParaRPr lang="en-US" sz="2000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3491881" y="3140970"/>
            <a:ext cx="72008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/>
              <a:t>1/k</a:t>
            </a:r>
            <a:endParaRPr lang="fr-FR" b="1" dirty="0"/>
          </a:p>
        </p:txBody>
      </p:sp>
      <p:pic>
        <p:nvPicPr>
          <p:cNvPr id="8" name="Image 7" descr="scatter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933056"/>
            <a:ext cx="7101114" cy="241386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auto">
          <a:xfrm>
            <a:off x="1691680" y="3573016"/>
            <a:ext cx="3888432" cy="316835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7" name="Image 6" descr="cia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712995"/>
            <a:ext cx="4299870" cy="290678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auto">
          <a:xfrm>
            <a:off x="5292080" y="3645024"/>
            <a:ext cx="648072" cy="432048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236297" y="3183361"/>
            <a:ext cx="72008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/>
              <a:t>1/B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79241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 bwMode="auto">
          <a:xfrm>
            <a:off x="685800" y="548680"/>
            <a:ext cx="7772400" cy="936104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val="1"/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We</a:t>
            </a:r>
            <a:r>
              <a:rPr lang="fr-FR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sz="20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introduce</a:t>
            </a:r>
            <a:r>
              <a:rPr lang="fr-FR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a </a:t>
            </a:r>
            <a:r>
              <a:rPr lang="fr-FR" sz="20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Skyrme</a:t>
            </a:r>
            <a:r>
              <a:rPr lang="fr-FR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-type </a:t>
            </a:r>
            <a:r>
              <a:rPr lang="fr-FR" sz="20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functional</a:t>
            </a:r>
            <a:r>
              <a:rPr lang="fr-FR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sz="20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containing</a:t>
            </a:r>
            <a:r>
              <a:rPr lang="fr-FR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sz="20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only</a:t>
            </a:r>
            <a:r>
              <a:rPr lang="fr-FR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s-</a:t>
            </a:r>
            <a:r>
              <a:rPr lang="fr-FR" sz="20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wave</a:t>
            </a:r>
            <a:r>
              <a:rPr lang="fr-FR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sz="20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terms</a:t>
            </a:r>
            <a:r>
              <a:rPr lang="fr-FR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and </a:t>
            </a:r>
            <a:r>
              <a:rPr lang="fr-FR" sz="20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leading</a:t>
            </a:r>
            <a:r>
              <a:rPr lang="fr-FR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, </a:t>
            </a:r>
            <a:r>
              <a:rPr lang="fr-FR" sz="20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at</a:t>
            </a:r>
            <a:r>
              <a:rPr lang="fr-FR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the </a:t>
            </a:r>
            <a:r>
              <a:rPr lang="fr-FR" sz="20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mean-field</a:t>
            </a:r>
            <a:r>
              <a:rPr lang="fr-FR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sz="20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level</a:t>
            </a:r>
            <a:r>
              <a:rPr lang="fr-FR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, to a neutron </a:t>
            </a:r>
            <a:r>
              <a:rPr lang="fr-FR" sz="20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matter</a:t>
            </a:r>
            <a:r>
              <a:rPr lang="fr-FR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EOS </a:t>
            </a:r>
            <a:r>
              <a:rPr lang="fr-FR" sz="20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given</a:t>
            </a:r>
            <a:r>
              <a:rPr lang="fr-FR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by the LY expression, </a:t>
            </a:r>
            <a:r>
              <a:rPr lang="fr-FR" sz="20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with</a:t>
            </a:r>
            <a:r>
              <a:rPr lang="fr-FR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the relations :</a:t>
            </a:r>
            <a:endParaRPr lang="fr-FR" sz="2000" b="1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  <p:pic>
        <p:nvPicPr>
          <p:cNvPr id="5" name="Image 4" descr="cia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988840"/>
            <a:ext cx="5884999" cy="238427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611560" y="4581130"/>
            <a:ext cx="7848872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The power of the </a:t>
            </a:r>
            <a:r>
              <a:rPr lang="fr-FR" b="1" dirty="0" err="1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density-dependent</a:t>
            </a:r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b="1" dirty="0" err="1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term</a:t>
            </a:r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b="1" dirty="0" err="1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is</a:t>
            </a:r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b="1" dirty="0" err="1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chosen</a:t>
            </a:r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b="1" dirty="0" err="1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equal</a:t>
            </a:r>
            <a:r>
              <a:rPr lang="fr-FR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 to 1/3</a:t>
            </a:r>
            <a:endParaRPr lang="fr-FR" b="1" dirty="0">
              <a:solidFill>
                <a:srgbClr val="FFFFFF"/>
              </a:solidFill>
              <a:latin typeface="Arial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77064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 bwMode="auto">
          <a:xfrm>
            <a:off x="685800" y="548680"/>
            <a:ext cx="7772400" cy="2520280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val="1"/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We require that: </a:t>
            </a:r>
          </a:p>
          <a:p>
            <a:endParaRPr lang="en-US" sz="2000" b="1" dirty="0" smtClean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  <a:p>
            <a:pPr marL="514350" indent="-514350">
              <a:buFontTx/>
              <a:buAutoNum type="romanLcParenBoth"/>
            </a:pP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The functional correctly describes neutron matter at all density scales</a:t>
            </a:r>
          </a:p>
          <a:p>
            <a:pPr marL="514350" indent="-514350">
              <a:buFontTx/>
              <a:buAutoNum type="romanLcParenBoth"/>
            </a:pPr>
            <a:endParaRPr lang="en-US" sz="2000" b="1" dirty="0" smtClean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  <a:p>
            <a:pPr marL="514350" indent="-514350">
              <a:buFontTx/>
              <a:buAutoNum type="romanLcParenBoth"/>
            </a:pP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The functional leads to a reasonable EOS for symmetric matter around the equilibrium point</a:t>
            </a:r>
            <a:endParaRPr lang="en-US" sz="2000" b="1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683568" y="3645024"/>
            <a:ext cx="7772400" cy="1944216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val="1"/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This may be obtained by imposing a low-density regime everywhere (with a density-dependent neutron-neutron scattering length)</a:t>
            </a:r>
            <a:endParaRPr lang="en-US" sz="2000" b="1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12905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cia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3" y="2276874"/>
            <a:ext cx="6192688" cy="440368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itre 1"/>
          <p:cNvSpPr txBox="1">
            <a:spLocks/>
          </p:cNvSpPr>
          <p:nvPr/>
        </p:nvSpPr>
        <p:spPr bwMode="auto">
          <a:xfrm>
            <a:off x="685800" y="548680"/>
            <a:ext cx="7772400" cy="1872208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val="1"/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/>
              <a:t>The parameters x</a:t>
            </a:r>
            <a:r>
              <a:rPr lang="en-US" sz="1800" b="1" baseline="-25000" dirty="0" smtClean="0"/>
              <a:t>i</a:t>
            </a:r>
            <a:r>
              <a:rPr lang="en-US" sz="1800" b="1" dirty="0" smtClean="0"/>
              <a:t> do not enter in the EOS of symmetric matter. </a:t>
            </a:r>
          </a:p>
          <a:p>
            <a:endParaRPr lang="en-US" sz="1800" b="1" dirty="0"/>
          </a:p>
          <a:p>
            <a:r>
              <a:rPr lang="en-US" sz="1800" b="1" dirty="0" smtClean="0"/>
              <a:t>We may thus adjust the parameters </a:t>
            </a:r>
            <a:r>
              <a:rPr lang="en-US" sz="1800" b="1" dirty="0" err="1" smtClean="0"/>
              <a:t>t</a:t>
            </a:r>
            <a:r>
              <a:rPr lang="en-US" sz="1800" b="1" baseline="-25000" dirty="0" err="1" smtClean="0"/>
              <a:t>i</a:t>
            </a:r>
            <a:r>
              <a:rPr lang="en-US" sz="1800" b="1" dirty="0" smtClean="0"/>
              <a:t> to have a reasonable EOS of symmetric matter and tune the neutron-neutron scattering length by  imposing, at each density scale, a low-density constraint</a:t>
            </a:r>
            <a:endParaRPr lang="en-US" sz="1800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323529" y="2996952"/>
            <a:ext cx="230425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err="1" smtClean="0"/>
              <a:t>Symmetric</a:t>
            </a:r>
            <a:r>
              <a:rPr lang="fr-FR" b="1" dirty="0" smtClean="0"/>
              <a:t> </a:t>
            </a:r>
            <a:r>
              <a:rPr lang="fr-FR" b="1" dirty="0" err="1" smtClean="0"/>
              <a:t>matter</a:t>
            </a:r>
            <a:r>
              <a:rPr lang="fr-FR" b="1" dirty="0" smtClean="0"/>
              <a:t>, </a:t>
            </a:r>
            <a:r>
              <a:rPr lang="fr-FR" b="1" dirty="0" err="1" smtClean="0"/>
              <a:t>two</a:t>
            </a:r>
            <a:r>
              <a:rPr lang="fr-FR" b="1" dirty="0" smtClean="0"/>
              <a:t> cases </a:t>
            </a:r>
          </a:p>
          <a:p>
            <a:pPr marL="342900" indent="-342900">
              <a:buFontTx/>
              <a:buChar char="-"/>
            </a:pPr>
            <a:r>
              <a:rPr lang="fr-FR" b="1" dirty="0" smtClean="0"/>
              <a:t>t</a:t>
            </a:r>
            <a:r>
              <a:rPr lang="fr-FR" b="1" baseline="-25000" dirty="0" smtClean="0"/>
              <a:t>0</a:t>
            </a:r>
            <a:r>
              <a:rPr lang="fr-FR" b="1" dirty="0" smtClean="0"/>
              <a:t>-t</a:t>
            </a:r>
            <a:r>
              <a:rPr lang="fr-FR" b="1" baseline="-25000" dirty="0" smtClean="0"/>
              <a:t>3</a:t>
            </a:r>
          </a:p>
          <a:p>
            <a:pPr marL="342900" indent="-342900">
              <a:buFontTx/>
              <a:buChar char="-"/>
            </a:pPr>
            <a:r>
              <a:rPr lang="fr-FR" b="1" dirty="0"/>
              <a:t>t</a:t>
            </a:r>
            <a:r>
              <a:rPr lang="fr-FR" b="1" baseline="-25000" dirty="0" smtClean="0"/>
              <a:t>0</a:t>
            </a:r>
            <a:r>
              <a:rPr lang="fr-FR" b="1" dirty="0" smtClean="0"/>
              <a:t>-t</a:t>
            </a:r>
            <a:r>
              <a:rPr lang="fr-FR" b="1" baseline="-25000" dirty="0" smtClean="0"/>
              <a:t>3</a:t>
            </a:r>
            <a:r>
              <a:rPr lang="fr-FR" b="1" dirty="0" smtClean="0"/>
              <a:t>-t</a:t>
            </a:r>
            <a:r>
              <a:rPr lang="fr-FR" b="1" baseline="-25000" dirty="0" smtClean="0"/>
              <a:t>1</a:t>
            </a:r>
            <a:endParaRPr lang="fr-FR" b="1" baseline="-25000" dirty="0"/>
          </a:p>
        </p:txBody>
      </p:sp>
      <p:sp>
        <p:nvSpPr>
          <p:cNvPr id="8" name="ZoneTexte 7"/>
          <p:cNvSpPr txBox="1"/>
          <p:nvPr/>
        </p:nvSpPr>
        <p:spPr>
          <a:xfrm>
            <a:off x="683569" y="6453336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 err="1" smtClean="0"/>
              <a:t>Grasso</a:t>
            </a:r>
            <a:r>
              <a:rPr lang="fr-FR" sz="1800" b="1" dirty="0" smtClean="0"/>
              <a:t>, Lacroix, Yang,</a:t>
            </a:r>
            <a:r>
              <a:rPr lang="fr-FR" sz="1800" b="1" dirty="0" err="1"/>
              <a:t>Phys</a:t>
            </a:r>
            <a:r>
              <a:rPr lang="fr-FR" sz="1800" b="1" dirty="0"/>
              <a:t>. </a:t>
            </a:r>
            <a:r>
              <a:rPr lang="fr-FR" sz="1800" b="1" dirty="0" err="1"/>
              <a:t>Rev</a:t>
            </a:r>
            <a:r>
              <a:rPr lang="fr-FR" sz="1800" b="1" dirty="0"/>
              <a:t>. C 95, 054327 (2017)</a:t>
            </a:r>
          </a:p>
        </p:txBody>
      </p:sp>
    </p:spTree>
    <p:extLst>
      <p:ext uri="{BB962C8B-B14F-4D97-AF65-F5344CB8AC3E}">
        <p14:creationId xmlns:p14="http://schemas.microsoft.com/office/powerpoint/2010/main" val="219110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3200" b="1" dirty="0" err="1" smtClean="0"/>
              <a:t>Density</a:t>
            </a:r>
            <a:r>
              <a:rPr lang="fr-FR" sz="3200" b="1" dirty="0"/>
              <a:t> </a:t>
            </a:r>
            <a:r>
              <a:rPr lang="fr-FR" sz="3200" b="1" dirty="0" err="1" smtClean="0"/>
              <a:t>dependence</a:t>
            </a:r>
            <a:r>
              <a:rPr lang="fr-FR" sz="3200" b="1" dirty="0" smtClean="0"/>
              <a:t> of the </a:t>
            </a:r>
            <a:r>
              <a:rPr lang="fr-FR" sz="3200" b="1" dirty="0" err="1" smtClean="0"/>
              <a:t>parameters</a:t>
            </a:r>
            <a:r>
              <a:rPr lang="fr-FR" sz="3200" b="1" dirty="0" smtClean="0"/>
              <a:t> x</a:t>
            </a:r>
            <a:r>
              <a:rPr lang="fr-FR" sz="3200" b="1" baseline="-25000" dirty="0" smtClean="0"/>
              <a:t>0</a:t>
            </a:r>
            <a:r>
              <a:rPr lang="fr-FR" sz="3200" b="1" dirty="0" smtClean="0"/>
              <a:t> and x</a:t>
            </a:r>
            <a:r>
              <a:rPr lang="fr-FR" sz="3200" b="1" baseline="-25000" dirty="0" smtClean="0"/>
              <a:t>3</a:t>
            </a:r>
            <a:endParaRPr lang="fr-FR" sz="3200" b="1" baseline="-25000" dirty="0"/>
          </a:p>
        </p:txBody>
      </p:sp>
      <p:pic>
        <p:nvPicPr>
          <p:cNvPr id="5" name="Image 4" descr="cia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72816"/>
            <a:ext cx="6555617" cy="4590504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6804249" y="2564904"/>
            <a:ext cx="1872208" cy="26776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err="1" smtClean="0"/>
              <a:t>Typical</a:t>
            </a:r>
            <a:r>
              <a:rPr lang="fr-FR" b="1" dirty="0" smtClean="0"/>
              <a:t> </a:t>
            </a:r>
            <a:r>
              <a:rPr lang="fr-FR" b="1" dirty="0" err="1" smtClean="0"/>
              <a:t>Skyrme</a:t>
            </a:r>
            <a:r>
              <a:rPr lang="fr-FR" b="1" dirty="0" smtClean="0"/>
              <a:t> values </a:t>
            </a:r>
            <a:r>
              <a:rPr lang="fr-FR" b="1" dirty="0" err="1" smtClean="0"/>
              <a:t>at</a:t>
            </a:r>
            <a:r>
              <a:rPr lang="fr-FR" b="1" dirty="0" smtClean="0"/>
              <a:t> </a:t>
            </a:r>
            <a:r>
              <a:rPr lang="fr-FR" b="1" dirty="0" err="1" smtClean="0"/>
              <a:t>densities</a:t>
            </a:r>
            <a:r>
              <a:rPr lang="fr-FR" b="1" dirty="0" smtClean="0"/>
              <a:t> </a:t>
            </a:r>
            <a:r>
              <a:rPr lang="fr-FR" b="1" dirty="0" err="1" smtClean="0"/>
              <a:t>around</a:t>
            </a:r>
            <a:r>
              <a:rPr lang="fr-FR" b="1" dirty="0" smtClean="0"/>
              <a:t> the saturation point</a:t>
            </a:r>
            <a:endParaRPr lang="fr-FR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755577" y="6381328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 err="1" smtClean="0"/>
              <a:t>Grasso</a:t>
            </a:r>
            <a:r>
              <a:rPr lang="fr-FR" sz="1800" b="1" dirty="0" smtClean="0"/>
              <a:t>, Lacroix, Yang,</a:t>
            </a:r>
            <a:r>
              <a:rPr lang="fr-FR" sz="1800" b="1" dirty="0" err="1"/>
              <a:t>Phys</a:t>
            </a:r>
            <a:r>
              <a:rPr lang="fr-FR" sz="1800" b="1" dirty="0"/>
              <a:t>. </a:t>
            </a:r>
            <a:r>
              <a:rPr lang="fr-FR" sz="1800" b="1" dirty="0" err="1"/>
              <a:t>Rev</a:t>
            </a:r>
            <a:r>
              <a:rPr lang="fr-FR" sz="1800" b="1" dirty="0"/>
              <a:t>. C 95, 054327 (2017)</a:t>
            </a:r>
          </a:p>
        </p:txBody>
      </p:sp>
    </p:spTree>
    <p:extLst>
      <p:ext uri="{BB962C8B-B14F-4D97-AF65-F5344CB8AC3E}">
        <p14:creationId xmlns:p14="http://schemas.microsoft.com/office/powerpoint/2010/main" val="446642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cia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84786"/>
            <a:ext cx="6840760" cy="5122061"/>
          </a:xfrm>
          <a:prstGeom prst="rect">
            <a:avLst/>
          </a:prstGeom>
        </p:spPr>
      </p:pic>
      <p:sp>
        <p:nvSpPr>
          <p:cNvPr id="4" name="Titre 1"/>
          <p:cNvSpPr txBox="1">
            <a:spLocks/>
          </p:cNvSpPr>
          <p:nvPr/>
        </p:nvSpPr>
        <p:spPr bwMode="auto">
          <a:xfrm>
            <a:off x="838200" y="548680"/>
            <a:ext cx="7772400" cy="1143000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val="1"/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b="1" dirty="0" smtClean="0"/>
              <a:t>First </a:t>
            </a:r>
            <a:r>
              <a:rPr lang="fr-FR" sz="3200" b="1" dirty="0" err="1" smtClean="0"/>
              <a:t>two</a:t>
            </a:r>
            <a:r>
              <a:rPr lang="fr-FR" sz="3200" b="1" dirty="0" smtClean="0"/>
              <a:t> </a:t>
            </a:r>
            <a:r>
              <a:rPr lang="fr-FR" sz="3200" b="1" dirty="0" err="1" smtClean="0"/>
              <a:t>terms</a:t>
            </a:r>
            <a:r>
              <a:rPr lang="fr-FR" sz="3200" b="1" dirty="0" smtClean="0"/>
              <a:t> of the Lee-Yang expansion. EOS of neutron </a:t>
            </a:r>
            <a:r>
              <a:rPr lang="fr-FR" sz="3200" b="1" dirty="0" err="1" smtClean="0"/>
              <a:t>matter</a:t>
            </a:r>
            <a:endParaRPr lang="fr-FR" sz="3200" b="1" baseline="-25000" dirty="0"/>
          </a:p>
        </p:txBody>
      </p:sp>
      <p:sp>
        <p:nvSpPr>
          <p:cNvPr id="7" name="ZoneTexte 6"/>
          <p:cNvSpPr txBox="1"/>
          <p:nvPr/>
        </p:nvSpPr>
        <p:spPr>
          <a:xfrm>
            <a:off x="827585" y="2276872"/>
            <a:ext cx="1440160" cy="584776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0000"/>
                </a:solidFill>
              </a:rPr>
              <a:t>LY </a:t>
            </a:r>
            <a:r>
              <a:rPr lang="fr-FR" sz="1600" b="1" dirty="0" err="1" smtClean="0">
                <a:solidFill>
                  <a:srgbClr val="000000"/>
                </a:solidFill>
              </a:rPr>
              <a:t>with</a:t>
            </a:r>
            <a:r>
              <a:rPr lang="fr-FR" sz="1600" b="1" dirty="0" smtClean="0">
                <a:solidFill>
                  <a:srgbClr val="000000"/>
                </a:solidFill>
              </a:rPr>
              <a:t> -18.9 </a:t>
            </a:r>
            <a:r>
              <a:rPr lang="fr-FR" sz="1600" b="1" dirty="0" err="1" smtClean="0">
                <a:solidFill>
                  <a:srgbClr val="000000"/>
                </a:solidFill>
              </a:rPr>
              <a:t>fm</a:t>
            </a:r>
            <a:endParaRPr lang="fr-FR" sz="1600" b="1" dirty="0">
              <a:solidFill>
                <a:srgbClr val="00000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843808" y="2340168"/>
            <a:ext cx="1440160" cy="584776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0000"/>
                </a:solidFill>
              </a:rPr>
              <a:t>First </a:t>
            </a:r>
            <a:r>
              <a:rPr lang="fr-FR" sz="1600" b="1" dirty="0" err="1" smtClean="0">
                <a:solidFill>
                  <a:srgbClr val="000000"/>
                </a:solidFill>
              </a:rPr>
              <a:t>two</a:t>
            </a:r>
            <a:r>
              <a:rPr lang="fr-FR" sz="1600" b="1" dirty="0" smtClean="0">
                <a:solidFill>
                  <a:srgbClr val="000000"/>
                </a:solidFill>
              </a:rPr>
              <a:t> </a:t>
            </a:r>
            <a:r>
              <a:rPr lang="fr-FR" sz="1600" b="1" dirty="0" err="1" smtClean="0">
                <a:solidFill>
                  <a:srgbClr val="000000"/>
                </a:solidFill>
              </a:rPr>
              <a:t>terms</a:t>
            </a:r>
            <a:endParaRPr lang="fr-FR" sz="1600" b="1" dirty="0">
              <a:solidFill>
                <a:srgbClr val="00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932040" y="2492896"/>
            <a:ext cx="1296144" cy="584776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0000"/>
                </a:solidFill>
              </a:rPr>
              <a:t>SLy5 </a:t>
            </a:r>
            <a:r>
              <a:rPr lang="fr-FR" sz="1600" b="1" dirty="0" err="1" smtClean="0">
                <a:solidFill>
                  <a:srgbClr val="000000"/>
                </a:solidFill>
              </a:rPr>
              <a:t>mean</a:t>
            </a:r>
            <a:r>
              <a:rPr lang="fr-FR" sz="1600" b="1" dirty="0" smtClean="0">
                <a:solidFill>
                  <a:srgbClr val="000000"/>
                </a:solidFill>
              </a:rPr>
              <a:t> </a:t>
            </a:r>
            <a:r>
              <a:rPr lang="fr-FR" sz="1600" b="1" dirty="0" err="1" smtClean="0">
                <a:solidFill>
                  <a:srgbClr val="000000"/>
                </a:solidFill>
              </a:rPr>
              <a:t>field</a:t>
            </a:r>
            <a:endParaRPr lang="fr-FR" sz="1600" b="1" dirty="0">
              <a:solidFill>
                <a:srgbClr val="0000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804248" y="2700208"/>
            <a:ext cx="1296144" cy="584776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600" b="1" dirty="0" err="1" smtClean="0">
                <a:solidFill>
                  <a:srgbClr val="000000"/>
                </a:solidFill>
              </a:rPr>
              <a:t>SkP</a:t>
            </a:r>
            <a:r>
              <a:rPr lang="fr-FR" sz="1600" b="1" dirty="0" smtClean="0">
                <a:solidFill>
                  <a:srgbClr val="000000"/>
                </a:solidFill>
              </a:rPr>
              <a:t> </a:t>
            </a:r>
            <a:r>
              <a:rPr lang="fr-FR" sz="1600" b="1" dirty="0" err="1" smtClean="0">
                <a:solidFill>
                  <a:srgbClr val="000000"/>
                </a:solidFill>
              </a:rPr>
              <a:t>mean</a:t>
            </a:r>
            <a:r>
              <a:rPr lang="fr-FR" sz="1600" b="1" dirty="0" smtClean="0">
                <a:solidFill>
                  <a:srgbClr val="000000"/>
                </a:solidFill>
              </a:rPr>
              <a:t> </a:t>
            </a:r>
            <a:r>
              <a:rPr lang="fr-FR" sz="1600" b="1" dirty="0" err="1" smtClean="0">
                <a:solidFill>
                  <a:srgbClr val="000000"/>
                </a:solidFill>
              </a:rPr>
              <a:t>field</a:t>
            </a:r>
            <a:endParaRPr lang="fr-FR" sz="1600" b="1" dirty="0">
              <a:solidFill>
                <a:srgbClr val="00000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092280" y="3420288"/>
            <a:ext cx="1296144" cy="584776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0000"/>
                </a:solidFill>
              </a:rPr>
              <a:t>SIII </a:t>
            </a:r>
            <a:r>
              <a:rPr lang="fr-FR" sz="1600" b="1" dirty="0" err="1" smtClean="0">
                <a:solidFill>
                  <a:srgbClr val="000000"/>
                </a:solidFill>
              </a:rPr>
              <a:t>mean</a:t>
            </a:r>
            <a:r>
              <a:rPr lang="fr-FR" sz="1600" b="1" dirty="0" smtClean="0">
                <a:solidFill>
                  <a:srgbClr val="000000"/>
                </a:solidFill>
              </a:rPr>
              <a:t> </a:t>
            </a:r>
            <a:r>
              <a:rPr lang="fr-FR" sz="1600" b="1" dirty="0" err="1" smtClean="0">
                <a:solidFill>
                  <a:srgbClr val="000000"/>
                </a:solidFill>
              </a:rPr>
              <a:t>field</a:t>
            </a:r>
            <a:endParaRPr lang="fr-FR" sz="1600" b="1" dirty="0">
              <a:solidFill>
                <a:srgbClr val="000000"/>
              </a:solidFill>
            </a:endParaRPr>
          </a:p>
        </p:txBody>
      </p:sp>
      <p:sp>
        <p:nvSpPr>
          <p:cNvPr id="12" name="Double flèche verticale 11"/>
          <p:cNvSpPr/>
          <p:nvPr/>
        </p:nvSpPr>
        <p:spPr bwMode="auto">
          <a:xfrm>
            <a:off x="4355977" y="2492896"/>
            <a:ext cx="288032" cy="1368152"/>
          </a:xfrm>
          <a:prstGeom prst="up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411760" y="3140968"/>
            <a:ext cx="2160240" cy="338554"/>
          </a:xfrm>
          <a:prstGeom prst="rect">
            <a:avLst/>
          </a:prstGeom>
          <a:solidFill>
            <a:srgbClr val="CCFFCC"/>
          </a:solidFill>
          <a:ln w="5715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600" b="1" dirty="0" err="1" smtClean="0"/>
              <a:t>Huge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discrepancy</a:t>
            </a:r>
            <a:endParaRPr lang="fr-FR" sz="1600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755577" y="6381328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 err="1" smtClean="0"/>
              <a:t>Grasso</a:t>
            </a:r>
            <a:r>
              <a:rPr lang="fr-FR" sz="1800" b="1" dirty="0" smtClean="0"/>
              <a:t>, Lacroix, Yang,</a:t>
            </a:r>
            <a:r>
              <a:rPr lang="fr-FR" sz="1800" b="1" dirty="0" err="1"/>
              <a:t>Phys</a:t>
            </a:r>
            <a:r>
              <a:rPr lang="fr-FR" sz="1800" b="1" dirty="0"/>
              <a:t>. </a:t>
            </a:r>
            <a:r>
              <a:rPr lang="fr-FR" sz="1800" b="1" dirty="0" err="1"/>
              <a:t>Rev</a:t>
            </a:r>
            <a:r>
              <a:rPr lang="fr-FR" sz="1800" b="1" dirty="0"/>
              <a:t>. C 95, 054327 (2017)</a:t>
            </a:r>
          </a:p>
        </p:txBody>
      </p:sp>
    </p:spTree>
    <p:extLst>
      <p:ext uri="{BB962C8B-B14F-4D97-AF65-F5344CB8AC3E}">
        <p14:creationId xmlns:p14="http://schemas.microsoft.com/office/powerpoint/2010/main" val="622446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ia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18" y="1350267"/>
            <a:ext cx="7200075" cy="5391101"/>
          </a:xfrm>
          <a:prstGeom prst="rect">
            <a:avLst/>
          </a:prstGeom>
        </p:spPr>
      </p:pic>
      <p:sp>
        <p:nvSpPr>
          <p:cNvPr id="4" name="Titre 1"/>
          <p:cNvSpPr txBox="1">
            <a:spLocks/>
          </p:cNvSpPr>
          <p:nvPr/>
        </p:nvSpPr>
        <p:spPr bwMode="auto">
          <a:xfrm>
            <a:off x="838200" y="548680"/>
            <a:ext cx="7772400" cy="1143000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val="1"/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b="1" dirty="0" err="1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Including</a:t>
            </a:r>
            <a:r>
              <a:rPr lang="fr-FR" sz="3200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 the s-</a:t>
            </a:r>
            <a:r>
              <a:rPr lang="fr-FR" sz="3200" b="1" dirty="0" err="1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wave</a:t>
            </a:r>
            <a:r>
              <a:rPr lang="fr-FR" sz="3200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 k</a:t>
            </a:r>
            <a:r>
              <a:rPr lang="fr-FR" sz="3200" b="1" baseline="-25000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F</a:t>
            </a:r>
            <a:r>
              <a:rPr lang="fr-FR" sz="3200" b="1" baseline="30000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5</a:t>
            </a:r>
            <a:r>
              <a:rPr lang="fr-FR" sz="3200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fr-FR" sz="3200" b="1" dirty="0" err="1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terms</a:t>
            </a:r>
            <a:r>
              <a:rPr lang="fr-FR" sz="3200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 and </a:t>
            </a:r>
            <a:r>
              <a:rPr lang="fr-FR" sz="3200" b="1" dirty="0" err="1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adjusting</a:t>
            </a:r>
            <a:r>
              <a:rPr lang="fr-FR" sz="3200" b="1" dirty="0" smtClean="0">
                <a:solidFill>
                  <a:srgbClr val="FFFFFF"/>
                </a:solidFill>
                <a:latin typeface="Arial"/>
                <a:ea typeface="ＭＳ Ｐゴシック"/>
                <a:cs typeface="ＭＳ Ｐゴシック"/>
              </a:rPr>
              <a:t> the effective range</a:t>
            </a:r>
            <a:endParaRPr lang="fr-FR" sz="3200" b="1" baseline="-25000" dirty="0">
              <a:solidFill>
                <a:srgbClr val="FFFFFF"/>
              </a:solidFill>
              <a:latin typeface="Arial"/>
              <a:ea typeface="ＭＳ Ｐゴシック"/>
              <a:cs typeface="ＭＳ Ｐゴシック"/>
            </a:endParaRPr>
          </a:p>
        </p:txBody>
      </p:sp>
      <p:cxnSp>
        <p:nvCxnSpPr>
          <p:cNvPr id="8" name="Connecteur droit avec flèche 7"/>
          <p:cNvCxnSpPr/>
          <p:nvPr/>
        </p:nvCxnSpPr>
        <p:spPr bwMode="auto">
          <a:xfrm>
            <a:off x="3059832" y="3933056"/>
            <a:ext cx="432048" cy="43204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9" name="Connecteur droit avec flèche 8"/>
          <p:cNvCxnSpPr/>
          <p:nvPr/>
        </p:nvCxnSpPr>
        <p:spPr bwMode="auto">
          <a:xfrm>
            <a:off x="3995936" y="3068960"/>
            <a:ext cx="864096" cy="864096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Connecteur droit avec flèche 9"/>
          <p:cNvCxnSpPr/>
          <p:nvPr/>
        </p:nvCxnSpPr>
        <p:spPr bwMode="auto">
          <a:xfrm>
            <a:off x="5148065" y="2060848"/>
            <a:ext cx="1440160" cy="1584176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ZoneTexte 10"/>
          <p:cNvSpPr txBox="1"/>
          <p:nvPr/>
        </p:nvSpPr>
        <p:spPr>
          <a:xfrm>
            <a:off x="755577" y="6444044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 err="1" smtClean="0">
                <a:solidFill>
                  <a:srgbClr val="000000"/>
                </a:solidFill>
              </a:rPr>
              <a:t>Grasso</a:t>
            </a:r>
            <a:r>
              <a:rPr lang="fr-FR" sz="1800" b="1" dirty="0" smtClean="0">
                <a:solidFill>
                  <a:srgbClr val="000000"/>
                </a:solidFill>
              </a:rPr>
              <a:t>, Lacroix, Yang, </a:t>
            </a:r>
            <a:r>
              <a:rPr lang="fr-FR" sz="1800" b="1" dirty="0">
                <a:solidFill>
                  <a:srgbClr val="000000"/>
                </a:solidFill>
              </a:rPr>
              <a:t>PRC </a:t>
            </a:r>
            <a:r>
              <a:rPr lang="en-US" sz="1800" b="1" dirty="0">
                <a:solidFill>
                  <a:srgbClr val="000000"/>
                </a:solidFill>
              </a:rPr>
              <a:t>95, 054327 (2017).</a:t>
            </a:r>
            <a:r>
              <a:rPr lang="fr-FR" sz="1800" b="1" dirty="0">
                <a:solidFill>
                  <a:srgbClr val="000000"/>
                </a:solidFill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602397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484784"/>
            <a:ext cx="8640960" cy="3816424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800" b="1" dirty="0" smtClean="0"/>
              <a:t>Towards finite-size systems </a:t>
            </a:r>
            <a:br>
              <a:rPr lang="en-US" sz="2800" b="1" dirty="0" smtClean="0"/>
            </a:br>
            <a:r>
              <a:rPr lang="en-US" sz="2800" b="1" dirty="0"/>
              <a:t/>
            </a:r>
            <a:br>
              <a:rPr lang="en-US" sz="2800" b="1" dirty="0"/>
            </a:br>
            <a:r>
              <a:rPr lang="en-US" sz="2000" b="1" dirty="0" smtClean="0"/>
              <a:t>Applications to neutron drops trapped in isotropic harmonic potentials of frequency  </a:t>
            </a:r>
            <a:r>
              <a:rPr lang="en-US" sz="2000" b="1" dirty="0" err="1" smtClean="0"/>
              <a:t>ω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/>
              <a:t/>
            </a:r>
            <a:br>
              <a:rPr lang="en-US" sz="2000" b="1" dirty="0"/>
            </a:br>
            <a:r>
              <a:rPr lang="en-US" sz="2000" b="1" dirty="0" smtClean="0"/>
              <a:t>Applications shown for : </a:t>
            </a:r>
            <a:br>
              <a:rPr lang="en-US" sz="2000" b="1" dirty="0" smtClean="0"/>
            </a:br>
            <a:r>
              <a:rPr lang="en-US" sz="2000" b="1" dirty="0"/>
              <a:t/>
            </a:r>
            <a:br>
              <a:rPr lang="en-US" sz="2000" b="1" dirty="0"/>
            </a:br>
            <a:r>
              <a:rPr lang="en-US" sz="2000" b="1" dirty="0" smtClean="0">
                <a:solidFill>
                  <a:srgbClr val="FFFF00"/>
                </a:solidFill>
              </a:rPr>
              <a:t>YGLO</a:t>
            </a:r>
            <a:br>
              <a:rPr lang="en-US" sz="2000" b="1" dirty="0" smtClean="0">
                <a:solidFill>
                  <a:srgbClr val="FFFF00"/>
                </a:solidFill>
              </a:rPr>
            </a:br>
            <a:r>
              <a:rPr lang="en-US" sz="2000" b="1" dirty="0" smtClean="0">
                <a:solidFill>
                  <a:srgbClr val="FFFF00"/>
                </a:solidFill>
              </a:rPr>
              <a:t>ELYO </a:t>
            </a:r>
            <a:r>
              <a:rPr lang="en-US" sz="2000" b="1" dirty="0" smtClean="0"/>
              <a:t>(extended Lee Yang, </a:t>
            </a:r>
            <a:r>
              <a:rPr lang="en-US" sz="2000" b="1" dirty="0" err="1" smtClean="0"/>
              <a:t>Orsay</a:t>
            </a:r>
            <a:r>
              <a:rPr lang="en-US" sz="2000" b="1" dirty="0"/>
              <a:t> </a:t>
            </a:r>
            <a:r>
              <a:rPr lang="en-US" sz="2000" b="1" dirty="0" smtClean="0"/>
              <a:t>-&gt; density-dependent scattering length</a:t>
            </a:r>
            <a:r>
              <a:rPr lang="en-US" sz="2000" b="1" dirty="0"/>
              <a:t>)</a:t>
            </a:r>
            <a:br>
              <a:rPr lang="en-US" sz="2000" b="1" dirty="0"/>
            </a:br>
            <a:r>
              <a:rPr lang="en-US" sz="2000" b="1" dirty="0"/>
              <a:t> </a:t>
            </a:r>
            <a:r>
              <a:rPr lang="en-US" sz="2000" b="1" dirty="0">
                <a:solidFill>
                  <a:srgbClr val="FFFF00"/>
                </a:solidFill>
              </a:rPr>
              <a:t>KIDS </a:t>
            </a:r>
            <a:r>
              <a:rPr lang="en-US" sz="2000" b="1" dirty="0"/>
              <a:t>(</a:t>
            </a:r>
            <a:r>
              <a:rPr lang="en-US" sz="2000" b="1" dirty="0" err="1"/>
              <a:t>Papakonstantinu</a:t>
            </a:r>
            <a:r>
              <a:rPr lang="en-US" sz="2000" b="1" dirty="0"/>
              <a:t> et al)</a:t>
            </a:r>
            <a:br>
              <a:rPr lang="en-US" sz="2000" b="1" dirty="0"/>
            </a:br>
            <a:endParaRPr lang="en-US" sz="2000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899593" y="5733256"/>
            <a:ext cx="7704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 smtClean="0">
                <a:solidFill>
                  <a:srgbClr val="000000"/>
                </a:solidFill>
              </a:rPr>
              <a:t>Bonnard, </a:t>
            </a:r>
            <a:r>
              <a:rPr lang="fr-FR" sz="1800" b="1" dirty="0" err="1" smtClean="0">
                <a:solidFill>
                  <a:srgbClr val="000000"/>
                </a:solidFill>
              </a:rPr>
              <a:t>Grasso</a:t>
            </a:r>
            <a:r>
              <a:rPr lang="fr-FR" sz="1800" b="1" dirty="0" smtClean="0">
                <a:solidFill>
                  <a:srgbClr val="000000"/>
                </a:solidFill>
              </a:rPr>
              <a:t>, Lacroix, </a:t>
            </a:r>
            <a:r>
              <a:rPr lang="fr-FR" sz="1800" b="1" dirty="0">
                <a:solidFill>
                  <a:srgbClr val="000000"/>
                </a:solidFill>
              </a:rPr>
              <a:t>arXiv:1806.01084</a:t>
            </a:r>
            <a:r>
              <a:rPr lang="fr-FR" sz="1800" b="1" dirty="0" smtClean="0">
                <a:solidFill>
                  <a:srgbClr val="000000"/>
                </a:solidFill>
              </a:rPr>
              <a:t> , in </a:t>
            </a:r>
            <a:r>
              <a:rPr lang="fr-FR" sz="1800" b="1" dirty="0" err="1" smtClean="0">
                <a:solidFill>
                  <a:srgbClr val="000000"/>
                </a:solidFill>
              </a:rPr>
              <a:t>press</a:t>
            </a:r>
            <a:r>
              <a:rPr lang="fr-FR" sz="1800" b="1" dirty="0" smtClean="0">
                <a:solidFill>
                  <a:srgbClr val="000000"/>
                </a:solidFill>
              </a:rPr>
              <a:t> Phys. </a:t>
            </a:r>
            <a:r>
              <a:rPr lang="fr-FR" sz="1800" b="1" dirty="0" err="1">
                <a:solidFill>
                  <a:srgbClr val="000000"/>
                </a:solidFill>
              </a:rPr>
              <a:t>R</a:t>
            </a:r>
            <a:r>
              <a:rPr lang="fr-FR" sz="1800" b="1" dirty="0" err="1" smtClean="0">
                <a:solidFill>
                  <a:srgbClr val="000000"/>
                </a:solidFill>
              </a:rPr>
              <a:t>ev</a:t>
            </a:r>
            <a:r>
              <a:rPr lang="fr-FR" sz="1800" b="1" dirty="0" smtClean="0">
                <a:solidFill>
                  <a:srgbClr val="000000"/>
                </a:solidFill>
              </a:rPr>
              <a:t>. C</a:t>
            </a:r>
            <a:endParaRPr lang="fr-FR" sz="1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603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476672"/>
            <a:ext cx="3022104" cy="1143000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fr-FR" b="1" dirty="0" err="1" smtClean="0">
                <a:solidFill>
                  <a:schemeClr val="bg1"/>
                </a:solidFill>
              </a:rPr>
              <a:t>Different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EOSs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5" name="Image 4" descr="cia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904" y="-315416"/>
            <a:ext cx="6161608" cy="717341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755576" y="2132856"/>
            <a:ext cx="158417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FF00"/>
                </a:solidFill>
              </a:rPr>
              <a:t>Neutron</a:t>
            </a:r>
            <a:endParaRPr lang="fr-FR" b="1" dirty="0">
              <a:solidFill>
                <a:srgbClr val="FFFF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67544" y="4767535"/>
            <a:ext cx="1872208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FFFF00"/>
                </a:solidFill>
              </a:rPr>
              <a:t>Symmetric</a:t>
            </a:r>
            <a:endParaRPr lang="fr-FR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260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40960" cy="11430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b="1" dirty="0" smtClean="0"/>
              <a:t>Adding spin-orbit and pairing to our </a:t>
            </a:r>
            <a:r>
              <a:rPr lang="en-US" sz="2400" b="1" dirty="0" err="1" smtClean="0"/>
              <a:t>functionals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>
                <a:solidFill>
                  <a:srgbClr val="FFFF00"/>
                </a:solidFill>
              </a:rPr>
              <a:t>Adjusting to </a:t>
            </a:r>
            <a:r>
              <a:rPr lang="en-US" sz="2400" b="1" dirty="0" err="1" smtClean="0">
                <a:solidFill>
                  <a:srgbClr val="FFFF00"/>
                </a:solidFill>
              </a:rPr>
              <a:t>preudodata</a:t>
            </a:r>
            <a:r>
              <a:rPr lang="en-US" sz="2400" b="1" dirty="0" smtClean="0">
                <a:solidFill>
                  <a:srgbClr val="FFFF00"/>
                </a:solidFill>
              </a:rPr>
              <a:t>: using the average of the results shown in the figure below (except </a:t>
            </a:r>
            <a:r>
              <a:rPr lang="en-US" sz="2400" b="1" dirty="0" err="1" smtClean="0">
                <a:solidFill>
                  <a:srgbClr val="FFFF00"/>
                </a:solidFill>
              </a:rPr>
              <a:t>Brueckner</a:t>
            </a:r>
            <a:r>
              <a:rPr lang="en-US" sz="2400" b="1" dirty="0" smtClean="0">
                <a:solidFill>
                  <a:srgbClr val="FFFF00"/>
                </a:solidFill>
              </a:rPr>
              <a:t> HF Bonn A)</a:t>
            </a:r>
            <a:endParaRPr lang="en-US" sz="2400" b="1" dirty="0">
              <a:solidFill>
                <a:srgbClr val="FFFF00"/>
              </a:solidFill>
            </a:endParaRPr>
          </a:p>
        </p:txBody>
      </p:sp>
      <p:pic>
        <p:nvPicPr>
          <p:cNvPr id="5" name="Image 4" descr="cia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556792"/>
            <a:ext cx="6264696" cy="4599952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6017261" y="1772818"/>
            <a:ext cx="313184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0000"/>
                </a:solidFill>
              </a:rPr>
              <a:t>Dots:</a:t>
            </a:r>
            <a:r>
              <a:rPr lang="fr-FR" b="1" dirty="0" smtClean="0">
                <a:solidFill>
                  <a:srgbClr val="0000FF"/>
                </a:solidFill>
              </a:rPr>
              <a:t> </a:t>
            </a:r>
            <a:r>
              <a:rPr lang="fr-FR" sz="1600" b="1" dirty="0" err="1" smtClean="0">
                <a:solidFill>
                  <a:srgbClr val="0000FF"/>
                </a:solidFill>
              </a:rPr>
              <a:t>Green’s</a:t>
            </a:r>
            <a:r>
              <a:rPr lang="fr-FR" sz="1600" b="1" dirty="0" smtClean="0">
                <a:solidFill>
                  <a:srgbClr val="0000FF"/>
                </a:solidFill>
              </a:rPr>
              <a:t> </a:t>
            </a:r>
            <a:r>
              <a:rPr lang="fr-FR" sz="1600" b="1" dirty="0" err="1" smtClean="0">
                <a:solidFill>
                  <a:srgbClr val="0000FF"/>
                </a:solidFill>
              </a:rPr>
              <a:t>function</a:t>
            </a:r>
            <a:r>
              <a:rPr lang="fr-FR" sz="1600" b="1" dirty="0" smtClean="0">
                <a:solidFill>
                  <a:srgbClr val="0000FF"/>
                </a:solidFill>
              </a:rPr>
              <a:t> and </a:t>
            </a:r>
            <a:r>
              <a:rPr lang="fr-FR" sz="1600" b="1" dirty="0" err="1" smtClean="0">
                <a:solidFill>
                  <a:srgbClr val="0000FF"/>
                </a:solidFill>
              </a:rPr>
              <a:t>auxiliary</a:t>
            </a:r>
            <a:r>
              <a:rPr lang="fr-FR" sz="1600" b="1" dirty="0" smtClean="0">
                <a:solidFill>
                  <a:srgbClr val="0000FF"/>
                </a:solidFill>
              </a:rPr>
              <a:t> </a:t>
            </a:r>
            <a:r>
              <a:rPr lang="fr-FR" sz="1600" b="1" dirty="0" err="1" smtClean="0">
                <a:solidFill>
                  <a:srgbClr val="0000FF"/>
                </a:solidFill>
              </a:rPr>
              <a:t>field</a:t>
            </a:r>
            <a:r>
              <a:rPr lang="fr-FR" sz="1600" b="1" dirty="0" smtClean="0">
                <a:solidFill>
                  <a:srgbClr val="0000FF"/>
                </a:solidFill>
              </a:rPr>
              <a:t> diffusion QMC</a:t>
            </a:r>
          </a:p>
          <a:p>
            <a:r>
              <a:rPr lang="fr-FR" sz="1600" b="1" dirty="0" smtClean="0">
                <a:solidFill>
                  <a:srgbClr val="0000FF"/>
                </a:solidFill>
              </a:rPr>
              <a:t>- Maris et al., PRC 87, 054318 (2013)</a:t>
            </a:r>
          </a:p>
          <a:p>
            <a:r>
              <a:rPr lang="fr-FR" sz="1600" b="1" dirty="0" smtClean="0">
                <a:solidFill>
                  <a:srgbClr val="0000FF"/>
                </a:solidFill>
              </a:rPr>
              <a:t>- </a:t>
            </a:r>
            <a:r>
              <a:rPr lang="fr-FR" sz="1600" b="1" dirty="0" err="1" smtClean="0">
                <a:solidFill>
                  <a:srgbClr val="0000FF"/>
                </a:solidFill>
              </a:rPr>
              <a:t>Gandolfi</a:t>
            </a:r>
            <a:r>
              <a:rPr lang="fr-FR" sz="1600" b="1" dirty="0" smtClean="0">
                <a:solidFill>
                  <a:srgbClr val="0000FF"/>
                </a:solidFill>
              </a:rPr>
              <a:t> et al., PRL 106, 012501 (2011)</a:t>
            </a:r>
          </a:p>
          <a:p>
            <a:r>
              <a:rPr lang="fr-FR" sz="1600" b="1" dirty="0" smtClean="0">
                <a:solidFill>
                  <a:srgbClr val="0000FF"/>
                </a:solidFill>
              </a:rPr>
              <a:t>- </a:t>
            </a:r>
            <a:r>
              <a:rPr lang="fr-FR" sz="1600" b="1" dirty="0">
                <a:solidFill>
                  <a:srgbClr val="0000FF"/>
                </a:solidFill>
              </a:rPr>
              <a:t>2</a:t>
            </a:r>
            <a:r>
              <a:rPr lang="fr-FR" sz="1600" b="1" dirty="0" smtClean="0">
                <a:solidFill>
                  <a:srgbClr val="0000FF"/>
                </a:solidFill>
              </a:rPr>
              <a:t>-body AV8’, </a:t>
            </a:r>
            <a:r>
              <a:rPr lang="fr-FR" sz="1600" b="1" dirty="0" err="1" smtClean="0">
                <a:solidFill>
                  <a:srgbClr val="0000FF"/>
                </a:solidFill>
              </a:rPr>
              <a:t>Pudliner</a:t>
            </a:r>
            <a:r>
              <a:rPr lang="fr-FR" sz="1600" b="1" dirty="0" smtClean="0">
                <a:solidFill>
                  <a:srgbClr val="0000FF"/>
                </a:solidFill>
              </a:rPr>
              <a:t> 1997</a:t>
            </a:r>
          </a:p>
          <a:p>
            <a:r>
              <a:rPr lang="fr-FR" sz="1600" b="1" dirty="0" smtClean="0">
                <a:solidFill>
                  <a:srgbClr val="0000FF"/>
                </a:solidFill>
              </a:rPr>
              <a:t>- 3-body UIX, </a:t>
            </a:r>
            <a:r>
              <a:rPr lang="fr-FR" sz="1600" b="1" dirty="0" err="1" smtClean="0">
                <a:solidFill>
                  <a:srgbClr val="0000FF"/>
                </a:solidFill>
              </a:rPr>
              <a:t>Pudliner</a:t>
            </a:r>
            <a:r>
              <a:rPr lang="fr-FR" sz="1600" b="1" dirty="0" smtClean="0">
                <a:solidFill>
                  <a:srgbClr val="0000FF"/>
                </a:solidFill>
              </a:rPr>
              <a:t> 1995</a:t>
            </a:r>
          </a:p>
          <a:p>
            <a:r>
              <a:rPr lang="fr-FR" sz="1600" b="1" dirty="0" smtClean="0">
                <a:solidFill>
                  <a:srgbClr val="0000FF"/>
                </a:solidFill>
              </a:rPr>
              <a:t>- 3-body IL7, </a:t>
            </a:r>
            <a:r>
              <a:rPr lang="fr-FR" sz="1600" b="1" dirty="0" err="1" smtClean="0">
                <a:solidFill>
                  <a:srgbClr val="0000FF"/>
                </a:solidFill>
              </a:rPr>
              <a:t>Pieper</a:t>
            </a:r>
            <a:r>
              <a:rPr lang="fr-FR" sz="1600" b="1" dirty="0" smtClean="0">
                <a:solidFill>
                  <a:srgbClr val="0000FF"/>
                </a:solidFill>
              </a:rPr>
              <a:t> 2008</a:t>
            </a:r>
          </a:p>
          <a:p>
            <a:pPr marL="285750" indent="-285750">
              <a:buFontTx/>
              <a:buChar char="-"/>
            </a:pPr>
            <a:endParaRPr lang="fr-FR" sz="1800" b="1" dirty="0">
              <a:solidFill>
                <a:srgbClr val="0000FF"/>
              </a:solidFill>
            </a:endParaRPr>
          </a:p>
          <a:p>
            <a:r>
              <a:rPr lang="fr-FR" b="1" dirty="0">
                <a:solidFill>
                  <a:srgbClr val="000000"/>
                </a:solidFill>
              </a:rPr>
              <a:t>Squares</a:t>
            </a:r>
            <a:r>
              <a:rPr lang="fr-FR" sz="1600" b="1" dirty="0">
                <a:solidFill>
                  <a:srgbClr val="000000"/>
                </a:solidFill>
              </a:rPr>
              <a:t>:</a:t>
            </a:r>
            <a:r>
              <a:rPr lang="fr-FR" sz="1600" b="1" dirty="0" smtClean="0">
                <a:solidFill>
                  <a:srgbClr val="0000FF"/>
                </a:solidFill>
              </a:rPr>
              <a:t> configuration-interaction (Maris et al) </a:t>
            </a:r>
          </a:p>
          <a:p>
            <a:endParaRPr lang="fr-FR" sz="1600" b="1" dirty="0">
              <a:solidFill>
                <a:srgbClr val="0000FF"/>
              </a:solidFill>
            </a:endParaRPr>
          </a:p>
          <a:p>
            <a:r>
              <a:rPr lang="fr-FR" b="1" dirty="0" smtClean="0">
                <a:solidFill>
                  <a:srgbClr val="000000"/>
                </a:solidFill>
              </a:rPr>
              <a:t>Pentagones</a:t>
            </a:r>
            <a:r>
              <a:rPr lang="fr-FR" sz="1600" b="1" dirty="0" smtClean="0">
                <a:solidFill>
                  <a:srgbClr val="000000"/>
                </a:solidFill>
              </a:rPr>
              <a:t>:</a:t>
            </a:r>
            <a:r>
              <a:rPr lang="fr-FR" sz="1600" b="1" dirty="0" smtClean="0">
                <a:solidFill>
                  <a:srgbClr val="0000FF"/>
                </a:solidFill>
              </a:rPr>
              <a:t> </a:t>
            </a:r>
            <a:r>
              <a:rPr lang="fr-FR" sz="1600" b="1" dirty="0" err="1" smtClean="0">
                <a:solidFill>
                  <a:srgbClr val="0000FF"/>
                </a:solidFill>
              </a:rPr>
              <a:t>no-core</a:t>
            </a:r>
            <a:r>
              <a:rPr lang="fr-FR" sz="1600" b="1" dirty="0" smtClean="0">
                <a:solidFill>
                  <a:srgbClr val="0000FF"/>
                </a:solidFill>
              </a:rPr>
              <a:t> </a:t>
            </a:r>
            <a:r>
              <a:rPr lang="fr-FR" sz="1600" b="1" dirty="0" err="1" smtClean="0">
                <a:solidFill>
                  <a:srgbClr val="0000FF"/>
                </a:solidFill>
              </a:rPr>
              <a:t>shell</a:t>
            </a:r>
            <a:r>
              <a:rPr lang="fr-FR" sz="1600" b="1" dirty="0" smtClean="0">
                <a:solidFill>
                  <a:srgbClr val="0000FF"/>
                </a:solidFill>
              </a:rPr>
              <a:t> model and </a:t>
            </a:r>
            <a:r>
              <a:rPr lang="fr-FR" sz="1600" b="1" dirty="0" err="1" smtClean="0">
                <a:solidFill>
                  <a:srgbClr val="0000FF"/>
                </a:solidFill>
              </a:rPr>
              <a:t>coupled</a:t>
            </a:r>
            <a:r>
              <a:rPr lang="fr-FR" sz="1600" b="1" dirty="0" smtClean="0">
                <a:solidFill>
                  <a:srgbClr val="0000FF"/>
                </a:solidFill>
              </a:rPr>
              <a:t> cluster (Potter et al. PLB, 739, 445 (2014))</a:t>
            </a:r>
            <a:endParaRPr lang="fr-FR" sz="1600" b="1" dirty="0">
              <a:solidFill>
                <a:srgbClr val="0000FF"/>
              </a:solidFill>
            </a:endParaRPr>
          </a:p>
          <a:p>
            <a:endParaRPr lang="fr-FR" sz="1600" b="1" dirty="0">
              <a:solidFill>
                <a:srgbClr val="0000FF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95536" y="6444044"/>
            <a:ext cx="7704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 smtClean="0">
                <a:solidFill>
                  <a:srgbClr val="000000"/>
                </a:solidFill>
              </a:rPr>
              <a:t>Bonnard, </a:t>
            </a:r>
            <a:r>
              <a:rPr lang="fr-FR" sz="1800" b="1" dirty="0" err="1" smtClean="0">
                <a:solidFill>
                  <a:srgbClr val="000000"/>
                </a:solidFill>
              </a:rPr>
              <a:t>Grasso</a:t>
            </a:r>
            <a:r>
              <a:rPr lang="fr-FR" sz="1800" b="1" dirty="0" smtClean="0">
                <a:solidFill>
                  <a:srgbClr val="000000"/>
                </a:solidFill>
              </a:rPr>
              <a:t>, Lacroix, </a:t>
            </a:r>
            <a:r>
              <a:rPr lang="fr-FR" sz="1800" b="1" dirty="0">
                <a:solidFill>
                  <a:srgbClr val="000000"/>
                </a:solidFill>
              </a:rPr>
              <a:t>arXiv:1806.01084</a:t>
            </a:r>
            <a:r>
              <a:rPr lang="fr-FR" sz="1800" b="1" dirty="0" smtClean="0">
                <a:solidFill>
                  <a:srgbClr val="000000"/>
                </a:solidFill>
              </a:rPr>
              <a:t> , in </a:t>
            </a:r>
            <a:r>
              <a:rPr lang="fr-FR" sz="1800" b="1" dirty="0" err="1" smtClean="0">
                <a:solidFill>
                  <a:srgbClr val="000000"/>
                </a:solidFill>
              </a:rPr>
              <a:t>press</a:t>
            </a:r>
            <a:r>
              <a:rPr lang="fr-FR" sz="1800" b="1" dirty="0" smtClean="0">
                <a:solidFill>
                  <a:srgbClr val="000000"/>
                </a:solidFill>
              </a:rPr>
              <a:t> Phys. </a:t>
            </a:r>
            <a:r>
              <a:rPr lang="fr-FR" sz="1800" b="1" dirty="0" err="1">
                <a:solidFill>
                  <a:srgbClr val="000000"/>
                </a:solidFill>
              </a:rPr>
              <a:t>R</a:t>
            </a:r>
            <a:r>
              <a:rPr lang="fr-FR" sz="1800" b="1" dirty="0" err="1" smtClean="0">
                <a:solidFill>
                  <a:srgbClr val="000000"/>
                </a:solidFill>
              </a:rPr>
              <a:t>ev</a:t>
            </a:r>
            <a:r>
              <a:rPr lang="fr-FR" sz="1800" b="1" dirty="0" smtClean="0">
                <a:solidFill>
                  <a:srgbClr val="000000"/>
                </a:solidFill>
              </a:rPr>
              <a:t>. C</a:t>
            </a:r>
            <a:endParaRPr lang="fr-FR" sz="1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463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40960" cy="11430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b="1" dirty="0" smtClean="0"/>
              <a:t>Adding spin-orbit and pairing to our </a:t>
            </a:r>
            <a:r>
              <a:rPr lang="en-US" sz="2400" b="1" dirty="0" err="1" smtClean="0"/>
              <a:t>functionals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>
                <a:solidFill>
                  <a:srgbClr val="FFFF00"/>
                </a:solidFill>
              </a:rPr>
              <a:t>Adjusting to </a:t>
            </a:r>
            <a:r>
              <a:rPr lang="en-US" sz="2400" b="1" dirty="0" err="1" smtClean="0">
                <a:solidFill>
                  <a:srgbClr val="FFFF00"/>
                </a:solidFill>
              </a:rPr>
              <a:t>preudodata</a:t>
            </a:r>
            <a:r>
              <a:rPr lang="en-US" sz="2400" b="1" dirty="0" smtClean="0">
                <a:solidFill>
                  <a:srgbClr val="FFFF00"/>
                </a:solidFill>
              </a:rPr>
              <a:t>: using the average of the results shown in the figure below (except </a:t>
            </a:r>
            <a:r>
              <a:rPr lang="en-US" sz="2400" b="1" dirty="0" err="1" smtClean="0">
                <a:solidFill>
                  <a:srgbClr val="FFFF00"/>
                </a:solidFill>
              </a:rPr>
              <a:t>Brueckner</a:t>
            </a:r>
            <a:r>
              <a:rPr lang="en-US" sz="2400" b="1" dirty="0" smtClean="0">
                <a:solidFill>
                  <a:srgbClr val="FFFF00"/>
                </a:solidFill>
              </a:rPr>
              <a:t> HF Bonn A)</a:t>
            </a:r>
            <a:endParaRPr lang="en-US" sz="2400" b="1" dirty="0">
              <a:solidFill>
                <a:srgbClr val="FFFF00"/>
              </a:solidFill>
            </a:endParaRPr>
          </a:p>
        </p:txBody>
      </p:sp>
      <p:pic>
        <p:nvPicPr>
          <p:cNvPr id="5" name="Image 4" descr="cia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556792"/>
            <a:ext cx="6264696" cy="4599952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6017261" y="1484784"/>
            <a:ext cx="313184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000000"/>
                </a:solidFill>
              </a:rPr>
              <a:t>Additional</a:t>
            </a:r>
            <a:r>
              <a:rPr lang="fr-FR" b="1" dirty="0" smtClean="0">
                <a:solidFill>
                  <a:srgbClr val="000000"/>
                </a:solidFill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</a:rPr>
              <a:t>parameters</a:t>
            </a:r>
            <a:r>
              <a:rPr lang="fr-FR" b="1" dirty="0" smtClean="0">
                <a:solidFill>
                  <a:srgbClr val="000000"/>
                </a:solidFill>
              </a:rPr>
              <a:t> in </a:t>
            </a:r>
            <a:r>
              <a:rPr lang="fr-FR" b="1" dirty="0" err="1" smtClean="0">
                <a:solidFill>
                  <a:srgbClr val="000000"/>
                </a:solidFill>
              </a:rPr>
              <a:t>finite</a:t>
            </a:r>
            <a:r>
              <a:rPr lang="fr-FR" b="1" dirty="0" smtClean="0">
                <a:solidFill>
                  <a:srgbClr val="000000"/>
                </a:solidFill>
              </a:rPr>
              <a:t>-size </a:t>
            </a:r>
            <a:r>
              <a:rPr lang="fr-FR" b="1" dirty="0" err="1" smtClean="0">
                <a:solidFill>
                  <a:srgbClr val="000000"/>
                </a:solidFill>
              </a:rPr>
              <a:t>systems</a:t>
            </a:r>
            <a:r>
              <a:rPr lang="fr-FR" b="1" dirty="0" smtClean="0">
                <a:solidFill>
                  <a:srgbClr val="000000"/>
                </a:solidFill>
              </a:rPr>
              <a:t>: </a:t>
            </a:r>
          </a:p>
          <a:p>
            <a:endParaRPr lang="fr-FR" b="1" dirty="0" smtClean="0">
              <a:solidFill>
                <a:srgbClr val="000000"/>
              </a:solidFill>
            </a:endParaRPr>
          </a:p>
          <a:p>
            <a:pPr marL="342900" indent="-342900">
              <a:buFontTx/>
              <a:buChar char="-"/>
            </a:pPr>
            <a:r>
              <a:rPr lang="fr-FR" sz="2000" b="1" dirty="0" err="1" smtClean="0">
                <a:solidFill>
                  <a:srgbClr val="0000FF"/>
                </a:solidFill>
              </a:rPr>
              <a:t>Pairing</a:t>
            </a:r>
            <a:r>
              <a:rPr lang="fr-FR" sz="2000" b="1" dirty="0" smtClean="0">
                <a:solidFill>
                  <a:srgbClr val="0000FF"/>
                </a:solidFill>
              </a:rPr>
              <a:t> and spin-</a:t>
            </a:r>
            <a:r>
              <a:rPr lang="fr-FR" sz="2000" b="1" dirty="0" err="1" smtClean="0">
                <a:solidFill>
                  <a:srgbClr val="0000FF"/>
                </a:solidFill>
              </a:rPr>
              <a:t>orbit</a:t>
            </a:r>
            <a:r>
              <a:rPr lang="fr-FR" sz="2000" b="1" dirty="0" smtClean="0">
                <a:solidFill>
                  <a:srgbClr val="0000FF"/>
                </a:solidFill>
              </a:rPr>
              <a:t> </a:t>
            </a:r>
            <a:r>
              <a:rPr lang="fr-FR" sz="2000" b="1" dirty="0" err="1" smtClean="0">
                <a:solidFill>
                  <a:srgbClr val="0000FF"/>
                </a:solidFill>
              </a:rPr>
              <a:t>parameters</a:t>
            </a:r>
            <a:r>
              <a:rPr lang="fr-FR" sz="2000" b="1" dirty="0" smtClean="0">
                <a:solidFill>
                  <a:srgbClr val="0000FF"/>
                </a:solidFill>
              </a:rPr>
              <a:t> </a:t>
            </a:r>
            <a:r>
              <a:rPr lang="fr-FR" sz="2000" b="1" dirty="0" err="1" smtClean="0">
                <a:solidFill>
                  <a:srgbClr val="0000FF"/>
                </a:solidFill>
              </a:rPr>
              <a:t>adjusted</a:t>
            </a:r>
            <a:r>
              <a:rPr lang="fr-FR" sz="2000" b="1" dirty="0" smtClean="0">
                <a:solidFill>
                  <a:srgbClr val="0000FF"/>
                </a:solidFill>
              </a:rPr>
              <a:t> for the case of a 10 MeV </a:t>
            </a:r>
            <a:r>
              <a:rPr lang="fr-FR" sz="2000" b="1" dirty="0" err="1" smtClean="0">
                <a:solidFill>
                  <a:srgbClr val="0000FF"/>
                </a:solidFill>
              </a:rPr>
              <a:t>trap</a:t>
            </a:r>
            <a:r>
              <a:rPr lang="fr-FR" sz="2000" b="1" dirty="0" smtClean="0">
                <a:solidFill>
                  <a:srgbClr val="0000FF"/>
                </a:solidFill>
              </a:rPr>
              <a:t> for N= 8, 12, 14, 16, 20</a:t>
            </a:r>
          </a:p>
          <a:p>
            <a:endParaRPr lang="fr-FR" sz="2000" b="1" dirty="0" smtClean="0">
              <a:solidFill>
                <a:srgbClr val="0000FF"/>
              </a:solidFill>
            </a:endParaRPr>
          </a:p>
          <a:p>
            <a:pPr marL="342900" indent="-342900">
              <a:buFontTx/>
              <a:buChar char="-"/>
            </a:pPr>
            <a:r>
              <a:rPr lang="fr-FR" sz="2000" b="1" dirty="0" smtClean="0">
                <a:solidFill>
                  <a:srgbClr val="0000FF"/>
                </a:solidFill>
              </a:rPr>
              <a:t>Benchmark data are the </a:t>
            </a:r>
            <a:r>
              <a:rPr lang="fr-FR" sz="2000" b="1" dirty="0" err="1" smtClean="0">
                <a:solidFill>
                  <a:srgbClr val="0000FF"/>
                </a:solidFill>
              </a:rPr>
              <a:t>average</a:t>
            </a:r>
            <a:r>
              <a:rPr lang="fr-FR" sz="2000" b="1" dirty="0" smtClean="0">
                <a:solidFill>
                  <a:srgbClr val="0000FF"/>
                </a:solidFill>
              </a:rPr>
              <a:t> (</a:t>
            </a:r>
            <a:r>
              <a:rPr lang="fr-FR" sz="2000" b="1" dirty="0" err="1" smtClean="0">
                <a:solidFill>
                  <a:srgbClr val="0000FF"/>
                </a:solidFill>
              </a:rPr>
              <a:t>solid</a:t>
            </a:r>
            <a:r>
              <a:rPr lang="fr-FR" sz="2000" b="1" dirty="0" smtClean="0">
                <a:solidFill>
                  <a:srgbClr val="0000FF"/>
                </a:solidFill>
              </a:rPr>
              <a:t> black line in the figure) up to N=20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95536" y="6156012"/>
            <a:ext cx="7704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 smtClean="0">
                <a:solidFill>
                  <a:srgbClr val="000000"/>
                </a:solidFill>
              </a:rPr>
              <a:t>Bonnard, </a:t>
            </a:r>
            <a:r>
              <a:rPr lang="fr-FR" sz="1800" b="1" dirty="0" err="1" smtClean="0">
                <a:solidFill>
                  <a:srgbClr val="000000"/>
                </a:solidFill>
              </a:rPr>
              <a:t>Grasso</a:t>
            </a:r>
            <a:r>
              <a:rPr lang="fr-FR" sz="1800" b="1" dirty="0" smtClean="0">
                <a:solidFill>
                  <a:srgbClr val="000000"/>
                </a:solidFill>
              </a:rPr>
              <a:t>, Lacroix, </a:t>
            </a:r>
            <a:r>
              <a:rPr lang="fr-FR" sz="1800" b="1" dirty="0">
                <a:solidFill>
                  <a:srgbClr val="000000"/>
                </a:solidFill>
              </a:rPr>
              <a:t>arXiv:1806.01084</a:t>
            </a:r>
            <a:r>
              <a:rPr lang="fr-FR" sz="1800" b="1" dirty="0" smtClean="0">
                <a:solidFill>
                  <a:srgbClr val="000000"/>
                </a:solidFill>
              </a:rPr>
              <a:t> , in </a:t>
            </a:r>
            <a:r>
              <a:rPr lang="fr-FR" sz="1800" b="1" dirty="0" err="1" smtClean="0">
                <a:solidFill>
                  <a:srgbClr val="000000"/>
                </a:solidFill>
              </a:rPr>
              <a:t>press</a:t>
            </a:r>
            <a:r>
              <a:rPr lang="fr-FR" sz="1800" b="1" dirty="0" smtClean="0">
                <a:solidFill>
                  <a:srgbClr val="000000"/>
                </a:solidFill>
              </a:rPr>
              <a:t> Phys. </a:t>
            </a:r>
            <a:r>
              <a:rPr lang="fr-FR" sz="1800" b="1" dirty="0" err="1">
                <a:solidFill>
                  <a:srgbClr val="000000"/>
                </a:solidFill>
              </a:rPr>
              <a:t>R</a:t>
            </a:r>
            <a:r>
              <a:rPr lang="fr-FR" sz="1800" b="1" dirty="0" err="1" smtClean="0">
                <a:solidFill>
                  <a:srgbClr val="000000"/>
                </a:solidFill>
              </a:rPr>
              <a:t>ev</a:t>
            </a:r>
            <a:r>
              <a:rPr lang="fr-FR" sz="1800" b="1" dirty="0" smtClean="0">
                <a:solidFill>
                  <a:srgbClr val="000000"/>
                </a:solidFill>
              </a:rPr>
              <a:t>. C</a:t>
            </a:r>
            <a:endParaRPr lang="fr-FR" sz="1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706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40960" cy="11430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b="1" dirty="0" smtClean="0"/>
              <a:t>Adding spin-orbit and pairing to our </a:t>
            </a:r>
            <a:r>
              <a:rPr lang="en-US" sz="2400" b="1" dirty="0" err="1" smtClean="0"/>
              <a:t>functionals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>
                <a:solidFill>
                  <a:srgbClr val="FFFF00"/>
                </a:solidFill>
              </a:rPr>
              <a:t>Adjusting to </a:t>
            </a:r>
            <a:r>
              <a:rPr lang="en-US" sz="2400" b="1" dirty="0" err="1" smtClean="0">
                <a:solidFill>
                  <a:srgbClr val="FFFF00"/>
                </a:solidFill>
              </a:rPr>
              <a:t>preudodata</a:t>
            </a:r>
            <a:r>
              <a:rPr lang="en-US" sz="2400" b="1" dirty="0" smtClean="0">
                <a:solidFill>
                  <a:srgbClr val="FFFF00"/>
                </a:solidFill>
              </a:rPr>
              <a:t>: using the average of the results shown in the figure below (except </a:t>
            </a:r>
            <a:r>
              <a:rPr lang="en-US" sz="2400" b="1" dirty="0" err="1" smtClean="0">
                <a:solidFill>
                  <a:srgbClr val="FFFF00"/>
                </a:solidFill>
              </a:rPr>
              <a:t>Brueckner</a:t>
            </a:r>
            <a:r>
              <a:rPr lang="en-US" sz="2400" b="1" dirty="0" smtClean="0">
                <a:solidFill>
                  <a:srgbClr val="FFFF00"/>
                </a:solidFill>
              </a:rPr>
              <a:t> HF Bonn A)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23528" y="1484784"/>
            <a:ext cx="882557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000000"/>
                </a:solidFill>
              </a:rPr>
              <a:t>Additional</a:t>
            </a:r>
            <a:r>
              <a:rPr lang="fr-FR" b="1" dirty="0" smtClean="0">
                <a:solidFill>
                  <a:srgbClr val="000000"/>
                </a:solidFill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</a:rPr>
              <a:t>parameters</a:t>
            </a:r>
            <a:r>
              <a:rPr lang="fr-FR" b="1" dirty="0" smtClean="0">
                <a:solidFill>
                  <a:srgbClr val="000000"/>
                </a:solidFill>
              </a:rPr>
              <a:t> in </a:t>
            </a:r>
            <a:r>
              <a:rPr lang="fr-FR" b="1" dirty="0" err="1" smtClean="0">
                <a:solidFill>
                  <a:srgbClr val="000000"/>
                </a:solidFill>
              </a:rPr>
              <a:t>finite</a:t>
            </a:r>
            <a:r>
              <a:rPr lang="fr-FR" b="1" dirty="0" smtClean="0">
                <a:solidFill>
                  <a:srgbClr val="000000"/>
                </a:solidFill>
              </a:rPr>
              <a:t>-size </a:t>
            </a:r>
            <a:r>
              <a:rPr lang="fr-FR" b="1" dirty="0" err="1" smtClean="0">
                <a:solidFill>
                  <a:srgbClr val="000000"/>
                </a:solidFill>
              </a:rPr>
              <a:t>systems</a:t>
            </a:r>
            <a:r>
              <a:rPr lang="fr-FR" b="1" dirty="0" smtClean="0">
                <a:solidFill>
                  <a:srgbClr val="000000"/>
                </a:solidFill>
              </a:rPr>
              <a:t>: </a:t>
            </a:r>
          </a:p>
          <a:p>
            <a:pPr marL="342900" indent="-342900">
              <a:buFontTx/>
              <a:buChar char="-"/>
            </a:pPr>
            <a:r>
              <a:rPr lang="fr-FR" sz="2000" b="1" dirty="0" err="1" smtClean="0">
                <a:solidFill>
                  <a:srgbClr val="0000FF"/>
                </a:solidFill>
              </a:rPr>
              <a:t>Additional</a:t>
            </a:r>
            <a:r>
              <a:rPr lang="fr-FR" sz="2000" b="1" dirty="0" smtClean="0">
                <a:solidFill>
                  <a:srgbClr val="0000FF"/>
                </a:solidFill>
              </a:rPr>
              <a:t> </a:t>
            </a:r>
            <a:r>
              <a:rPr lang="fr-FR" sz="2000" b="1" dirty="0" err="1" smtClean="0">
                <a:solidFill>
                  <a:srgbClr val="0000FF"/>
                </a:solidFill>
              </a:rPr>
              <a:t>parameter</a:t>
            </a:r>
            <a:r>
              <a:rPr lang="fr-FR" sz="2000" b="1" dirty="0" smtClean="0">
                <a:solidFill>
                  <a:srgbClr val="0000FF"/>
                </a:solidFill>
              </a:rPr>
              <a:t>: W, to </a:t>
            </a:r>
            <a:r>
              <a:rPr lang="fr-FR" sz="2000" b="1" dirty="0" err="1" smtClean="0">
                <a:solidFill>
                  <a:srgbClr val="0000FF"/>
                </a:solidFill>
              </a:rPr>
              <a:t>disentangle</a:t>
            </a:r>
            <a:r>
              <a:rPr lang="fr-FR" sz="2000" b="1" dirty="0" smtClean="0">
                <a:solidFill>
                  <a:srgbClr val="0000FF"/>
                </a:solidFill>
              </a:rPr>
              <a:t> </a:t>
            </a:r>
            <a:r>
              <a:rPr lang="fr-FR" sz="2000" b="1" dirty="0" err="1" smtClean="0">
                <a:solidFill>
                  <a:srgbClr val="0000FF"/>
                </a:solidFill>
              </a:rPr>
              <a:t>between</a:t>
            </a:r>
            <a:r>
              <a:rPr lang="fr-FR" sz="2000" b="1" dirty="0" smtClean="0">
                <a:solidFill>
                  <a:srgbClr val="0000FF"/>
                </a:solidFill>
              </a:rPr>
              <a:t> a </a:t>
            </a:r>
            <a:r>
              <a:rPr lang="fr-FR" sz="2000" b="1" dirty="0" err="1" smtClean="0">
                <a:solidFill>
                  <a:srgbClr val="0000FF"/>
                </a:solidFill>
              </a:rPr>
              <a:t>density-dependent</a:t>
            </a:r>
            <a:r>
              <a:rPr lang="fr-FR" sz="2000" b="1" dirty="0" smtClean="0">
                <a:solidFill>
                  <a:srgbClr val="0000FF"/>
                </a:solidFill>
              </a:rPr>
              <a:t> </a:t>
            </a:r>
            <a:r>
              <a:rPr lang="fr-FR" sz="2000" b="1" dirty="0" err="1" smtClean="0">
                <a:solidFill>
                  <a:srgbClr val="0000FF"/>
                </a:solidFill>
              </a:rPr>
              <a:t>term</a:t>
            </a:r>
            <a:r>
              <a:rPr lang="fr-FR" sz="2000" b="1" dirty="0" smtClean="0">
                <a:solidFill>
                  <a:srgbClr val="0000FF"/>
                </a:solidFill>
              </a:rPr>
              <a:t> (</a:t>
            </a:r>
            <a:r>
              <a:rPr lang="fr-FR" sz="2000" b="1" dirty="0" err="1" smtClean="0">
                <a:solidFill>
                  <a:srgbClr val="0000FF"/>
                </a:solidFill>
              </a:rPr>
              <a:t>with</a:t>
            </a:r>
            <a:r>
              <a:rPr lang="fr-FR" sz="2000" b="1" dirty="0" smtClean="0">
                <a:solidFill>
                  <a:srgbClr val="0000FF"/>
                </a:solidFill>
              </a:rPr>
              <a:t> alpha=2/3) and </a:t>
            </a:r>
            <a:r>
              <a:rPr lang="fr-FR" sz="2000" b="1" dirty="0" err="1" smtClean="0">
                <a:solidFill>
                  <a:srgbClr val="0000FF"/>
                </a:solidFill>
              </a:rPr>
              <a:t>velocity-dependent</a:t>
            </a:r>
            <a:r>
              <a:rPr lang="fr-FR" sz="2000" b="1" dirty="0" smtClean="0">
                <a:solidFill>
                  <a:srgbClr val="0000FF"/>
                </a:solidFill>
              </a:rPr>
              <a:t> </a:t>
            </a:r>
            <a:r>
              <a:rPr lang="fr-FR" sz="2000" b="1" dirty="0" err="1" smtClean="0">
                <a:solidFill>
                  <a:srgbClr val="0000FF"/>
                </a:solidFill>
              </a:rPr>
              <a:t>terms</a:t>
            </a:r>
            <a:endParaRPr lang="fr-FR" sz="2000" b="1" dirty="0" smtClean="0">
              <a:solidFill>
                <a:srgbClr val="0000FF"/>
              </a:solidFill>
            </a:endParaRPr>
          </a:p>
          <a:p>
            <a:endParaRPr lang="fr-FR" sz="2000" b="1" dirty="0">
              <a:solidFill>
                <a:srgbClr val="0000FF"/>
              </a:solidFill>
            </a:endParaRPr>
          </a:p>
          <a:p>
            <a:r>
              <a:rPr lang="fr-FR" sz="2000" b="1" dirty="0" smtClean="0">
                <a:solidFill>
                  <a:srgbClr val="0000FF"/>
                </a:solidFill>
              </a:rPr>
              <a:t>For </a:t>
            </a:r>
            <a:r>
              <a:rPr lang="fr-FR" sz="2000" b="1" dirty="0" err="1" smtClean="0">
                <a:solidFill>
                  <a:srgbClr val="0000FF"/>
                </a:solidFill>
              </a:rPr>
              <a:t>example</a:t>
            </a:r>
            <a:r>
              <a:rPr lang="fr-FR" sz="2000" b="1" dirty="0" smtClean="0">
                <a:solidFill>
                  <a:srgbClr val="0000FF"/>
                </a:solidFill>
              </a:rPr>
              <a:t>, in the YGLO case: </a:t>
            </a:r>
          </a:p>
        </p:txBody>
      </p:sp>
      <p:pic>
        <p:nvPicPr>
          <p:cNvPr id="9" name="Image 3" descr="Sans tit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212976"/>
            <a:ext cx="5472608" cy="73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lèche vers le bas 2"/>
          <p:cNvSpPr/>
          <p:nvPr/>
        </p:nvSpPr>
        <p:spPr bwMode="auto">
          <a:xfrm>
            <a:off x="4716016" y="2708920"/>
            <a:ext cx="504056" cy="792088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pic>
        <p:nvPicPr>
          <p:cNvPr id="4" name="Image 3" descr="cia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077072"/>
            <a:ext cx="4896544" cy="706895"/>
          </a:xfrm>
          <a:prstGeom prst="rect">
            <a:avLst/>
          </a:prstGeom>
        </p:spPr>
      </p:pic>
      <p:pic>
        <p:nvPicPr>
          <p:cNvPr id="10" name="Image 9" descr="ciao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725144"/>
            <a:ext cx="6230079" cy="1584176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395536" y="6444044"/>
            <a:ext cx="7704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 smtClean="0">
                <a:solidFill>
                  <a:srgbClr val="000000"/>
                </a:solidFill>
              </a:rPr>
              <a:t>Bonnard, </a:t>
            </a:r>
            <a:r>
              <a:rPr lang="fr-FR" sz="1800" b="1" dirty="0" err="1" smtClean="0">
                <a:solidFill>
                  <a:srgbClr val="000000"/>
                </a:solidFill>
              </a:rPr>
              <a:t>Grasso</a:t>
            </a:r>
            <a:r>
              <a:rPr lang="fr-FR" sz="1800" b="1" dirty="0" smtClean="0">
                <a:solidFill>
                  <a:srgbClr val="000000"/>
                </a:solidFill>
              </a:rPr>
              <a:t>, Lacroix, </a:t>
            </a:r>
            <a:r>
              <a:rPr lang="fr-FR" sz="1800" b="1" dirty="0">
                <a:solidFill>
                  <a:srgbClr val="000000"/>
                </a:solidFill>
              </a:rPr>
              <a:t>arXiv:1806.01084</a:t>
            </a:r>
            <a:r>
              <a:rPr lang="fr-FR" sz="1800" b="1" dirty="0" smtClean="0">
                <a:solidFill>
                  <a:srgbClr val="000000"/>
                </a:solidFill>
              </a:rPr>
              <a:t> , in </a:t>
            </a:r>
            <a:r>
              <a:rPr lang="fr-FR" sz="1800" b="1" dirty="0" err="1" smtClean="0">
                <a:solidFill>
                  <a:srgbClr val="000000"/>
                </a:solidFill>
              </a:rPr>
              <a:t>press</a:t>
            </a:r>
            <a:r>
              <a:rPr lang="fr-FR" sz="1800" b="1" dirty="0" smtClean="0">
                <a:solidFill>
                  <a:srgbClr val="000000"/>
                </a:solidFill>
              </a:rPr>
              <a:t> Phys. </a:t>
            </a:r>
            <a:r>
              <a:rPr lang="fr-FR" sz="1800" b="1" dirty="0" err="1">
                <a:solidFill>
                  <a:srgbClr val="000000"/>
                </a:solidFill>
              </a:rPr>
              <a:t>R</a:t>
            </a:r>
            <a:r>
              <a:rPr lang="fr-FR" sz="1800" b="1" dirty="0" err="1" smtClean="0">
                <a:solidFill>
                  <a:srgbClr val="000000"/>
                </a:solidFill>
              </a:rPr>
              <a:t>ev</a:t>
            </a:r>
            <a:r>
              <a:rPr lang="fr-FR" sz="1800" b="1" dirty="0" smtClean="0">
                <a:solidFill>
                  <a:srgbClr val="000000"/>
                </a:solidFill>
              </a:rPr>
              <a:t>. C</a:t>
            </a:r>
            <a:endParaRPr lang="fr-FR" sz="1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386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cia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20687"/>
            <a:ext cx="4464496" cy="6049453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5256584" cy="432048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fr-FR" sz="2000" b="1" dirty="0" err="1" smtClean="0"/>
              <a:t>After</a:t>
            </a:r>
            <a:r>
              <a:rPr lang="fr-FR" sz="2000" b="1" dirty="0" smtClean="0"/>
              <a:t> </a:t>
            </a:r>
            <a:r>
              <a:rPr lang="fr-FR" sz="2000" b="1" dirty="0" err="1" smtClean="0"/>
              <a:t>adjustment</a:t>
            </a:r>
            <a:r>
              <a:rPr lang="fr-FR" sz="2000" b="1" dirty="0" smtClean="0"/>
              <a:t> of spin-</a:t>
            </a:r>
            <a:r>
              <a:rPr lang="fr-FR" sz="2000" b="1" dirty="0" err="1" smtClean="0"/>
              <a:t>orbit</a:t>
            </a:r>
            <a:r>
              <a:rPr lang="fr-FR" sz="2000" b="1" dirty="0" smtClean="0"/>
              <a:t> and </a:t>
            </a:r>
            <a:r>
              <a:rPr lang="fr-FR" sz="2000" b="1" dirty="0" err="1" smtClean="0"/>
              <a:t>pairing</a:t>
            </a:r>
            <a:endParaRPr lang="fr-FR" sz="2000" b="1" dirty="0"/>
          </a:p>
        </p:txBody>
      </p:sp>
      <p:pic>
        <p:nvPicPr>
          <p:cNvPr id="9" name="Image 8" descr="cia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02044"/>
            <a:ext cx="2925316" cy="734668"/>
          </a:xfrm>
          <a:prstGeom prst="rect">
            <a:avLst/>
          </a:prstGeom>
        </p:spPr>
      </p:pic>
      <p:pic>
        <p:nvPicPr>
          <p:cNvPr id="6" name="Image 5" descr="ciao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764704"/>
            <a:ext cx="4010000" cy="5778098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395536" y="6444044"/>
            <a:ext cx="7704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 smtClean="0">
                <a:solidFill>
                  <a:srgbClr val="000000"/>
                </a:solidFill>
              </a:rPr>
              <a:t>Bonnard, </a:t>
            </a:r>
            <a:r>
              <a:rPr lang="fr-FR" sz="1800" b="1" dirty="0" err="1" smtClean="0">
                <a:solidFill>
                  <a:srgbClr val="000000"/>
                </a:solidFill>
              </a:rPr>
              <a:t>Grasso</a:t>
            </a:r>
            <a:r>
              <a:rPr lang="fr-FR" sz="1800" b="1" dirty="0" smtClean="0">
                <a:solidFill>
                  <a:srgbClr val="000000"/>
                </a:solidFill>
              </a:rPr>
              <a:t>, Lacroix, </a:t>
            </a:r>
            <a:r>
              <a:rPr lang="fr-FR" sz="1800" b="1" dirty="0">
                <a:solidFill>
                  <a:srgbClr val="000000"/>
                </a:solidFill>
              </a:rPr>
              <a:t>arXiv:1806.01084</a:t>
            </a:r>
            <a:r>
              <a:rPr lang="fr-FR" sz="1800" b="1" dirty="0" smtClean="0">
                <a:solidFill>
                  <a:srgbClr val="000000"/>
                </a:solidFill>
              </a:rPr>
              <a:t> , in </a:t>
            </a:r>
            <a:r>
              <a:rPr lang="fr-FR" sz="1800" b="1" dirty="0" err="1" smtClean="0">
                <a:solidFill>
                  <a:srgbClr val="000000"/>
                </a:solidFill>
              </a:rPr>
              <a:t>press</a:t>
            </a:r>
            <a:r>
              <a:rPr lang="fr-FR" sz="1800" b="1" dirty="0" smtClean="0">
                <a:solidFill>
                  <a:srgbClr val="000000"/>
                </a:solidFill>
              </a:rPr>
              <a:t> Phys. </a:t>
            </a:r>
            <a:r>
              <a:rPr lang="fr-FR" sz="1800" b="1" dirty="0" err="1">
                <a:solidFill>
                  <a:srgbClr val="000000"/>
                </a:solidFill>
              </a:rPr>
              <a:t>R</a:t>
            </a:r>
            <a:r>
              <a:rPr lang="fr-FR" sz="1800" b="1" dirty="0" err="1" smtClean="0">
                <a:solidFill>
                  <a:srgbClr val="000000"/>
                </a:solidFill>
              </a:rPr>
              <a:t>ev</a:t>
            </a:r>
            <a:r>
              <a:rPr lang="fr-FR" sz="1800" b="1" dirty="0" smtClean="0">
                <a:solidFill>
                  <a:srgbClr val="000000"/>
                </a:solidFill>
              </a:rPr>
              <a:t>. C</a:t>
            </a:r>
            <a:endParaRPr lang="fr-FR" sz="1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8075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7" name="Titre 1"/>
          <p:cNvSpPr>
            <a:spLocks noGrp="1"/>
          </p:cNvSpPr>
          <p:nvPr>
            <p:ph type="title"/>
          </p:nvPr>
        </p:nvSpPr>
        <p:spPr>
          <a:xfrm>
            <a:off x="685800" y="485800"/>
            <a:ext cx="7772400" cy="11430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fr-FR" dirty="0" smtClean="0">
                <a:latin typeface="Arial" charset="0"/>
                <a:ea typeface="ＭＳ Ｐゴシック" charset="0"/>
                <a:cs typeface="ＭＳ Ｐゴシック" charset="0"/>
              </a:rPr>
              <a:t>Conclusions</a:t>
            </a:r>
            <a:endParaRPr lang="fr-FR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3538" name="Espace réservé du contenu 2"/>
          <p:cNvSpPr>
            <a:spLocks noGrp="1"/>
          </p:cNvSpPr>
          <p:nvPr>
            <p:ph idx="1"/>
          </p:nvPr>
        </p:nvSpPr>
        <p:spPr>
          <a:xfrm>
            <a:off x="469776" y="1340768"/>
            <a:ext cx="8566720" cy="4114800"/>
          </a:xfrm>
        </p:spPr>
        <p:txBody>
          <a:bodyPr/>
          <a:lstStyle/>
          <a:p>
            <a:pPr marL="0" indent="0">
              <a:buNone/>
            </a:pPr>
            <a:endParaRPr lang="en-US" sz="2400" b="1" dirty="0" smtClean="0">
              <a:solidFill>
                <a:srgbClr val="0000FF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sz="2400" b="1" dirty="0" smtClean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Starting point: second order in MBPT (</a:t>
            </a:r>
            <a:r>
              <a:rPr lang="en-US" sz="2400" b="1" dirty="0" err="1" smtClean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Skyrme</a:t>
            </a:r>
            <a:r>
              <a:rPr lang="en-US" sz="2400" b="1" dirty="0" smtClean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, matter)</a:t>
            </a:r>
          </a:p>
          <a:p>
            <a:r>
              <a:rPr lang="en-US" sz="2400" b="1" dirty="0" smtClean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New </a:t>
            </a:r>
            <a:r>
              <a:rPr lang="en-US" sz="2400" b="1" dirty="0" err="1" smtClean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functionals</a:t>
            </a:r>
            <a:r>
              <a:rPr lang="en-US" sz="2400" b="1" dirty="0" smtClean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 valid at all density scales for neutron matter and at densities around saturation for symmetric matter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-</a:t>
            </a:r>
            <a:r>
              <a:rPr lang="en-US" sz="1800" b="1" dirty="0" smtClean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&gt; YGLO (</a:t>
            </a:r>
            <a:r>
              <a:rPr lang="en-US" sz="1800" b="1" dirty="0" err="1" smtClean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resummation</a:t>
            </a:r>
            <a:r>
              <a:rPr lang="en-US" sz="1800" b="1" dirty="0" smtClean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 from EFT and good properties of </a:t>
            </a:r>
            <a:r>
              <a:rPr lang="en-US" sz="1800" b="1" dirty="0" err="1" smtClean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Skyrme</a:t>
            </a:r>
            <a:r>
              <a:rPr lang="en-US" sz="1800" b="1" dirty="0" smtClean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 forces : a hybrid functional)</a:t>
            </a:r>
          </a:p>
          <a:p>
            <a:pPr marL="0" indent="0">
              <a:buNone/>
            </a:pPr>
            <a:endParaRPr lang="en-US" sz="1800" b="1" dirty="0" smtClean="0">
              <a:solidFill>
                <a:srgbClr val="0000FF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r>
              <a:rPr lang="en-US" sz="1800" b="1" dirty="0" smtClean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-&gt; without </a:t>
            </a:r>
            <a:r>
              <a:rPr lang="en-US" sz="1800" b="1" dirty="0" err="1" smtClean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resummation</a:t>
            </a:r>
            <a:r>
              <a:rPr lang="en-US" sz="1800" b="1" dirty="0" smtClean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 -&gt; density-dependent neutron-neutron scattering length</a:t>
            </a:r>
          </a:p>
          <a:p>
            <a:pPr marL="0" indent="0">
              <a:buNone/>
            </a:pPr>
            <a:endParaRPr lang="en-US" sz="1800" b="1" dirty="0">
              <a:solidFill>
                <a:srgbClr val="0000FF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r>
              <a:rPr lang="en-US" sz="1800" b="1" dirty="0" smtClean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-&gt; not only nuclear matter. Towards finite-size systems: neutron drops</a:t>
            </a:r>
          </a:p>
          <a:p>
            <a:pPr marL="0" indent="0">
              <a:buNone/>
            </a:pPr>
            <a:endParaRPr lang="en-US" sz="1800" b="1" dirty="0">
              <a:solidFill>
                <a:srgbClr val="0000FF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-&gt; perspectives: finite nuclei and extensions (for example, p-wave terms in the ELYO functional)</a:t>
            </a:r>
            <a:endParaRPr lang="en-US" sz="1800" b="1" dirty="0">
              <a:solidFill>
                <a:srgbClr val="FF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19656" y="2"/>
            <a:ext cx="77464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0070C0"/>
                </a:solidFill>
                <a:latin typeface="Calibri"/>
                <a:ea typeface="+mn-ea"/>
                <a:cs typeface="+mn-cs"/>
              </a:rPr>
              <a:t>Constraints on both low-density and unitary regime dictate 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0070C0"/>
                </a:solidFill>
                <a:latin typeface="Calibri"/>
                <a:ea typeface="+mn-ea"/>
                <a:cs typeface="+mn-cs"/>
              </a:rPr>
              <a:t>a similar behavior for the scattering length </a:t>
            </a:r>
            <a:endParaRPr lang="en-US" b="1" dirty="0">
              <a:solidFill>
                <a:srgbClr val="0070C0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84" y="886358"/>
            <a:ext cx="3495399" cy="5971642"/>
          </a:xfrm>
          <a:prstGeom prst="rect">
            <a:avLst/>
          </a:prstGeom>
        </p:spPr>
      </p:pic>
      <p:cxnSp>
        <p:nvCxnSpPr>
          <p:cNvPr id="29" name="Connecteur droit avec flèche 28"/>
          <p:cNvCxnSpPr/>
          <p:nvPr/>
        </p:nvCxnSpPr>
        <p:spPr>
          <a:xfrm flipV="1">
            <a:off x="428147" y="3180522"/>
            <a:ext cx="69726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/>
          <p:cNvCxnSpPr/>
          <p:nvPr/>
        </p:nvCxnSpPr>
        <p:spPr>
          <a:xfrm flipV="1">
            <a:off x="428147" y="5254487"/>
            <a:ext cx="69726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/>
        </p:nvSpPr>
        <p:spPr>
          <a:xfrm>
            <a:off x="2" y="2743200"/>
            <a:ext cx="1262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Bare values</a:t>
            </a:r>
            <a:endParaRPr lang="en-US" sz="18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091805" y="1948073"/>
            <a:ext cx="1578028" cy="410817"/>
          </a:xfrm>
          <a:prstGeom prst="rect">
            <a:avLst/>
          </a:prstGeom>
          <a:solidFill>
            <a:srgbClr val="00B05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110155" y="4777412"/>
            <a:ext cx="1559679" cy="324677"/>
          </a:xfrm>
          <a:prstGeom prst="rect">
            <a:avLst/>
          </a:prstGeom>
          <a:solidFill>
            <a:srgbClr val="00B05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6" name="Grouper 5"/>
          <p:cNvGrpSpPr/>
          <p:nvPr/>
        </p:nvGrpSpPr>
        <p:grpSpPr>
          <a:xfrm>
            <a:off x="4451216" y="969623"/>
            <a:ext cx="4085256" cy="5255913"/>
            <a:chOff x="4822149" y="969623"/>
            <a:chExt cx="4425694" cy="5255913"/>
          </a:xfrm>
        </p:grpSpPr>
        <p:pic>
          <p:nvPicPr>
            <p:cNvPr id="24" name="Image 2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32174" y="969623"/>
              <a:ext cx="3615669" cy="5255913"/>
            </a:xfrm>
            <a:prstGeom prst="rect">
              <a:avLst/>
            </a:prstGeom>
          </p:spPr>
        </p:pic>
        <p:sp>
          <p:nvSpPr>
            <p:cNvPr id="27" name="Flèche vers le bas 26"/>
            <p:cNvSpPr/>
            <p:nvPr/>
          </p:nvSpPr>
          <p:spPr>
            <a:xfrm rot="16200000">
              <a:off x="3740749" y="2716541"/>
              <a:ext cx="2524622" cy="361822"/>
            </a:xfrm>
            <a:prstGeom prst="downArrow">
              <a:avLst/>
            </a:prstGeom>
            <a:solidFill>
              <a:srgbClr val="6B6BC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3" name="Rectangle 2"/>
          <p:cNvSpPr/>
          <p:nvPr/>
        </p:nvSpPr>
        <p:spPr bwMode="auto">
          <a:xfrm>
            <a:off x="107504" y="3861048"/>
            <a:ext cx="4248472" cy="299695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51520" y="6093296"/>
            <a:ext cx="3916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Lacroix, Boulet, Grasso, Yang, PRC 95 (2017) </a:t>
            </a:r>
            <a:endParaRPr lang="en-US" sz="1600" b="1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51520" y="5754742"/>
            <a:ext cx="20794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Lacroix, PRA 94 (2016) </a:t>
            </a:r>
            <a:endParaRPr lang="en-US" sz="1600" b="1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grpSp>
        <p:nvGrpSpPr>
          <p:cNvPr id="17" name="Grouper 16"/>
          <p:cNvGrpSpPr/>
          <p:nvPr/>
        </p:nvGrpSpPr>
        <p:grpSpPr>
          <a:xfrm>
            <a:off x="539552" y="3933056"/>
            <a:ext cx="4322292" cy="1405796"/>
            <a:chOff x="3555094" y="5113964"/>
            <a:chExt cx="4682481" cy="1405796"/>
          </a:xfrm>
        </p:grpSpPr>
        <p:sp>
          <p:nvSpPr>
            <p:cNvPr id="19" name="ZoneTexte 18"/>
            <p:cNvSpPr txBox="1"/>
            <p:nvPr/>
          </p:nvSpPr>
          <p:spPr>
            <a:xfrm>
              <a:off x="3555094" y="5113964"/>
              <a:ext cx="4682481" cy="64633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smtClean="0">
                  <a:solidFill>
                    <a:prstClr val="white"/>
                  </a:solidFill>
                  <a:latin typeface="Calibri"/>
                </a:rPr>
                <a:t>Extended range of validity, but only neutron 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smtClean="0">
                  <a:solidFill>
                    <a:prstClr val="white"/>
                  </a:solidFill>
                  <a:latin typeface="Calibri"/>
                </a:rPr>
                <a:t>matter</a:t>
              </a:r>
              <a:endParaRPr 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96758" y="6179690"/>
              <a:ext cx="1514929" cy="291867"/>
            </a:xfrm>
            <a:prstGeom prst="rect">
              <a:avLst/>
            </a:prstGeom>
          </p:spPr>
        </p:pic>
        <p:sp>
          <p:nvSpPr>
            <p:cNvPr id="21" name="ZoneTexte 20"/>
            <p:cNvSpPr txBox="1"/>
            <p:nvPr/>
          </p:nvSpPr>
          <p:spPr>
            <a:xfrm>
              <a:off x="3690258" y="6150428"/>
              <a:ext cx="11169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smtClean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New DFT</a:t>
              </a:r>
              <a:endParaRPr lang="en-US" sz="180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3701144" y="5704113"/>
              <a:ext cx="11213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smtClean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Lee-Yang</a:t>
              </a:r>
              <a:endParaRPr lang="en-US" sz="180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18530" y="5762084"/>
              <a:ext cx="1612899" cy="295815"/>
            </a:xfrm>
            <a:prstGeom prst="rect">
              <a:avLst/>
            </a:prstGeom>
          </p:spPr>
        </p:pic>
      </p:grpSp>
      <p:sp>
        <p:nvSpPr>
          <p:cNvPr id="7" name="Rectangle 6"/>
          <p:cNvSpPr/>
          <p:nvPr/>
        </p:nvSpPr>
        <p:spPr bwMode="auto">
          <a:xfrm>
            <a:off x="4932040" y="2708920"/>
            <a:ext cx="3816424" cy="352839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436096" y="3227492"/>
            <a:ext cx="3528392" cy="1569660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fr-FR" b="1" dirty="0" smtClean="0"/>
              <a:t>As for the </a:t>
            </a:r>
            <a:r>
              <a:rPr lang="fr-FR" b="1" dirty="0" err="1" smtClean="0"/>
              <a:t>previous</a:t>
            </a:r>
            <a:r>
              <a:rPr lang="fr-FR" b="1" dirty="0" smtClean="0"/>
              <a:t> case, </a:t>
            </a:r>
            <a:r>
              <a:rPr lang="fr-FR" b="1" dirty="0" err="1" smtClean="0"/>
              <a:t>Skyrme</a:t>
            </a:r>
            <a:r>
              <a:rPr lang="fr-FR" b="1" dirty="0" smtClean="0"/>
              <a:t> </a:t>
            </a:r>
            <a:r>
              <a:rPr lang="fr-FR" b="1" dirty="0" err="1" smtClean="0"/>
              <a:t>parameters</a:t>
            </a:r>
            <a:r>
              <a:rPr lang="fr-FR" b="1" dirty="0" smtClean="0"/>
              <a:t> </a:t>
            </a:r>
            <a:r>
              <a:rPr lang="fr-FR" b="1" dirty="0" err="1" smtClean="0"/>
              <a:t>provide</a:t>
            </a:r>
            <a:r>
              <a:rPr lang="fr-FR" b="1" dirty="0" smtClean="0"/>
              <a:t> </a:t>
            </a:r>
            <a:r>
              <a:rPr lang="fr-FR" b="1" dirty="0" err="1" smtClean="0"/>
              <a:t>similar</a:t>
            </a:r>
            <a:r>
              <a:rPr lang="fr-FR" b="1" dirty="0" smtClean="0"/>
              <a:t> values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473817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1_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8_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9_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0_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1_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2_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3_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3_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4_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5_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7_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18_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2_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39434</TotalTime>
  <Words>2748</Words>
  <Application>Microsoft Macintosh PowerPoint</Application>
  <PresentationFormat>Présentation à l'écran (4:3)</PresentationFormat>
  <Paragraphs>328</Paragraphs>
  <Slides>50</Slides>
  <Notes>27</Notes>
  <HiddenSlides>0</HiddenSlides>
  <MMClips>0</MMClips>
  <ScaleCrop>false</ScaleCrop>
  <HeadingPairs>
    <vt:vector size="4" baseType="variant">
      <vt:variant>
        <vt:lpstr>Thème</vt:lpstr>
      </vt:variant>
      <vt:variant>
        <vt:i4>21</vt:i4>
      </vt:variant>
      <vt:variant>
        <vt:lpstr>Titres des diapositives</vt:lpstr>
      </vt:variant>
      <vt:variant>
        <vt:i4>50</vt:i4>
      </vt:variant>
    </vt:vector>
  </HeadingPairs>
  <TitlesOfParts>
    <vt:vector size="71" baseType="lpstr">
      <vt:lpstr>Nouvelle présentation</vt:lpstr>
      <vt:lpstr>31_Nouvelle présentation</vt:lpstr>
      <vt:lpstr>Conception personnalisée</vt:lpstr>
      <vt:lpstr>2_Thème Office</vt:lpstr>
      <vt:lpstr>4_Nouvelle présentation</vt:lpstr>
      <vt:lpstr>1_Nouvelle présentation</vt:lpstr>
      <vt:lpstr>5_Nouvelle présentation</vt:lpstr>
      <vt:lpstr>6_Nouvelle présentation</vt:lpstr>
      <vt:lpstr>7_Nouvelle présentation</vt:lpstr>
      <vt:lpstr>8_Nouvelle présentation</vt:lpstr>
      <vt:lpstr>9_Nouvelle présentation</vt:lpstr>
      <vt:lpstr>10_Nouvelle présentation</vt:lpstr>
      <vt:lpstr>11_Nouvelle présentation</vt:lpstr>
      <vt:lpstr>12_Nouvelle présentation</vt:lpstr>
      <vt:lpstr>3_Nouvelle présentation</vt:lpstr>
      <vt:lpstr>13_Nouvelle présentation</vt:lpstr>
      <vt:lpstr>14_Nouvelle présentation</vt:lpstr>
      <vt:lpstr>15_Nouvelle présentation</vt:lpstr>
      <vt:lpstr>17_Nouvelle présentation</vt:lpstr>
      <vt:lpstr>18_Nouvelle présentation</vt:lpstr>
      <vt:lpstr>2_Nouvelle présentation</vt:lpstr>
      <vt:lpstr>Présentation PowerPoint</vt:lpstr>
      <vt:lpstr>Présentation PowerPoint</vt:lpstr>
      <vt:lpstr>Présentation PowerPoint</vt:lpstr>
      <vt:lpstr>Présentation PowerPoint</vt:lpstr>
      <vt:lpstr>Properties of matter: relevant for constraining energy density functionals for finite nuclei and neutron stars (links matter/nuclei -&gt; saturation density, compressibility and breathing modes, effective mass and axial breathing modes, …)</vt:lpstr>
      <vt:lpstr>Présentation PowerPoint</vt:lpstr>
      <vt:lpstr>Skyrme interaction for matter (no spin orbit at the mean-field level)</vt:lpstr>
      <vt:lpstr>Second-order contribution to the EOS (symmetric matter)</vt:lpstr>
      <vt:lpstr>EOS of symmetric matter and cutoff regularization</vt:lpstr>
      <vt:lpstr>Second-order contribution for symmetric matter (without the spin-orbit and the tensor terms). Sum of the two following terms (cutoff on k’)</vt:lpstr>
      <vt:lpstr>Présentation PowerPoint</vt:lpstr>
      <vt:lpstr>Asymptotic behavior:</vt:lpstr>
      <vt:lpstr>Présentation PowerPoint</vt:lpstr>
      <vt:lpstr>Présentation PowerPoint</vt:lpstr>
      <vt:lpstr>Présentation PowerPoint</vt:lpstr>
      <vt:lpstr>Présentation PowerPoint</vt:lpstr>
      <vt:lpstr>Remaining at leading order in the perturbative expansion  … new functionals for nuclear matter</vt:lpstr>
      <vt:lpstr>YGLO functional (resummation at leading order)</vt:lpstr>
      <vt:lpstr>Low-density for neutron matter (EFT satisfies this regime -&gt;  Hammer, Furnstahl, NPA 678, 277 (2000))  Lee-Yang expansion in (akN). Low-density EOS</vt:lpstr>
      <vt:lpstr>Présentation PowerPoint</vt:lpstr>
      <vt:lpstr>It is possible to constrain the low-density behavior of neutron matter, with α=1/3, and to adjust x0 and x3 for reproducing a reasonable EOS for symmetric matter (at ordinary densities)</vt:lpstr>
      <vt:lpstr>Neutron matter at ‘usual’ density scales. Example of Lyon-Saclay forces adjusted on the neutron EOS</vt:lpstr>
      <vt:lpstr>Some indications from second-order calculations: the second-order contribution has the required kF4 term (second term of Lee-Yang exp.)</vt:lpstr>
      <vt:lpstr>Présentation PowerPoint</vt:lpstr>
      <vt:lpstr>YGLO functional: Inspired by resumed expressions (resummed functional) (EFT)</vt:lpstr>
      <vt:lpstr>Présentation PowerPoint</vt:lpstr>
      <vt:lpstr>Présentation PowerPoint</vt:lpstr>
      <vt:lpstr>YGLO. Very low-density behavior of neutron matter</vt:lpstr>
      <vt:lpstr>Asymmetric matter</vt:lpstr>
      <vt:lpstr>Using the experimental values of the electric dipole polarizability in the three nuclei  correlation between the electric dipole polarizability times the symmetry energy J and the slope of the symmetry energy L</vt:lpstr>
      <vt:lpstr>Symmetry energy and its slope</vt:lpstr>
      <vt:lpstr>No resummation. Imposing a Lee-Yang regime at all densities at leading order</vt:lpstr>
      <vt:lpstr>… Without resummation, how to handle the different density scales ? </vt:lpstr>
      <vt:lpstr>Présentation PowerPoint</vt:lpstr>
      <vt:lpstr>Neutron-neutron scattering length</vt:lpstr>
      <vt:lpstr>Interdisciplinary bridges </vt:lpstr>
      <vt:lpstr>Présentation PowerPoint</vt:lpstr>
      <vt:lpstr>Présentation PowerPoint</vt:lpstr>
      <vt:lpstr>Présentation PowerPoint</vt:lpstr>
      <vt:lpstr>Density dependence of the parameters x0 and x3</vt:lpstr>
      <vt:lpstr>Présentation PowerPoint</vt:lpstr>
      <vt:lpstr>Présentation PowerPoint</vt:lpstr>
      <vt:lpstr>Towards finite-size systems   Applications to neutron drops trapped in isotropic harmonic potentials of frequency  ω  Applications shown for :   YGLO ELYO (extended Lee Yang, Orsay -&gt; density-dependent scattering length)  KIDS (Papakonstantinu et al) </vt:lpstr>
      <vt:lpstr>Different EOSs</vt:lpstr>
      <vt:lpstr>Adding spin-orbit and pairing to our functionals Adjusting to preudodata: using the average of the results shown in the figure below (except Brueckner HF Bonn A)</vt:lpstr>
      <vt:lpstr>Adding spin-orbit and pairing to our functionals Adjusting to preudodata: using the average of the results shown in the figure below (except Brueckner HF Bonn A)</vt:lpstr>
      <vt:lpstr>Adding spin-orbit and pairing to our functionals Adjusting to preudodata: using the average of the results shown in the figure below (except Brueckner HF Bonn A)</vt:lpstr>
      <vt:lpstr>After adjustment of spin-orbit and pairing</vt:lpstr>
      <vt:lpstr>Conclusions</vt:lpstr>
      <vt:lpstr>Présentation PowerPoint</vt:lpstr>
    </vt:vector>
  </TitlesOfParts>
  <Company>Marcella Grasso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Marcella Grasso</dc:creator>
  <cp:lastModifiedBy>Marcella</cp:lastModifiedBy>
  <cp:revision>612</cp:revision>
  <cp:lastPrinted>2016-05-09T09:46:24Z</cp:lastPrinted>
  <dcterms:created xsi:type="dcterms:W3CDTF">2012-06-14T13:59:05Z</dcterms:created>
  <dcterms:modified xsi:type="dcterms:W3CDTF">2018-09-15T01:25:18Z</dcterms:modified>
</cp:coreProperties>
</file>