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wdp" ContentType="image/vnd.ms-photo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473" r:id="rId3"/>
    <p:sldId id="469" r:id="rId4"/>
    <p:sldId id="462" r:id="rId5"/>
    <p:sldId id="464" r:id="rId6"/>
    <p:sldId id="461" r:id="rId7"/>
    <p:sldId id="477" r:id="rId8"/>
    <p:sldId id="438" r:id="rId9"/>
    <p:sldId id="475" r:id="rId10"/>
    <p:sldId id="479" r:id="rId11"/>
    <p:sldId id="467" r:id="rId12"/>
    <p:sldId id="478" r:id="rId13"/>
    <p:sldId id="447" r:id="rId14"/>
    <p:sldId id="480" r:id="rId15"/>
    <p:sldId id="481" r:id="rId16"/>
    <p:sldId id="437" r:id="rId17"/>
    <p:sldId id="448" r:id="rId18"/>
    <p:sldId id="449" r:id="rId19"/>
    <p:sldId id="452" r:id="rId20"/>
    <p:sldId id="453" r:id="rId21"/>
    <p:sldId id="454" r:id="rId22"/>
    <p:sldId id="455" r:id="rId23"/>
    <p:sldId id="468" r:id="rId24"/>
    <p:sldId id="474" r:id="rId25"/>
    <p:sldId id="459" r:id="rId26"/>
  </p:sldIdLst>
  <p:sldSz cx="9144000" cy="6858000" type="screen4x3"/>
  <p:notesSz cx="6858000" cy="9144000"/>
  <p:custShowLst>
    <p:custShow name="재구성한 쇼 1" id="0">
      <p:sldLst/>
    </p:custShow>
  </p:custShow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9562"/>
    <a:srgbClr val="E3FFEA"/>
    <a:srgbClr val="E3BC6A"/>
    <a:srgbClr val="0000FF"/>
    <a:srgbClr val="F22EE4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71" autoAdjust="0"/>
    <p:restoredTop sz="97948" autoAdjust="0"/>
  </p:normalViewPr>
  <p:slideViewPr>
    <p:cSldViewPr>
      <p:cViewPr>
        <p:scale>
          <a:sx n="108" d="100"/>
          <a:sy n="108" d="100"/>
        </p:scale>
        <p:origin x="-528" y="-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2DADA6-4E98-4AED-9E2F-DCAB6479BBD6}" type="datetimeFigureOut">
              <a:rPr lang="ko-KR" altLang="en-US" smtClean="0"/>
              <a:pPr/>
              <a:t>17. 7. 3.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15A1A5-7570-44CA-8336-2B084067473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3950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6F274-61C9-4C68-81C4-F19CBF57A157}" type="datetimeFigureOut">
              <a:rPr lang="ko-KR" altLang="en-US" smtClean="0"/>
              <a:pPr/>
              <a:t>17. 7. 3.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A3333-DD7D-4DCC-8C9E-BB23B56AA32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6F274-61C9-4C68-81C4-F19CBF57A157}" type="datetimeFigureOut">
              <a:rPr lang="ko-KR" altLang="en-US" smtClean="0"/>
              <a:pPr/>
              <a:t>17. 7. 3.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A3333-DD7D-4DCC-8C9E-BB23B56AA32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6F274-61C9-4C68-81C4-F19CBF57A157}" type="datetimeFigureOut">
              <a:rPr lang="ko-KR" altLang="en-US" smtClean="0"/>
              <a:pPr/>
              <a:t>17. 7. 3.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A3333-DD7D-4DCC-8C9E-BB23B56AA32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6F274-61C9-4C68-81C4-F19CBF57A157}" type="datetimeFigureOut">
              <a:rPr lang="ko-KR" altLang="en-US" smtClean="0"/>
              <a:pPr/>
              <a:t>17. 7. 3.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A3333-DD7D-4DCC-8C9E-BB23B56AA32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6F274-61C9-4C68-81C4-F19CBF57A157}" type="datetimeFigureOut">
              <a:rPr lang="ko-KR" altLang="en-US" smtClean="0"/>
              <a:pPr/>
              <a:t>17. 7. 3.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A3333-DD7D-4DCC-8C9E-BB23B56AA32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6F274-61C9-4C68-81C4-F19CBF57A157}" type="datetimeFigureOut">
              <a:rPr lang="ko-KR" altLang="en-US" smtClean="0"/>
              <a:pPr/>
              <a:t>17. 7. 3.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A3333-DD7D-4DCC-8C9E-BB23B56AA32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6F274-61C9-4C68-81C4-F19CBF57A157}" type="datetimeFigureOut">
              <a:rPr lang="ko-KR" altLang="en-US" smtClean="0"/>
              <a:pPr/>
              <a:t>17. 7. 3.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A3333-DD7D-4DCC-8C9E-BB23B56AA32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6F274-61C9-4C68-81C4-F19CBF57A157}" type="datetimeFigureOut">
              <a:rPr lang="ko-KR" altLang="en-US" smtClean="0"/>
              <a:pPr/>
              <a:t>17. 7. 3.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A3333-DD7D-4DCC-8C9E-BB23B56AA32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6F274-61C9-4C68-81C4-F19CBF57A157}" type="datetimeFigureOut">
              <a:rPr lang="ko-KR" altLang="en-US" smtClean="0"/>
              <a:pPr/>
              <a:t>17. 7. 3.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A3333-DD7D-4DCC-8C9E-BB23B56AA32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6F274-61C9-4C68-81C4-F19CBF57A157}" type="datetimeFigureOut">
              <a:rPr lang="ko-KR" altLang="en-US" smtClean="0"/>
              <a:pPr/>
              <a:t>17. 7. 3.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A3333-DD7D-4DCC-8C9E-BB23B56AA32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6F274-61C9-4C68-81C4-F19CBF57A157}" type="datetimeFigureOut">
              <a:rPr lang="ko-KR" altLang="en-US" smtClean="0"/>
              <a:pPr/>
              <a:t>17. 7. 3.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A3333-DD7D-4DCC-8C9E-BB23B56AA32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B6F274-61C9-4C68-81C4-F19CBF57A157}" type="datetimeFigureOut">
              <a:rPr lang="ko-KR" altLang="en-US" smtClean="0"/>
              <a:pPr/>
              <a:t>17. 7. 3.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EA3333-DD7D-4DCC-8C9E-BB23B56AA32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5" Type="http://schemas.openxmlformats.org/officeDocument/2006/relationships/image" Target="../media/image42.png"/><Relationship Id="rId6" Type="http://schemas.openxmlformats.org/officeDocument/2006/relationships/image" Target="../media/image43.png"/><Relationship Id="rId7" Type="http://schemas.openxmlformats.org/officeDocument/2006/relationships/image" Target="../media/image44.png"/><Relationship Id="rId8" Type="http://schemas.openxmlformats.org/officeDocument/2006/relationships/image" Target="../media/image45.png"/><Relationship Id="rId9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5" Type="http://schemas.openxmlformats.org/officeDocument/2006/relationships/image" Target="../media/image49.jpeg"/><Relationship Id="rId6" Type="http://schemas.openxmlformats.org/officeDocument/2006/relationships/image" Target="../media/image50.jpeg"/><Relationship Id="rId7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4" Type="http://schemas.openxmlformats.org/officeDocument/2006/relationships/image" Target="../media/image54.jpeg"/><Relationship Id="rId5" Type="http://schemas.openxmlformats.org/officeDocument/2006/relationships/image" Target="../media/image55.png"/><Relationship Id="rId6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4" Type="http://schemas.openxmlformats.org/officeDocument/2006/relationships/image" Target="../media/image59.png"/><Relationship Id="rId5" Type="http://schemas.openxmlformats.org/officeDocument/2006/relationships/image" Target="../media/image60.png"/><Relationship Id="rId6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4" Type="http://schemas.openxmlformats.org/officeDocument/2006/relationships/image" Target="../media/image64.emf"/><Relationship Id="rId5" Type="http://schemas.openxmlformats.org/officeDocument/2006/relationships/image" Target="../media/image65.png"/><Relationship Id="rId6" Type="http://schemas.openxmlformats.org/officeDocument/2006/relationships/image" Target="../media/image66.w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4" Type="http://schemas.openxmlformats.org/officeDocument/2006/relationships/image" Target="../media/image69.png"/><Relationship Id="rId5" Type="http://schemas.openxmlformats.org/officeDocument/2006/relationships/image" Target="../media/image70.jpeg"/><Relationship Id="rId6" Type="http://schemas.openxmlformats.org/officeDocument/2006/relationships/image" Target="../media/image71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4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4" Type="http://schemas.openxmlformats.org/officeDocument/2006/relationships/image" Target="../media/image77.png"/><Relationship Id="rId5" Type="http://schemas.openxmlformats.org/officeDocument/2006/relationships/image" Target="../media/image78.png"/><Relationship Id="rId6" Type="http://schemas.openxmlformats.org/officeDocument/2006/relationships/image" Target="../media/image79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4" Type="http://schemas.openxmlformats.org/officeDocument/2006/relationships/image" Target="../media/image82.png"/><Relationship Id="rId5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microsoft.com/office/2007/relationships/hdphoto" Target="../media/hdphoto1.wdp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4" Type="http://schemas.openxmlformats.org/officeDocument/2006/relationships/image" Target="../media/image86.png"/><Relationship Id="rId5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4" Type="http://schemas.openxmlformats.org/officeDocument/2006/relationships/image" Target="../media/image90.png"/><Relationship Id="rId5" Type="http://schemas.openxmlformats.org/officeDocument/2006/relationships/image" Target="../media/image91.png"/><Relationship Id="rId6" Type="http://schemas.openxmlformats.org/officeDocument/2006/relationships/image" Target="../media/image92.png"/><Relationship Id="rId7" Type="http://schemas.openxmlformats.org/officeDocument/2006/relationships/image" Target="../media/image93.png"/><Relationship Id="rId8" Type="http://schemas.openxmlformats.org/officeDocument/2006/relationships/image" Target="../media/image94.png"/><Relationship Id="rId9" Type="http://schemas.openxmlformats.org/officeDocument/2006/relationships/image" Target="../media/image95.png"/><Relationship Id="rId10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4" Type="http://schemas.openxmlformats.org/officeDocument/2006/relationships/image" Target="../media/image98.png"/><Relationship Id="rId5" Type="http://schemas.openxmlformats.org/officeDocument/2006/relationships/image" Target="../media/image99.png"/><Relationship Id="rId6" Type="http://schemas.openxmlformats.org/officeDocument/2006/relationships/image" Target="../media/image100.png"/><Relationship Id="rId7" Type="http://schemas.openxmlformats.org/officeDocument/2006/relationships/image" Target="../media/image101.png"/><Relationship Id="rId8" Type="http://schemas.openxmlformats.org/officeDocument/2006/relationships/image" Target="../media/image102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Relationship Id="rId3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8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5.png"/><Relationship Id="rId12" Type="http://schemas.openxmlformats.org/officeDocument/2006/relationships/image" Target="../media/image26.png"/><Relationship Id="rId13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3.jpg"/><Relationship Id="rId7" Type="http://schemas.openxmlformats.org/officeDocument/2006/relationships/image" Target="../media/image21.png"/><Relationship Id="rId8" Type="http://schemas.openxmlformats.org/officeDocument/2006/relationships/image" Target="../media/image22.png"/><Relationship Id="rId9" Type="http://schemas.openxmlformats.org/officeDocument/2006/relationships/image" Target="../media/image23.png"/><Relationship Id="rId10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6" Type="http://schemas.openxmlformats.org/officeDocument/2006/relationships/image" Target="../media/image32.png"/><Relationship Id="rId7" Type="http://schemas.openxmlformats.org/officeDocument/2006/relationships/image" Target="../media/image33.png"/><Relationship Id="rId8" Type="http://schemas.openxmlformats.org/officeDocument/2006/relationships/image" Target="../media/image34.png"/><Relationship Id="rId9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323528" y="980728"/>
            <a:ext cx="8496944" cy="1800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4000" dirty="0" smtClean="0"/>
              <a:t>Matter </a:t>
            </a:r>
            <a:r>
              <a:rPr lang="en-US" sz="4000" dirty="0"/>
              <a:t>Equation of State in General Relativity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07504" y="3212976"/>
            <a:ext cx="889248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US" altLang="ko-KR" sz="2800" b="1" dirty="0" err="1" smtClean="0"/>
              <a:t>Hyeong</a:t>
            </a:r>
            <a:r>
              <a:rPr lang="en-US" altLang="ko-KR" sz="2800" b="1" dirty="0" smtClean="0"/>
              <a:t>-Chan Kim </a:t>
            </a:r>
            <a:endParaRPr lang="en-US" altLang="ko-KR" sz="2400" b="1" dirty="0" smtClean="0">
              <a:solidFill>
                <a:srgbClr val="0066FF"/>
              </a:solidFill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US" altLang="ko-KR" sz="2400" b="1" dirty="0" smtClean="0">
                <a:solidFill>
                  <a:srgbClr val="7030A0"/>
                </a:solidFill>
              </a:rPr>
              <a:t>(KNUT)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endParaRPr lang="en-US" altLang="ko-KR" sz="2000" b="1" dirty="0" smtClean="0"/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US" altLang="ko-KR" sz="2000" b="1" dirty="0" smtClean="0"/>
              <a:t> </a:t>
            </a:r>
            <a:br>
              <a:rPr lang="en-US" altLang="ko-KR" sz="2000" b="1" dirty="0" smtClean="0"/>
            </a:br>
            <a:r>
              <a:rPr lang="en-US" altLang="ko-KR" sz="2000" b="1" dirty="0" smtClean="0"/>
              <a:t> </a:t>
            </a:r>
            <a:r>
              <a:rPr lang="en-US" sz="2000" b="1" dirty="0"/>
              <a:t>ICGAC-XIII &amp; IK15</a:t>
            </a:r>
            <a:r>
              <a:rPr lang="ko-KR" altLang="en-US" sz="2000" dirty="0"/>
              <a:t> </a:t>
            </a:r>
            <a:r>
              <a:rPr lang="en-US" altLang="ko-KR" sz="2000" b="1" dirty="0" smtClean="0"/>
              <a:t>,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US" sz="2000" b="1" dirty="0" err="1"/>
              <a:t>Ewha</a:t>
            </a:r>
            <a:r>
              <a:rPr lang="en-US" sz="2000" b="1" dirty="0"/>
              <a:t> </a:t>
            </a:r>
            <a:r>
              <a:rPr lang="en-US" sz="2000" b="1" dirty="0" err="1"/>
              <a:t>Womans</a:t>
            </a:r>
            <a:r>
              <a:rPr lang="en-US" sz="2000" b="1" dirty="0"/>
              <a:t> University, </a:t>
            </a:r>
            <a:r>
              <a:rPr lang="en-US" sz="2000" b="1" dirty="0" smtClean="0"/>
              <a:t>Seoul, Korea</a:t>
            </a:r>
            <a:endParaRPr lang="en-US" altLang="ko-KR" sz="2000" b="1" dirty="0" smtClean="0"/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US" altLang="ko-KR" sz="2000" b="1" dirty="0" smtClean="0"/>
              <a:t>July</a:t>
            </a:r>
            <a:r>
              <a:rPr lang="en-US" altLang="ko-KR" sz="2000" b="1" dirty="0"/>
              <a:t> </a:t>
            </a:r>
            <a:r>
              <a:rPr lang="en-US" altLang="ko-KR" sz="2000" b="1" dirty="0" smtClean="0"/>
              <a:t>03, 2017.</a:t>
            </a:r>
            <a:endParaRPr lang="en-US" altLang="ko-KR" dirty="0" smtClean="0"/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altLang="ko-KR" b="1" dirty="0" smtClean="0"/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altLang="ko-KR" b="1" dirty="0"/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altLang="ko-KR" b="1" dirty="0" smtClean="0"/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ko-KR" b="1" dirty="0" smtClean="0"/>
              <a:t>Based on Phys. Rev. D 95 (2017), </a:t>
            </a:r>
            <a:r>
              <a:rPr lang="en-US" altLang="ko-KR" dirty="0" smtClean="0"/>
              <a:t>H.K., </a:t>
            </a:r>
            <a:r>
              <a:rPr lang="en-US" altLang="ko-KR" dirty="0" err="1" smtClean="0"/>
              <a:t>Chueng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Ji</a:t>
            </a:r>
            <a:r>
              <a:rPr lang="en-US" altLang="ko-KR" dirty="0" smtClean="0"/>
              <a:t> (NCSU).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691680" y="116633"/>
            <a:ext cx="5904656" cy="371513"/>
          </a:xfrm>
          <a:prstGeom prst="rect">
            <a:avLst/>
          </a:prstGeom>
          <a:solidFill>
            <a:srgbClr val="CCFFFF"/>
          </a:solidFill>
          <a:ln w="9525" algn="ctr">
            <a:noFill/>
            <a:miter lim="800000"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CCFFFF"/>
            </a:extrusionClr>
          </a:sp3d>
        </p:spPr>
        <p:txBody>
          <a:bodyPr wrap="square" lIns="90000" tIns="46800" rIns="90000" bIns="46800">
            <a:spAutoFit/>
            <a:flatTx/>
          </a:bodyPr>
          <a:lstStyle/>
          <a:p>
            <a:r>
              <a:rPr lang="en-US" altLang="ko-KR" b="1" dirty="0" smtClean="0"/>
              <a:t> The gravity dependence of the partition function</a:t>
            </a:r>
            <a:endParaRPr lang="en-US" altLang="ko-KR" b="1" dirty="0"/>
          </a:p>
        </p:txBody>
      </p:sp>
      <p:grpSp>
        <p:nvGrpSpPr>
          <p:cNvPr id="3" name="Group 2"/>
          <p:cNvGrpSpPr/>
          <p:nvPr/>
        </p:nvGrpSpPr>
        <p:grpSpPr>
          <a:xfrm>
            <a:off x="107504" y="836712"/>
            <a:ext cx="9014213" cy="1253753"/>
            <a:chOff x="251520" y="3429000"/>
            <a:chExt cx="9014213" cy="1253753"/>
          </a:xfrm>
        </p:grpSpPr>
        <p:grpSp>
          <p:nvGrpSpPr>
            <p:cNvPr id="12" name="Group 11"/>
            <p:cNvGrpSpPr/>
            <p:nvPr/>
          </p:nvGrpSpPr>
          <p:grpSpPr>
            <a:xfrm>
              <a:off x="251520" y="3958538"/>
              <a:ext cx="9014213" cy="724215"/>
              <a:chOff x="251520" y="6262794"/>
              <a:chExt cx="9014213" cy="724215"/>
            </a:xfrm>
          </p:grpSpPr>
          <p:pic>
            <p:nvPicPr>
              <p:cNvPr id="10" name="Picture 9" descr="스크린샷 2015-10-21 오전 10.21.44.pn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1520" y="6262794"/>
                <a:ext cx="4198347" cy="724215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</p:pic>
          <p:pic>
            <p:nvPicPr>
              <p:cNvPr id="11" name="Picture 10" descr="스크린샷 2015-10-21 오전 10.21.53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29903" y="6415755"/>
                <a:ext cx="4735830" cy="433070"/>
              </a:xfrm>
              <a:prstGeom prst="rect">
                <a:avLst/>
              </a:prstGeom>
              <a:ln w="19050" cmpd="sng">
                <a:solidFill>
                  <a:srgbClr val="3366FF"/>
                </a:solidFill>
              </a:ln>
            </p:spPr>
          </p:pic>
        </p:grpSp>
        <p:sp>
          <p:nvSpPr>
            <p:cNvPr id="31" name="Text Box 7"/>
            <p:cNvSpPr txBox="1">
              <a:spLocks noChangeArrowheads="1"/>
            </p:cNvSpPr>
            <p:nvPr/>
          </p:nvSpPr>
          <p:spPr bwMode="auto">
            <a:xfrm>
              <a:off x="251520" y="3429000"/>
              <a:ext cx="3229219" cy="46166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  <a:effectLst>
              <a:prstShdw prst="shdw13" dist="53882" dir="13500000">
                <a:srgbClr val="808080">
                  <a:alpha val="50000"/>
                </a:srgbClr>
              </a:prstShdw>
            </a:effectLst>
          </p:spPr>
          <p:txBody>
            <a:bodyPr wrap="none">
              <a:spAutoFit/>
            </a:bodyPr>
            <a:lstStyle/>
            <a:p>
              <a:r>
                <a:rPr lang="en-US" altLang="ko-KR" sz="2400" b="1" dirty="0" smtClean="0"/>
                <a:t>Gravity dependence:</a:t>
              </a:r>
              <a:endParaRPr lang="en-US" altLang="ko-KR" sz="2400" b="1" dirty="0"/>
            </a:p>
          </p:txBody>
        </p:sp>
      </p:grpSp>
      <p:pic>
        <p:nvPicPr>
          <p:cNvPr id="19" name="Picture 18" descr="스크린샷 2016-08-16 오후 2.48.27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420888"/>
            <a:ext cx="5723589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7092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259632" y="116633"/>
            <a:ext cx="6696744" cy="371513"/>
          </a:xfrm>
          <a:prstGeom prst="rect">
            <a:avLst/>
          </a:prstGeom>
          <a:solidFill>
            <a:srgbClr val="CCFFFF"/>
          </a:solidFill>
          <a:ln w="9525" algn="ctr">
            <a:noFill/>
            <a:miter lim="800000"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CCFFFF"/>
            </a:extrusionClr>
          </a:sp3d>
        </p:spPr>
        <p:txBody>
          <a:bodyPr wrap="square" lIns="90000" tIns="46800" rIns="90000" bIns="46800">
            <a:spAutoFit/>
            <a:flatTx/>
          </a:bodyPr>
          <a:lstStyle/>
          <a:p>
            <a:r>
              <a:rPr lang="en-US" altLang="ko-KR" b="1" dirty="0" smtClean="0"/>
              <a:t>N-particle partition function</a:t>
            </a:r>
            <a:endParaRPr lang="en-US" altLang="ko-KR" b="1" dirty="0"/>
          </a:p>
        </p:txBody>
      </p:sp>
      <p:grpSp>
        <p:nvGrpSpPr>
          <p:cNvPr id="4" name="Group 3"/>
          <p:cNvGrpSpPr/>
          <p:nvPr/>
        </p:nvGrpSpPr>
        <p:grpSpPr>
          <a:xfrm>
            <a:off x="251520" y="836712"/>
            <a:ext cx="8476844" cy="1510623"/>
            <a:chOff x="251520" y="1628800"/>
            <a:chExt cx="8476844" cy="1506010"/>
          </a:xfrm>
        </p:grpSpPr>
        <p:grpSp>
          <p:nvGrpSpPr>
            <p:cNvPr id="12" name="Group 11"/>
            <p:cNvGrpSpPr/>
            <p:nvPr/>
          </p:nvGrpSpPr>
          <p:grpSpPr>
            <a:xfrm>
              <a:off x="251520" y="1628800"/>
              <a:ext cx="8476844" cy="1362435"/>
              <a:chOff x="251520" y="4077072"/>
              <a:chExt cx="8476844" cy="1362435"/>
            </a:xfrm>
          </p:grpSpPr>
          <p:sp>
            <p:nvSpPr>
              <p:cNvPr id="29" name="Text Box 7"/>
              <p:cNvSpPr txBox="1">
                <a:spLocks noChangeArrowheads="1"/>
              </p:cNvSpPr>
              <p:nvPr/>
            </p:nvSpPr>
            <p:spPr bwMode="auto">
              <a:xfrm>
                <a:off x="251520" y="4077072"/>
                <a:ext cx="2834580" cy="461665"/>
              </a:xfrm>
              <a:prstGeom prst="rect">
                <a:avLst/>
              </a:prstGeom>
              <a:solidFill>
                <a:srgbClr val="FFC000"/>
              </a:solidFill>
              <a:ln w="9525">
                <a:noFill/>
                <a:miter lim="800000"/>
                <a:headEnd/>
                <a:tailEnd/>
              </a:ln>
              <a:effectLst>
                <a:prstShdw prst="shdw13" dist="53882" dir="13500000">
                  <a:srgbClr val="808080">
                    <a:alpha val="50000"/>
                  </a:srgbClr>
                </a:prstShdw>
              </a:effectLst>
            </p:spPr>
            <p:txBody>
              <a:bodyPr wrap="none">
                <a:spAutoFit/>
              </a:bodyPr>
              <a:lstStyle/>
              <a:p>
                <a:r>
                  <a:rPr lang="en-US" altLang="ko-KR" sz="2400" b="1" dirty="0" smtClean="0"/>
                  <a:t>Partition function:</a:t>
                </a:r>
                <a:endParaRPr lang="en-US" altLang="ko-KR" sz="2400" b="1" dirty="0"/>
              </a:p>
            </p:txBody>
          </p:sp>
          <p:pic>
            <p:nvPicPr>
              <p:cNvPr id="8" name="Picture 7" descr="스크린샷 2015-10-21 오전 10.21.19.pn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5637" y="4581128"/>
                <a:ext cx="8312727" cy="858379"/>
              </a:xfrm>
              <a:prstGeom prst="rect">
                <a:avLst/>
              </a:prstGeom>
            </p:spPr>
          </p:pic>
        </p:grpSp>
        <p:pic>
          <p:nvPicPr>
            <p:cNvPr id="16" name="Picture 15" descr="스크린샷 2016-08-16 오후 2.42.46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688" y="2826550"/>
              <a:ext cx="960622" cy="308260"/>
            </a:xfrm>
            <a:prstGeom prst="rect">
              <a:avLst/>
            </a:prstGeom>
          </p:spPr>
        </p:pic>
      </p:grpSp>
      <p:grpSp>
        <p:nvGrpSpPr>
          <p:cNvPr id="11" name="Group 10"/>
          <p:cNvGrpSpPr/>
          <p:nvPr/>
        </p:nvGrpSpPr>
        <p:grpSpPr>
          <a:xfrm>
            <a:off x="219713" y="2852936"/>
            <a:ext cx="8384735" cy="1163796"/>
            <a:chOff x="219713" y="2852936"/>
            <a:chExt cx="8384735" cy="1163796"/>
          </a:xfrm>
        </p:grpSpPr>
        <p:sp>
          <p:nvSpPr>
            <p:cNvPr id="17" name="Text Box 7"/>
            <p:cNvSpPr txBox="1">
              <a:spLocks noChangeArrowheads="1"/>
            </p:cNvSpPr>
            <p:nvPr/>
          </p:nvSpPr>
          <p:spPr bwMode="auto">
            <a:xfrm>
              <a:off x="219713" y="2852936"/>
              <a:ext cx="5832546" cy="461665"/>
            </a:xfrm>
            <a:prstGeom prst="rect">
              <a:avLst/>
            </a:prstGeom>
            <a:solidFill>
              <a:srgbClr val="E3FFEA"/>
            </a:solidFill>
            <a:ln w="9525">
              <a:noFill/>
              <a:miter lim="800000"/>
              <a:headEnd/>
              <a:tailEnd/>
            </a:ln>
            <a:effectLst>
              <a:prstShdw prst="shdw13" dist="53882" dir="13500000">
                <a:srgbClr val="808080">
                  <a:alpha val="50000"/>
                </a:srgbClr>
              </a:prstShdw>
            </a:effectLst>
          </p:spPr>
          <p:txBody>
            <a:bodyPr wrap="none">
              <a:spAutoFit/>
            </a:bodyPr>
            <a:lstStyle/>
            <a:p>
              <a:r>
                <a:rPr lang="en-US" altLang="ko-KR" sz="2400" b="1" dirty="0" smtClean="0"/>
                <a:t>Number density in a unit phase volume:</a:t>
              </a:r>
              <a:endParaRPr lang="en-US" altLang="ko-KR" sz="2400" b="1" dirty="0"/>
            </a:p>
          </p:txBody>
        </p:sp>
        <p:pic>
          <p:nvPicPr>
            <p:cNvPr id="18" name="Picture 17" descr="스크린샷 2017-06-30 오후 4.21.05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721" y="3356992"/>
              <a:ext cx="8312727" cy="659740"/>
            </a:xfrm>
            <a:prstGeom prst="rect">
              <a:avLst/>
            </a:prstGeom>
          </p:spPr>
        </p:pic>
      </p:grpSp>
      <p:grpSp>
        <p:nvGrpSpPr>
          <p:cNvPr id="25" name="Group 24"/>
          <p:cNvGrpSpPr/>
          <p:nvPr/>
        </p:nvGrpSpPr>
        <p:grpSpPr>
          <a:xfrm>
            <a:off x="467544" y="5580563"/>
            <a:ext cx="8605490" cy="1047567"/>
            <a:chOff x="467544" y="5580563"/>
            <a:chExt cx="8605490" cy="1047567"/>
          </a:xfrm>
        </p:grpSpPr>
        <p:sp>
          <p:nvSpPr>
            <p:cNvPr id="5" name="TextBox 4"/>
            <p:cNvSpPr txBox="1"/>
            <p:nvPr/>
          </p:nvSpPr>
          <p:spPr>
            <a:xfrm>
              <a:off x="467544" y="6228020"/>
              <a:ext cx="80648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In this case, the particles moves in an </a:t>
              </a:r>
              <a:r>
                <a:rPr lang="en-US" sz="20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effective 2-dimensional space</a:t>
              </a:r>
              <a:r>
                <a:rPr lang="en-US" b="1" dirty="0" smtClean="0"/>
                <a:t>.</a:t>
              </a:r>
              <a:endParaRPr lang="en-US" b="1" dirty="0"/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467544" y="5580563"/>
              <a:ext cx="8605490" cy="575449"/>
              <a:chOff x="467544" y="5580563"/>
              <a:chExt cx="8605490" cy="575449"/>
            </a:xfrm>
          </p:grpSpPr>
          <p:grpSp>
            <p:nvGrpSpPr>
              <p:cNvPr id="24" name="Group 23"/>
              <p:cNvGrpSpPr/>
              <p:nvPr/>
            </p:nvGrpSpPr>
            <p:grpSpPr>
              <a:xfrm>
                <a:off x="467544" y="5580563"/>
                <a:ext cx="8605490" cy="575449"/>
                <a:chOff x="467544" y="3140968"/>
                <a:chExt cx="8605490" cy="575449"/>
              </a:xfrm>
            </p:grpSpPr>
            <p:pic>
              <p:nvPicPr>
                <p:cNvPr id="26" name="Picture 25" descr="스크린샷 2017-06-30 오후 4.43.44.png"/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638745" y="3416760"/>
                  <a:ext cx="2042396" cy="299657"/>
                </a:xfrm>
                <a:prstGeom prst="rect">
                  <a:avLst/>
                </a:prstGeom>
              </p:spPr>
            </p:pic>
            <p:sp>
              <p:nvSpPr>
                <p:cNvPr id="27" name="TextBox 26"/>
                <p:cNvSpPr txBox="1"/>
                <p:nvPr/>
              </p:nvSpPr>
              <p:spPr>
                <a:xfrm>
                  <a:off x="467544" y="3140968"/>
                  <a:ext cx="453970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b="1" dirty="0" smtClean="0"/>
                    <a:t>For</a:t>
                  </a:r>
                  <a:endParaRPr lang="en-US" sz="1400" b="1" dirty="0"/>
                </a:p>
              </p:txBody>
            </p:sp>
            <p:pic>
              <p:nvPicPr>
                <p:cNvPr id="30" name="Picture 29" descr="스크린샷 2017-06-30 오후 4.39.59.png"/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47295" y="3155910"/>
                  <a:ext cx="6870023" cy="275125"/>
                </a:xfrm>
                <a:prstGeom prst="rect">
                  <a:avLst/>
                </a:prstGeom>
              </p:spPr>
            </p:pic>
            <p:sp>
              <p:nvSpPr>
                <p:cNvPr id="32" name="TextBox 31"/>
                <p:cNvSpPr txBox="1"/>
                <p:nvPr/>
              </p:nvSpPr>
              <p:spPr>
                <a:xfrm>
                  <a:off x="3579222" y="3141828"/>
                  <a:ext cx="5493812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 smtClean="0"/>
                    <a:t>Most of particles will be gathered around the bottom of the box</a:t>
                  </a:r>
                  <a:endParaRPr lang="en-US" sz="1400" dirty="0"/>
                </a:p>
              </p:txBody>
            </p:sp>
          </p:grpSp>
          <p:cxnSp>
            <p:nvCxnSpPr>
              <p:cNvPr id="6" name="Straight Connector 5"/>
              <p:cNvCxnSpPr/>
              <p:nvPr/>
            </p:nvCxnSpPr>
            <p:spPr>
              <a:xfrm>
                <a:off x="539552" y="5867980"/>
                <a:ext cx="3024336" cy="0"/>
              </a:xfrm>
              <a:prstGeom prst="line">
                <a:avLst/>
              </a:prstGeom>
              <a:ln w="28575" cmpd="sng">
                <a:solidFill>
                  <a:srgbClr val="FF0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" name="Group 14"/>
          <p:cNvGrpSpPr/>
          <p:nvPr/>
        </p:nvGrpSpPr>
        <p:grpSpPr>
          <a:xfrm>
            <a:off x="222257" y="4203812"/>
            <a:ext cx="8814239" cy="1272544"/>
            <a:chOff x="222257" y="4203812"/>
            <a:chExt cx="8814239" cy="1272544"/>
          </a:xfrm>
        </p:grpSpPr>
        <p:sp>
          <p:nvSpPr>
            <p:cNvPr id="21" name="TextBox 20"/>
            <p:cNvSpPr txBox="1"/>
            <p:nvPr/>
          </p:nvSpPr>
          <p:spPr>
            <a:xfrm>
              <a:off x="222257" y="4428435"/>
              <a:ext cx="3086853" cy="400110"/>
            </a:xfrm>
            <a:prstGeom prst="rect">
              <a:avLst/>
            </a:prstGeom>
            <a:solidFill>
              <a:srgbClr val="E3FFEA"/>
            </a:solidFill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Number density/Volume: </a:t>
              </a:r>
              <a:endParaRPr lang="en-US" sz="2000" b="1" dirty="0"/>
            </a:p>
          </p:txBody>
        </p:sp>
        <p:pic>
          <p:nvPicPr>
            <p:cNvPr id="22" name="Picture 21" descr="스크린샷 2017-06-30 오후 4.37.59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644" y="4860483"/>
              <a:ext cx="2064476" cy="615873"/>
            </a:xfrm>
            <a:prstGeom prst="rect">
              <a:avLst/>
            </a:prstGeom>
          </p:spPr>
        </p:pic>
        <p:pic>
          <p:nvPicPr>
            <p:cNvPr id="23" name="Picture 22" descr="스크린샷 2017-06-30 오후 4.38.24.p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35896" y="5004499"/>
              <a:ext cx="1856294" cy="355645"/>
            </a:xfrm>
            <a:prstGeom prst="rect">
              <a:avLst/>
            </a:prstGeom>
          </p:spPr>
        </p:pic>
        <p:pic>
          <p:nvPicPr>
            <p:cNvPr id="31" name="Picture 30" descr="스크린샷 2016-08-16 오후 2.48.27.pn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71884" y="4203812"/>
              <a:ext cx="2864612" cy="1207049"/>
            </a:xfrm>
            <a:prstGeom prst="rect">
              <a:avLst/>
            </a:prstGeom>
          </p:spPr>
        </p:pic>
      </p:grpSp>
      <p:sp>
        <p:nvSpPr>
          <p:cNvPr id="13" name="Donut 12"/>
          <p:cNvSpPr/>
          <p:nvPr/>
        </p:nvSpPr>
        <p:spPr>
          <a:xfrm rot="1614626">
            <a:off x="1939342" y="4775493"/>
            <a:ext cx="360040" cy="784167"/>
          </a:xfrm>
          <a:prstGeom prst="donut">
            <a:avLst>
              <a:gd name="adj" fmla="val 5929"/>
            </a:avLst>
          </a:prstGeom>
          <a:solidFill>
            <a:srgbClr val="0000FF"/>
          </a:solidFill>
          <a:ln>
            <a:solidFill>
              <a:srgbClr val="0000FF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7014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331640" y="116633"/>
            <a:ext cx="7128792" cy="371513"/>
          </a:xfrm>
          <a:prstGeom prst="rect">
            <a:avLst/>
          </a:prstGeom>
          <a:solidFill>
            <a:srgbClr val="CCFFFF"/>
          </a:solidFill>
          <a:ln w="9525" algn="ctr">
            <a:noFill/>
            <a:miter lim="800000"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CCFFFF"/>
            </a:extrusionClr>
          </a:sp3d>
        </p:spPr>
        <p:txBody>
          <a:bodyPr wrap="square" lIns="90000" tIns="46800" rIns="90000" bIns="46800">
            <a:spAutoFit/>
            <a:flatTx/>
          </a:bodyPr>
          <a:lstStyle/>
          <a:p>
            <a:r>
              <a:rPr lang="en-US" altLang="ko-KR" b="1" dirty="0" smtClean="0"/>
              <a:t>Energy density and pressure</a:t>
            </a:r>
            <a:endParaRPr lang="en-US" altLang="ko-KR" b="1" dirty="0"/>
          </a:p>
        </p:txBody>
      </p:sp>
      <p:grpSp>
        <p:nvGrpSpPr>
          <p:cNvPr id="49" name="Group 48"/>
          <p:cNvGrpSpPr/>
          <p:nvPr/>
        </p:nvGrpSpPr>
        <p:grpSpPr>
          <a:xfrm>
            <a:off x="251520" y="908720"/>
            <a:ext cx="6965555" cy="1014277"/>
            <a:chOff x="251520" y="3710867"/>
            <a:chExt cx="6965555" cy="1014277"/>
          </a:xfrm>
        </p:grpSpPr>
        <p:sp>
          <p:nvSpPr>
            <p:cNvPr id="32" name="TextBox 31"/>
            <p:cNvSpPr txBox="1"/>
            <p:nvPr/>
          </p:nvSpPr>
          <p:spPr>
            <a:xfrm>
              <a:off x="251520" y="3710867"/>
              <a:ext cx="1945840" cy="400110"/>
            </a:xfrm>
            <a:prstGeom prst="rect">
              <a:avLst/>
            </a:prstGeom>
            <a:solidFill>
              <a:srgbClr val="E3FFEA"/>
            </a:solidFill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Energy density: </a:t>
              </a:r>
              <a:endParaRPr lang="en-US" sz="2000" b="1" dirty="0"/>
            </a:p>
          </p:txBody>
        </p:sp>
        <p:pic>
          <p:nvPicPr>
            <p:cNvPr id="9" name="Picture 8" descr="스크린샷 2017-06-30 오후 4.39.17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600" y="4110977"/>
              <a:ext cx="6245475" cy="614167"/>
            </a:xfrm>
            <a:prstGeom prst="rect">
              <a:avLst/>
            </a:prstGeom>
          </p:spPr>
        </p:pic>
      </p:grpSp>
      <p:grpSp>
        <p:nvGrpSpPr>
          <p:cNvPr id="56" name="Group 55"/>
          <p:cNvGrpSpPr/>
          <p:nvPr/>
        </p:nvGrpSpPr>
        <p:grpSpPr>
          <a:xfrm>
            <a:off x="261011" y="2132856"/>
            <a:ext cx="8559461" cy="1808332"/>
            <a:chOff x="261011" y="2700788"/>
            <a:chExt cx="8559461" cy="1808332"/>
          </a:xfrm>
        </p:grpSpPr>
        <p:sp>
          <p:nvSpPr>
            <p:cNvPr id="35" name="TextBox 34"/>
            <p:cNvSpPr txBox="1"/>
            <p:nvPr/>
          </p:nvSpPr>
          <p:spPr>
            <a:xfrm>
              <a:off x="261011" y="2700788"/>
              <a:ext cx="1282222" cy="400110"/>
            </a:xfrm>
            <a:prstGeom prst="rect">
              <a:avLst/>
            </a:prstGeom>
            <a:solidFill>
              <a:srgbClr val="E3FFEA"/>
            </a:solidFill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Pressure: </a:t>
              </a:r>
              <a:endParaRPr lang="en-US" sz="2000" dirty="0"/>
            </a:p>
          </p:txBody>
        </p:sp>
        <p:grpSp>
          <p:nvGrpSpPr>
            <p:cNvPr id="39" name="Group 38"/>
            <p:cNvGrpSpPr/>
            <p:nvPr/>
          </p:nvGrpSpPr>
          <p:grpSpPr>
            <a:xfrm>
              <a:off x="539552" y="3140968"/>
              <a:ext cx="6860604" cy="757409"/>
              <a:chOff x="755576" y="5462564"/>
              <a:chExt cx="6860604" cy="757409"/>
            </a:xfrm>
          </p:grpSpPr>
          <p:grpSp>
            <p:nvGrpSpPr>
              <p:cNvPr id="41" name="Group 40"/>
              <p:cNvGrpSpPr/>
              <p:nvPr/>
            </p:nvGrpSpPr>
            <p:grpSpPr>
              <a:xfrm>
                <a:off x="755576" y="5517232"/>
                <a:ext cx="6860604" cy="685800"/>
                <a:chOff x="755576" y="5877272"/>
                <a:chExt cx="6860604" cy="685800"/>
              </a:xfrm>
            </p:grpSpPr>
            <p:pic>
              <p:nvPicPr>
                <p:cNvPr id="43" name="Picture 42" descr="스크린샷 2015-11-11 오후 11.37.04.pdf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92080" y="6052913"/>
                  <a:ext cx="2324100" cy="355600"/>
                </a:xfrm>
                <a:prstGeom prst="rect">
                  <a:avLst/>
                </a:prstGeom>
                <a:ln w="38100" cmpd="sng">
                  <a:solidFill>
                    <a:schemeClr val="accent2"/>
                  </a:solidFill>
                </a:ln>
              </p:spPr>
            </p:pic>
            <p:pic>
              <p:nvPicPr>
                <p:cNvPr id="44" name="Picture 43" descr="스크린샷 2015-11-11 오후 11.36.57.pdf"/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55576" y="5877272"/>
                  <a:ext cx="3784600" cy="685800"/>
                </a:xfrm>
                <a:prstGeom prst="rect">
                  <a:avLst/>
                </a:prstGeom>
              </p:spPr>
            </p:pic>
            <p:cxnSp>
              <p:nvCxnSpPr>
                <p:cNvPr id="45" name="Straight Arrow Connector 44"/>
                <p:cNvCxnSpPr>
                  <a:stCxn id="44" idx="3"/>
                  <a:endCxn id="43" idx="1"/>
                </p:cNvCxnSpPr>
                <p:nvPr/>
              </p:nvCxnSpPr>
              <p:spPr>
                <a:xfrm>
                  <a:off x="4540176" y="6220172"/>
                  <a:ext cx="751904" cy="10541"/>
                </a:xfrm>
                <a:prstGeom prst="straightConnector1">
                  <a:avLst/>
                </a:prstGeom>
                <a:ln w="38100" cmpd="sng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2" name="L-Shape 41"/>
              <p:cNvSpPr/>
              <p:nvPr/>
            </p:nvSpPr>
            <p:spPr>
              <a:xfrm rot="16200000">
                <a:off x="3635233" y="5355214"/>
                <a:ext cx="757409" cy="972109"/>
              </a:xfrm>
              <a:prstGeom prst="corner">
                <a:avLst/>
              </a:prstGeom>
              <a:ln w="28575" cmpd="sng">
                <a:solidFill>
                  <a:srgbClr val="FF6600"/>
                </a:solidFill>
                <a:prstDash val="solid"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Rounded Rectangular Callout 45"/>
            <p:cNvSpPr/>
            <p:nvPr/>
          </p:nvSpPr>
          <p:spPr>
            <a:xfrm>
              <a:off x="4932040" y="3933056"/>
              <a:ext cx="3888432" cy="576064"/>
            </a:xfrm>
            <a:prstGeom prst="wedgeRoundRectCallout">
              <a:avLst>
                <a:gd name="adj1" fmla="val -26998"/>
                <a:gd name="adj2" fmla="val -80893"/>
                <a:gd name="adj3" fmla="val 16667"/>
              </a:avLst>
            </a:prstGeom>
            <a:ln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Ideal gas law is satisfied </a:t>
              </a:r>
              <a:r>
                <a:rPr lang="en-US" dirty="0" smtClean="0">
                  <a:solidFill>
                    <a:srgbClr val="FF0000"/>
                  </a:solidFill>
                </a:rPr>
                <a:t>locally</a:t>
              </a:r>
              <a:r>
                <a:rPr lang="en-US" dirty="0" smtClean="0"/>
                <a:t> </a:t>
              </a:r>
              <a:br>
                <a:rPr lang="en-US" dirty="0" smtClean="0"/>
              </a:br>
              <a:r>
                <a:rPr lang="en-US" dirty="0" smtClean="0"/>
                <a:t>(not globally) by local temperature</a:t>
              </a:r>
              <a:endParaRPr lang="en-US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51520" y="4037002"/>
            <a:ext cx="7467206" cy="2375357"/>
            <a:chOff x="251520" y="4037002"/>
            <a:chExt cx="7467206" cy="2375357"/>
          </a:xfrm>
        </p:grpSpPr>
        <p:pic>
          <p:nvPicPr>
            <p:cNvPr id="4" name="Picture 3" descr="스크린샷 2017-07-01 오후 8.23.09.pd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1560" y="4465928"/>
              <a:ext cx="3526612" cy="619256"/>
            </a:xfrm>
            <a:prstGeom prst="rect">
              <a:avLst/>
            </a:prstGeom>
          </p:spPr>
        </p:pic>
        <p:pic>
          <p:nvPicPr>
            <p:cNvPr id="5" name="Picture 4" descr="스크린샷 2017-07-01 오후 8.23.17.pdf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552" y="5698640"/>
              <a:ext cx="7179174" cy="713719"/>
            </a:xfrm>
            <a:prstGeom prst="rect">
              <a:avLst/>
            </a:prstGeom>
          </p:spPr>
        </p:pic>
        <p:pic>
          <p:nvPicPr>
            <p:cNvPr id="6" name="Picture 5" descr="스크린샷 2017-07-01 오후 8.23.25.pdf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62485" y="5315187"/>
              <a:ext cx="2209800" cy="304800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/>
          </p:nvSpPr>
          <p:spPr>
            <a:xfrm>
              <a:off x="251520" y="4037002"/>
              <a:ext cx="2475207" cy="400110"/>
            </a:xfrm>
            <a:prstGeom prst="rect">
              <a:avLst/>
            </a:prstGeom>
            <a:solidFill>
              <a:srgbClr val="E3FFEA"/>
            </a:solidFill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Pressure difference: </a:t>
              </a:r>
              <a:endParaRPr lang="en-US" sz="2000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51520" y="5301208"/>
              <a:ext cx="2316960" cy="400110"/>
            </a:xfrm>
            <a:prstGeom prst="rect">
              <a:avLst/>
            </a:prstGeom>
            <a:solidFill>
              <a:srgbClr val="E3FFEA"/>
            </a:solidFill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Average Pressure: </a:t>
              </a:r>
              <a:endParaRPr lang="en-US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17581535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스크린샷 2017-07-01 오후 8.37.22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2398" y="2285960"/>
            <a:ext cx="3104098" cy="422960"/>
          </a:xfrm>
          <a:prstGeom prst="rect">
            <a:avLst/>
          </a:prstGeom>
        </p:spPr>
      </p:pic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691680" y="116633"/>
            <a:ext cx="5904656" cy="371513"/>
          </a:xfrm>
          <a:prstGeom prst="rect">
            <a:avLst/>
          </a:prstGeom>
          <a:solidFill>
            <a:srgbClr val="CCFFFF"/>
          </a:solidFill>
          <a:ln w="9525" algn="ctr">
            <a:noFill/>
            <a:miter lim="800000"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CCFFFF"/>
            </a:extrusionClr>
          </a:sp3d>
        </p:spPr>
        <p:txBody>
          <a:bodyPr wrap="square" lIns="90000" tIns="46800" rIns="90000" bIns="46800">
            <a:spAutoFit/>
            <a:flatTx/>
          </a:bodyPr>
          <a:lstStyle/>
          <a:p>
            <a:r>
              <a:rPr lang="en-US" altLang="ko-KR" b="1" dirty="0" smtClean="0"/>
              <a:t> Total energy and Entropy:</a:t>
            </a:r>
            <a:endParaRPr lang="en-US" altLang="ko-KR" b="1" dirty="0"/>
          </a:p>
        </p:txBody>
      </p:sp>
      <p:grpSp>
        <p:nvGrpSpPr>
          <p:cNvPr id="10" name="Group 9"/>
          <p:cNvGrpSpPr/>
          <p:nvPr/>
        </p:nvGrpSpPr>
        <p:grpSpPr>
          <a:xfrm>
            <a:off x="296626" y="3645024"/>
            <a:ext cx="8379830" cy="2651224"/>
            <a:chOff x="296626" y="3645024"/>
            <a:chExt cx="8379830" cy="2651224"/>
          </a:xfrm>
        </p:grpSpPr>
        <p:grpSp>
          <p:nvGrpSpPr>
            <p:cNvPr id="9" name="Group 8"/>
            <p:cNvGrpSpPr/>
            <p:nvPr/>
          </p:nvGrpSpPr>
          <p:grpSpPr>
            <a:xfrm>
              <a:off x="296626" y="3645024"/>
              <a:ext cx="8379830" cy="2016224"/>
              <a:chOff x="296626" y="3645024"/>
              <a:chExt cx="8379830" cy="2016224"/>
            </a:xfrm>
          </p:grpSpPr>
          <p:sp>
            <p:nvSpPr>
              <p:cNvPr id="29" name="Text Box 7"/>
              <p:cNvSpPr txBox="1">
                <a:spLocks noChangeArrowheads="1"/>
              </p:cNvSpPr>
              <p:nvPr/>
            </p:nvSpPr>
            <p:spPr bwMode="auto">
              <a:xfrm>
                <a:off x="296626" y="3645024"/>
                <a:ext cx="6939670" cy="46166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  <a:effectLst>
                <a:prstShdw prst="shdw13" dist="53882" dir="13500000">
                  <a:srgbClr val="808080">
                    <a:alpha val="50000"/>
                  </a:srgbClr>
                </a:prstShdw>
              </a:effectLst>
            </p:spPr>
            <p:txBody>
              <a:bodyPr wrap="none">
                <a:spAutoFit/>
              </a:bodyPr>
              <a:lstStyle>
                <a:defPPr>
                  <a:defRPr lang="ko-KR"/>
                </a:defPPr>
                <a:lvl1pPr>
                  <a:defRPr sz="2400" b="1"/>
                </a:lvl1pPr>
              </a:lstStyle>
              <a:p>
                <a:r>
                  <a:rPr lang="en-US" altLang="ko-KR" dirty="0"/>
                  <a:t>The total energy and entropy in Rindler frame:</a:t>
                </a:r>
              </a:p>
            </p:txBody>
          </p:sp>
          <p:pic>
            <p:nvPicPr>
              <p:cNvPr id="8" name="Picture 7" descr="스크린샷 2015-11-11 오후 11.43.12.pdf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1956" y="4175348"/>
                <a:ext cx="8064500" cy="1485900"/>
              </a:xfrm>
              <a:prstGeom prst="rect">
                <a:avLst/>
              </a:prstGeom>
            </p:spPr>
          </p:pic>
        </p:grpSp>
        <p:pic>
          <p:nvPicPr>
            <p:cNvPr id="6" name="Picture 5" descr="스크린샷 2017-06-30 오후 10.45.39.pd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4256" y="5661248"/>
              <a:ext cx="7442200" cy="635000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/>
        </p:nvGrpSpPr>
        <p:grpSpPr>
          <a:xfrm>
            <a:off x="347046" y="836712"/>
            <a:ext cx="8460634" cy="1412042"/>
            <a:chOff x="347046" y="4253026"/>
            <a:chExt cx="8460634" cy="1412042"/>
          </a:xfrm>
        </p:grpSpPr>
        <p:cxnSp>
          <p:nvCxnSpPr>
            <p:cNvPr id="15" name="Straight Arrow Connector 14"/>
            <p:cNvCxnSpPr>
              <a:endCxn id="16" idx="1"/>
            </p:cNvCxnSpPr>
            <p:nvPr/>
          </p:nvCxnSpPr>
          <p:spPr>
            <a:xfrm>
              <a:off x="683568" y="5301208"/>
              <a:ext cx="1105296" cy="1910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Picture 15" descr="스크린샷 2015-11-11 오후 11.42.52.pd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8864" y="4941168"/>
              <a:ext cx="6959600" cy="723900"/>
            </a:xfrm>
            <a:prstGeom prst="rect">
              <a:avLst/>
            </a:prstGeom>
          </p:spPr>
        </p:pic>
        <p:grpSp>
          <p:nvGrpSpPr>
            <p:cNvPr id="18" name="Group 17"/>
            <p:cNvGrpSpPr/>
            <p:nvPr/>
          </p:nvGrpSpPr>
          <p:grpSpPr>
            <a:xfrm>
              <a:off x="347046" y="4253026"/>
              <a:ext cx="8460634" cy="400110"/>
              <a:chOff x="347046" y="4253026"/>
              <a:chExt cx="8460634" cy="400110"/>
            </a:xfrm>
          </p:grpSpPr>
          <p:pic>
            <p:nvPicPr>
              <p:cNvPr id="19" name="Picture 18" descr="스크린샷 2015-11-11 오후 11.42.43.pdf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4580" y="4274042"/>
                <a:ext cx="8293100" cy="355600"/>
              </a:xfrm>
              <a:prstGeom prst="rect">
                <a:avLst/>
              </a:prstGeom>
            </p:spPr>
          </p:pic>
          <p:sp>
            <p:nvSpPr>
              <p:cNvPr id="20" name="Text Box 7"/>
              <p:cNvSpPr txBox="1">
                <a:spLocks noChangeArrowheads="1"/>
              </p:cNvSpPr>
              <p:nvPr/>
            </p:nvSpPr>
            <p:spPr bwMode="auto">
              <a:xfrm>
                <a:off x="347046" y="4253026"/>
                <a:ext cx="4680520" cy="40011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  <a:effectLst>
                <a:prstShdw prst="shdw13" dist="53882" dir="13500000">
                  <a:srgbClr val="808080">
                    <a:alpha val="50000"/>
                  </a:srgbClr>
                </a:prstShdw>
              </a:effectLst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>
                  <a:defRPr sz="2400" b="1"/>
                </a:lvl1pPr>
              </a:lstStyle>
              <a:p>
                <a:r>
                  <a:rPr lang="en-US" altLang="ko-KR" sz="2000" dirty="0" smtClean="0"/>
                  <a:t>Define  pressure in </a:t>
                </a:r>
                <a:r>
                  <a:rPr lang="en-US" altLang="ko-KR" sz="2000" dirty="0"/>
                  <a:t>Rindler frame:</a:t>
                </a:r>
              </a:p>
            </p:txBody>
          </p:sp>
        </p:grpSp>
      </p:grpSp>
      <p:sp>
        <p:nvSpPr>
          <p:cNvPr id="21" name="Rounded Rectangular Callout 20"/>
          <p:cNvSpPr/>
          <p:nvPr/>
        </p:nvSpPr>
        <p:spPr>
          <a:xfrm>
            <a:off x="611560" y="2420888"/>
            <a:ext cx="5904656" cy="864096"/>
          </a:xfrm>
          <a:prstGeom prst="wedgeRoundRectCallout">
            <a:avLst>
              <a:gd name="adj1" fmla="val -16890"/>
              <a:gd name="adj2" fmla="val -92270"/>
              <a:gd name="adj3" fmla="val 16667"/>
            </a:avLst>
          </a:prstGeom>
          <a:solidFill>
            <a:schemeClr val="bg1"/>
          </a:solidFill>
          <a:ln>
            <a:solidFill>
              <a:srgbClr val="0000FF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Ideal gas law is satisfied on the whole system if one </a:t>
            </a:r>
            <a:br>
              <a:rPr lang="en-US" dirty="0" smtClean="0"/>
            </a:br>
            <a:r>
              <a:rPr lang="en-US" dirty="0" smtClean="0"/>
              <a:t>define an average pressure for a Rindler spacetime.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8783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539552" y="116633"/>
            <a:ext cx="5256584" cy="648512"/>
          </a:xfrm>
          <a:prstGeom prst="rect">
            <a:avLst/>
          </a:prstGeom>
          <a:solidFill>
            <a:srgbClr val="CCFFFF"/>
          </a:solidFill>
          <a:ln w="9525" algn="ctr">
            <a:noFill/>
            <a:miter lim="800000"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CCFFFF"/>
            </a:extrusionClr>
          </a:sp3d>
        </p:spPr>
        <p:txBody>
          <a:bodyPr wrap="square" lIns="90000" tIns="46800" rIns="90000" bIns="46800">
            <a:spAutoFit/>
            <a:flatTx/>
          </a:bodyPr>
          <a:lstStyle/>
          <a:p>
            <a:r>
              <a:rPr lang="en-US" altLang="ko-KR" sz="3600" b="1" dirty="0" smtClean="0"/>
              <a:t>Newtonian regime:</a:t>
            </a:r>
            <a:endParaRPr lang="en-US" altLang="ko-KR" sz="36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07504" y="692696"/>
            <a:ext cx="8712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sz="2000" b="1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endParaRPr lang="en-US" altLang="ko-KR" sz="2000" b="1" dirty="0" smtClean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pic>
        <p:nvPicPr>
          <p:cNvPr id="3" name="Picture 2" descr="스크린샷 2016-10-24 오후 6.20.1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37" y="973567"/>
            <a:ext cx="8312727" cy="3889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95536" y="1340768"/>
            <a:ext cx="2865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Gravity should be small: </a:t>
            </a:r>
            <a:endParaRPr lang="en-US" b="1" dirty="0"/>
          </a:p>
        </p:txBody>
      </p:sp>
      <p:pic>
        <p:nvPicPr>
          <p:cNvPr id="9" name="Picture 8" descr="스크린샷 2016-10-24 오후 6.21.0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351656"/>
            <a:ext cx="1028595" cy="335868"/>
          </a:xfrm>
          <a:prstGeom prst="rect">
            <a:avLst/>
          </a:prstGeom>
        </p:spPr>
      </p:pic>
      <p:pic>
        <p:nvPicPr>
          <p:cNvPr id="13" name="Picture 12" descr="스크린샷 2016-10-24 오후 6.21.4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72816"/>
            <a:ext cx="7557025" cy="737483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-31253" y="2708920"/>
            <a:ext cx="9175253" cy="3186161"/>
            <a:chOff x="-31253" y="2708920"/>
            <a:chExt cx="9175253" cy="3186161"/>
          </a:xfrm>
        </p:grpSpPr>
        <p:pic>
          <p:nvPicPr>
            <p:cNvPr id="14" name="Picture 13" descr="스크린샷 2016-10-24 오후 8.04.14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253" y="2708920"/>
              <a:ext cx="9175253" cy="2772865"/>
            </a:xfrm>
            <a:prstGeom prst="rect">
              <a:avLst/>
            </a:prstGeom>
            <a:solidFill>
              <a:srgbClr val="FFFF00"/>
            </a:solidFill>
          </p:spPr>
        </p:pic>
        <p:pic>
          <p:nvPicPr>
            <p:cNvPr id="15" name="Picture 14" descr="스크린샷 2016-10-24 오후 8.04.59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83227" y="5399781"/>
              <a:ext cx="3746500" cy="495300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2411760" y="4005064"/>
              <a:ext cx="792088" cy="360040"/>
            </a:xfrm>
            <a:prstGeom prst="rect">
              <a:avLst/>
            </a:prstGeom>
            <a:ln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Exact</a:t>
              </a:r>
              <a:endParaRPr lang="en-US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835696" y="4941168"/>
              <a:ext cx="1368152" cy="360040"/>
            </a:xfrm>
            <a:prstGeom prst="rect">
              <a:avLst/>
            </a:prstGeom>
            <a:ln>
              <a:solidFill>
                <a:srgbClr val="E3BC6A"/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E3BC6A"/>
                  </a:solidFill>
                </a:rPr>
                <a:t>Newtonian</a:t>
              </a:r>
              <a:endParaRPr lang="en-US" dirty="0">
                <a:solidFill>
                  <a:srgbClr val="E3BC6A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6156176" y="4373488"/>
              <a:ext cx="792088" cy="360040"/>
            </a:xfrm>
            <a:prstGeom prst="rect">
              <a:avLst/>
            </a:prstGeom>
            <a:ln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Exact</a:t>
              </a:r>
              <a:endParaRPr lang="en-US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6588224" y="4941168"/>
              <a:ext cx="1368152" cy="360040"/>
            </a:xfrm>
            <a:prstGeom prst="rect">
              <a:avLst/>
            </a:prstGeom>
            <a:ln>
              <a:solidFill>
                <a:srgbClr val="E3BC6A"/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E3BC6A"/>
                  </a:solidFill>
                </a:rPr>
                <a:t>Newtonian</a:t>
              </a:r>
              <a:endParaRPr lang="en-US" dirty="0">
                <a:solidFill>
                  <a:srgbClr val="E3BC6A"/>
                </a:solidFill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-23325" y="4967816"/>
            <a:ext cx="3443197" cy="1557528"/>
            <a:chOff x="-23325" y="4967816"/>
            <a:chExt cx="3443197" cy="1557528"/>
          </a:xfrm>
          <a:solidFill>
            <a:srgbClr val="FFFF00"/>
          </a:solidFill>
        </p:grpSpPr>
        <p:grpSp>
          <p:nvGrpSpPr>
            <p:cNvPr id="29" name="Group 28"/>
            <p:cNvGrpSpPr/>
            <p:nvPr/>
          </p:nvGrpSpPr>
          <p:grpSpPr>
            <a:xfrm>
              <a:off x="-23325" y="4967816"/>
              <a:ext cx="274845" cy="670752"/>
              <a:chOff x="1916923" y="5805264"/>
              <a:chExt cx="274845" cy="670752"/>
            </a:xfrm>
            <a:grpFill/>
          </p:grpSpPr>
          <p:cxnSp>
            <p:nvCxnSpPr>
              <p:cNvPr id="22" name="Straight Arrow Connector 21"/>
              <p:cNvCxnSpPr/>
              <p:nvPr/>
            </p:nvCxnSpPr>
            <p:spPr>
              <a:xfrm>
                <a:off x="2123728" y="5805264"/>
                <a:ext cx="0" cy="288032"/>
              </a:xfrm>
              <a:prstGeom prst="straightConnector1">
                <a:avLst/>
              </a:prstGeom>
              <a:grpFill/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Arrow Connector 22"/>
              <p:cNvCxnSpPr/>
              <p:nvPr/>
            </p:nvCxnSpPr>
            <p:spPr>
              <a:xfrm flipV="1">
                <a:off x="2123728" y="6115976"/>
                <a:ext cx="0" cy="360040"/>
              </a:xfrm>
              <a:prstGeom prst="straightConnector1">
                <a:avLst/>
              </a:prstGeom>
              <a:grpFill/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>
                <a:off x="1916923" y="6093296"/>
                <a:ext cx="274845" cy="0"/>
              </a:xfrm>
              <a:prstGeom prst="line">
                <a:avLst/>
              </a:prstGeom>
              <a:grpFill/>
              <a:ln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1916923" y="6142624"/>
                <a:ext cx="274845" cy="0"/>
              </a:xfrm>
              <a:prstGeom prst="line">
                <a:avLst/>
              </a:prstGeom>
              <a:grpFill/>
              <a:ln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" name="Rounded Rectangular Callout 30"/>
            <p:cNvSpPr/>
            <p:nvPr/>
          </p:nvSpPr>
          <p:spPr>
            <a:xfrm>
              <a:off x="179512" y="6021288"/>
              <a:ext cx="3240360" cy="504056"/>
            </a:xfrm>
            <a:prstGeom prst="wedgeRoundRectCallout">
              <a:avLst>
                <a:gd name="adj1" fmla="val -48234"/>
                <a:gd name="adj2" fmla="val -189636"/>
                <a:gd name="adj3" fmla="val 16667"/>
              </a:avLst>
            </a:prstGeom>
            <a:grpFill/>
            <a:ln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Special relativistic correction</a:t>
              </a:r>
              <a:endParaRPr lang="en-US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3707904" y="2708920"/>
            <a:ext cx="2808312" cy="1656184"/>
            <a:chOff x="3707904" y="2708920"/>
            <a:chExt cx="2808312" cy="1656184"/>
          </a:xfrm>
          <a:solidFill>
            <a:srgbClr val="FFFF00"/>
          </a:solidFill>
        </p:grpSpPr>
        <p:cxnSp>
          <p:nvCxnSpPr>
            <p:cNvPr id="33" name="Straight Arrow Connector 32"/>
            <p:cNvCxnSpPr/>
            <p:nvPr/>
          </p:nvCxnSpPr>
          <p:spPr>
            <a:xfrm>
              <a:off x="3707904" y="3789040"/>
              <a:ext cx="0" cy="576064"/>
            </a:xfrm>
            <a:prstGeom prst="straightConnector1">
              <a:avLst/>
            </a:prstGeom>
            <a:grpFill/>
            <a:ln w="57150" cmpd="sng">
              <a:solidFill>
                <a:srgbClr val="0000FF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Rounded Rectangular Callout 33"/>
            <p:cNvSpPr/>
            <p:nvPr/>
          </p:nvSpPr>
          <p:spPr>
            <a:xfrm>
              <a:off x="4283968" y="2708920"/>
              <a:ext cx="2232248" cy="720080"/>
            </a:xfrm>
            <a:prstGeom prst="wedgeRoundRectCallout">
              <a:avLst>
                <a:gd name="adj1" fmla="val -73664"/>
                <a:gd name="adj2" fmla="val 117620"/>
                <a:gd name="adj3" fmla="val 16667"/>
              </a:avLst>
            </a:prstGeom>
            <a:grpFill/>
            <a:ln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Gravity correction</a:t>
              </a:r>
              <a:endParaRPr lang="en-US" dirty="0"/>
            </a:p>
          </p:txBody>
        </p:sp>
      </p:grpSp>
      <p:sp>
        <p:nvSpPr>
          <p:cNvPr id="4" name="Cloud Callout 3"/>
          <p:cNvSpPr/>
          <p:nvPr/>
        </p:nvSpPr>
        <p:spPr>
          <a:xfrm>
            <a:off x="6300192" y="1484784"/>
            <a:ext cx="2843808" cy="360040"/>
          </a:xfrm>
          <a:prstGeom prst="cloudCallout">
            <a:avLst>
              <a:gd name="adj1" fmla="val -7242"/>
              <a:gd name="adj2" fmla="val 95365"/>
            </a:avLst>
          </a:prstGeom>
          <a:solidFill>
            <a:srgbClr val="FFFF00"/>
          </a:solidFill>
          <a:ln>
            <a:solidFill>
              <a:srgbClr val="0000FF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Rest mass term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6413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691680" y="116633"/>
            <a:ext cx="5904656" cy="371513"/>
          </a:xfrm>
          <a:prstGeom prst="rect">
            <a:avLst/>
          </a:prstGeom>
          <a:solidFill>
            <a:srgbClr val="CCFFFF"/>
          </a:solidFill>
          <a:ln w="9525" algn="ctr">
            <a:noFill/>
            <a:miter lim="800000"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CCFFFF"/>
            </a:extrusionClr>
          </a:sp3d>
        </p:spPr>
        <p:txBody>
          <a:bodyPr wrap="square" lIns="90000" tIns="46800" rIns="90000" bIns="46800">
            <a:spAutoFit/>
            <a:flatTx/>
          </a:bodyPr>
          <a:lstStyle/>
          <a:p>
            <a:r>
              <a:rPr lang="en-US" altLang="ko-KR" b="1" dirty="0" smtClean="0"/>
              <a:t> Newtonian gravity limit, energy and entropy</a:t>
            </a:r>
            <a:endParaRPr lang="en-US" altLang="ko-KR" b="1" dirty="0"/>
          </a:p>
        </p:txBody>
      </p:sp>
      <p:sp>
        <p:nvSpPr>
          <p:cNvPr id="25" name="Text Box 7"/>
          <p:cNvSpPr txBox="1">
            <a:spLocks noChangeArrowheads="1"/>
          </p:cNvSpPr>
          <p:nvPr/>
        </p:nvSpPr>
        <p:spPr bwMode="auto">
          <a:xfrm>
            <a:off x="1560851" y="951111"/>
            <a:ext cx="2579101" cy="46166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>
            <a:prstShdw prst="shdw13" dist="53882" dir="13500000">
              <a:srgbClr val="808080">
                <a:alpha val="50000"/>
              </a:srgbClr>
            </a:prstShdw>
          </a:effectLst>
        </p:spPr>
        <p:txBody>
          <a:bodyPr wrap="none">
            <a:spAutoFit/>
          </a:bodyPr>
          <a:lstStyle/>
          <a:p>
            <a:r>
              <a:rPr lang="en-US" altLang="ko-KR" sz="2400" b="1" dirty="0" smtClean="0"/>
              <a:t>Internal energy:</a:t>
            </a:r>
            <a:endParaRPr lang="en-US" altLang="ko-KR" sz="2400" b="1" dirty="0"/>
          </a:p>
        </p:txBody>
      </p:sp>
      <p:grpSp>
        <p:nvGrpSpPr>
          <p:cNvPr id="12" name="Group 11"/>
          <p:cNvGrpSpPr/>
          <p:nvPr/>
        </p:nvGrpSpPr>
        <p:grpSpPr>
          <a:xfrm>
            <a:off x="190776" y="683404"/>
            <a:ext cx="8845720" cy="2169532"/>
            <a:chOff x="910856" y="1043444"/>
            <a:chExt cx="8845720" cy="2169532"/>
          </a:xfrm>
        </p:grpSpPr>
        <p:pic>
          <p:nvPicPr>
            <p:cNvPr id="5" name="Picture 4" descr="스크린샷 2015-10-09 오후 5.38.53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0856" y="1988840"/>
              <a:ext cx="5317328" cy="685268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43662" y="1124744"/>
              <a:ext cx="3512914" cy="2088232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7020272" y="1043444"/>
              <a:ext cx="11191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latin typeface="Times New Roman"/>
                  <a:cs typeface="Times New Roman"/>
                </a:rPr>
                <a:t>U</a:t>
              </a:r>
              <a:r>
                <a:rPr lang="en-US" i="1" baseline="-25000" dirty="0" smtClean="0">
                  <a:latin typeface="Times New Roman"/>
                  <a:cs typeface="Times New Roman"/>
                </a:rPr>
                <a:t>N </a:t>
              </a:r>
              <a:r>
                <a:rPr lang="en-US" i="1" dirty="0" smtClean="0">
                  <a:latin typeface="Times New Roman"/>
                  <a:cs typeface="Times New Roman"/>
                </a:rPr>
                <a:t>/Nk</a:t>
              </a:r>
              <a:r>
                <a:rPr lang="en-US" i="1" baseline="-25000" dirty="0" smtClean="0">
                  <a:latin typeface="Times New Roman"/>
                  <a:cs typeface="Times New Roman"/>
                </a:rPr>
                <a:t>B</a:t>
              </a:r>
              <a:r>
                <a:rPr lang="en-US" i="1" dirty="0" smtClean="0">
                  <a:latin typeface="Times New Roman"/>
                  <a:cs typeface="Times New Roman"/>
                </a:rPr>
                <a:t>T</a:t>
              </a:r>
              <a:endParaRPr lang="en-US" i="1" dirty="0">
                <a:latin typeface="Times New Roman"/>
                <a:cs typeface="Times New Roman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532440" y="1412776"/>
            <a:ext cx="394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X</a:t>
            </a:r>
            <a:endParaRPr lang="en-US" i="1" dirty="0"/>
          </a:p>
        </p:txBody>
      </p:sp>
      <p:grpSp>
        <p:nvGrpSpPr>
          <p:cNvPr id="7" name="Group 6"/>
          <p:cNvGrpSpPr/>
          <p:nvPr/>
        </p:nvGrpSpPr>
        <p:grpSpPr>
          <a:xfrm>
            <a:off x="107504" y="3140968"/>
            <a:ext cx="8496944" cy="3888432"/>
            <a:chOff x="107504" y="3140968"/>
            <a:chExt cx="8496944" cy="3888432"/>
          </a:xfrm>
        </p:grpSpPr>
        <p:grpSp>
          <p:nvGrpSpPr>
            <p:cNvPr id="4" name="Group 3"/>
            <p:cNvGrpSpPr/>
            <p:nvPr/>
          </p:nvGrpSpPr>
          <p:grpSpPr>
            <a:xfrm>
              <a:off x="107504" y="3140968"/>
              <a:ext cx="8496944" cy="3888432"/>
              <a:chOff x="107504" y="3140968"/>
              <a:chExt cx="8496944" cy="3888432"/>
            </a:xfrm>
          </p:grpSpPr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7504" y="3547317"/>
                <a:ext cx="5857712" cy="3482083"/>
              </a:xfrm>
              <a:prstGeom prst="rect">
                <a:avLst/>
              </a:prstGeom>
            </p:spPr>
          </p:pic>
          <p:pic>
            <p:nvPicPr>
              <p:cNvPr id="15" name="Picture 14" descr="스크린샷 2015-10-09 오후 5.39.03.png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47423" y="3858408"/>
                <a:ext cx="7557025" cy="506696"/>
              </a:xfrm>
              <a:prstGeom prst="rect">
                <a:avLst/>
              </a:prstGeom>
            </p:spPr>
          </p:pic>
          <p:sp>
            <p:nvSpPr>
              <p:cNvPr id="16" name="TextBox 15"/>
              <p:cNvSpPr txBox="1"/>
              <p:nvPr/>
            </p:nvSpPr>
            <p:spPr>
              <a:xfrm>
                <a:off x="1340654" y="4797152"/>
                <a:ext cx="22952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i="1" dirty="0" smtClean="0">
                    <a:latin typeface="Times New Roman"/>
                    <a:cs typeface="Times New Roman"/>
                  </a:rPr>
                  <a:t>(X </a:t>
                </a:r>
                <a:r>
                  <a:rPr lang="en-US" dirty="0" smtClean="0">
                    <a:latin typeface="Times New Roman"/>
                    <a:cs typeface="Times New Roman"/>
                  </a:rPr>
                  <a:t>dep part of </a:t>
                </a:r>
                <a:r>
                  <a:rPr lang="en-US" i="1" dirty="0" smtClean="0">
                    <a:latin typeface="Times New Roman"/>
                    <a:cs typeface="Times New Roman"/>
                  </a:rPr>
                  <a:t>S</a:t>
                </a:r>
                <a:r>
                  <a:rPr lang="en-US" i="1" baseline="-25000" dirty="0" smtClean="0">
                    <a:latin typeface="Times New Roman"/>
                    <a:cs typeface="Times New Roman"/>
                  </a:rPr>
                  <a:t>N</a:t>
                </a:r>
                <a:r>
                  <a:rPr lang="en-US" i="1" dirty="0" smtClean="0">
                    <a:latin typeface="Times New Roman"/>
                    <a:cs typeface="Times New Roman"/>
                  </a:rPr>
                  <a:t>)/Nk</a:t>
                </a:r>
                <a:r>
                  <a:rPr lang="en-US" i="1" baseline="-25000" dirty="0" smtClean="0">
                    <a:latin typeface="Times New Roman"/>
                    <a:cs typeface="Times New Roman"/>
                  </a:rPr>
                  <a:t>B</a:t>
                </a:r>
                <a:endParaRPr lang="en-US" i="1" dirty="0">
                  <a:latin typeface="Times New Roman"/>
                  <a:cs typeface="Times New Roman"/>
                </a:endParaRPr>
              </a:p>
            </p:txBody>
          </p:sp>
          <p:sp>
            <p:nvSpPr>
              <p:cNvPr id="17" name="Left Brace 16"/>
              <p:cNvSpPr/>
              <p:nvPr/>
            </p:nvSpPr>
            <p:spPr>
              <a:xfrm rot="5400000">
                <a:off x="7401735" y="2811874"/>
                <a:ext cx="297554" cy="1963855"/>
              </a:xfrm>
              <a:prstGeom prst="leftBrace">
                <a:avLst/>
              </a:prstGeom>
              <a:ln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r>
                  <a:rPr lang="en-US" smtClean="0">
                    <a:latin typeface="Zapf Dingbats"/>
                    <a:ea typeface="Zapf Dingbats"/>
                    <a:cs typeface="Zapf Dingbats"/>
                    <a:sym typeface="Zapf Dingbats"/>
                  </a:rPr>
                  <a:t>✗</a:t>
                </a:r>
                <a:endParaRPr lang="en-US"/>
              </a:p>
            </p:txBody>
          </p:sp>
          <p:sp>
            <p:nvSpPr>
              <p:cNvPr id="19" name="Text Box 7"/>
              <p:cNvSpPr txBox="1">
                <a:spLocks noChangeArrowheads="1"/>
              </p:cNvSpPr>
              <p:nvPr/>
            </p:nvSpPr>
            <p:spPr bwMode="auto">
              <a:xfrm>
                <a:off x="251520" y="3140968"/>
                <a:ext cx="1449886" cy="461665"/>
              </a:xfrm>
              <a:prstGeom prst="rect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miter lim="800000"/>
                <a:headEnd/>
                <a:tailEnd/>
              </a:ln>
              <a:effectLst>
                <a:prstShdw prst="shdw13" dist="53882" dir="13500000">
                  <a:srgbClr val="808080">
                    <a:alpha val="50000"/>
                  </a:srgbClr>
                </a:prstShdw>
              </a:effectLst>
            </p:spPr>
            <p:txBody>
              <a:bodyPr wrap="none">
                <a:spAutoFit/>
              </a:bodyPr>
              <a:lstStyle/>
              <a:p>
                <a:r>
                  <a:rPr lang="en-US" altLang="ko-KR" sz="2400" b="1" dirty="0" smtClean="0"/>
                  <a:t>Entropy:</a:t>
                </a:r>
                <a:endParaRPr lang="en-US" altLang="ko-KR" sz="2400" b="1" dirty="0"/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5508104" y="6156012"/>
              <a:ext cx="3949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/>
                <a:t>X</a:t>
              </a:r>
              <a:endParaRPr lang="en-US" i="1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3851920" y="4725144"/>
            <a:ext cx="5184576" cy="2031325"/>
            <a:chOff x="3851920" y="4725144"/>
            <a:chExt cx="5184576" cy="2031325"/>
          </a:xfrm>
        </p:grpSpPr>
        <p:grpSp>
          <p:nvGrpSpPr>
            <p:cNvPr id="20" name="Group 19"/>
            <p:cNvGrpSpPr/>
            <p:nvPr/>
          </p:nvGrpSpPr>
          <p:grpSpPr>
            <a:xfrm>
              <a:off x="3851920" y="4941168"/>
              <a:ext cx="2520280" cy="1008112"/>
              <a:chOff x="4139952" y="3284984"/>
              <a:chExt cx="2520280" cy="1008112"/>
            </a:xfrm>
          </p:grpSpPr>
          <p:sp>
            <p:nvSpPr>
              <p:cNvPr id="22" name="Rounded Rectangular Callout 21"/>
              <p:cNvSpPr/>
              <p:nvPr/>
            </p:nvSpPr>
            <p:spPr>
              <a:xfrm>
                <a:off x="4139952" y="3284984"/>
                <a:ext cx="1944216" cy="720080"/>
              </a:xfrm>
              <a:prstGeom prst="wedgeRoundRectCallout">
                <a:avLst>
                  <a:gd name="adj1" fmla="val 17106"/>
                  <a:gd name="adj2" fmla="val 187715"/>
                  <a:gd name="adj3" fmla="val 16667"/>
                </a:avLst>
              </a:prstGeom>
              <a:ln>
                <a:solidFill>
                  <a:srgbClr val="0000FF"/>
                </a:solidFill>
                <a:prstDash val="solid"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Ordering effect of gravity</a:t>
                </a:r>
                <a:endParaRPr lang="en-US" dirty="0"/>
              </a:p>
            </p:txBody>
          </p:sp>
          <p:pic>
            <p:nvPicPr>
              <p:cNvPr id="23" name="Picture 3" descr="C:\Users\HCKIM\AppData\Local\Microsoft\Windows\Temporary Internet Files\Content.IE5\V8S7G86G\MC900423165[1].wmf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68144" y="3463516"/>
                <a:ext cx="792088" cy="8295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6" name="TextBox 25"/>
            <p:cNvSpPr txBox="1"/>
            <p:nvPr/>
          </p:nvSpPr>
          <p:spPr>
            <a:xfrm>
              <a:off x="6444208" y="4725144"/>
              <a:ext cx="2592288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Entropy takes </a:t>
              </a:r>
              <a:br>
                <a:rPr lang="en-US" b="1" dirty="0" smtClean="0"/>
              </a:br>
              <a:r>
                <a:rPr lang="en-US" b="1" u="sng" dirty="0" smtClean="0"/>
                <a:t>negative values </a:t>
              </a:r>
              <a:br>
                <a:rPr lang="en-US" b="1" u="sng" dirty="0" smtClean="0"/>
              </a:br>
              <a:r>
                <a:rPr lang="en-US" b="1" dirty="0" smtClean="0"/>
                <a:t>for large gravity.</a:t>
              </a:r>
            </a:p>
            <a:p>
              <a:endParaRPr lang="en-US" b="1" dirty="0" smtClean="0"/>
            </a:p>
            <a:p>
              <a:r>
                <a:rPr lang="en-US" b="1" dirty="0" smtClean="0"/>
                <a:t>Mathematical artifact </a:t>
              </a:r>
              <a:br>
                <a:rPr lang="en-US" b="1" dirty="0" smtClean="0"/>
              </a:br>
              <a:r>
                <a:rPr lang="en-US" b="1" dirty="0" smtClean="0"/>
                <a:t>of the canonical </a:t>
              </a:r>
              <a:br>
                <a:rPr lang="en-US" b="1" dirty="0" smtClean="0"/>
              </a:br>
              <a:r>
                <a:rPr lang="en-US" b="1" dirty="0" smtClean="0"/>
                <a:t>ensemble.</a:t>
              </a:r>
              <a:endParaRPr 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5872900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323528" y="116633"/>
            <a:ext cx="8604448" cy="525401"/>
          </a:xfrm>
          <a:prstGeom prst="rect">
            <a:avLst/>
          </a:prstGeom>
          <a:solidFill>
            <a:srgbClr val="CCFFFF"/>
          </a:solidFill>
          <a:ln w="9525" algn="ctr">
            <a:noFill/>
            <a:miter lim="800000"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CCFFFF"/>
            </a:extrusionClr>
          </a:sp3d>
        </p:spPr>
        <p:txBody>
          <a:bodyPr wrap="square" lIns="90000" tIns="46800" rIns="90000" bIns="46800">
            <a:spAutoFit/>
            <a:flatTx/>
          </a:bodyPr>
          <a:lstStyle/>
          <a:p>
            <a:r>
              <a:rPr lang="en-US" altLang="ko-KR" sz="2800" b="1" dirty="0" smtClean="0"/>
              <a:t>Total energy and Entropy </a:t>
            </a:r>
            <a:r>
              <a:rPr lang="en-US" altLang="ko-KR" sz="2800" b="1" dirty="0" smtClean="0">
                <a:solidFill>
                  <a:srgbClr val="F22EE4"/>
                </a:solidFill>
              </a:rPr>
              <a:t>in Rindler Spacetime</a:t>
            </a:r>
            <a:endParaRPr lang="en-US" altLang="ko-KR" sz="2800" b="1" dirty="0">
              <a:solidFill>
                <a:srgbClr val="F22EE4"/>
              </a:solidFill>
            </a:endParaRPr>
          </a:p>
        </p:txBody>
      </p:sp>
      <p:pic>
        <p:nvPicPr>
          <p:cNvPr id="4" name="Picture 3" descr="스크린샷 2015-10-21 오전 10.22.5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4744"/>
            <a:ext cx="9144000" cy="3430204"/>
          </a:xfrm>
          <a:prstGeom prst="rect">
            <a:avLst/>
          </a:prstGeom>
        </p:spPr>
      </p:pic>
      <p:pic>
        <p:nvPicPr>
          <p:cNvPr id="3" name="Picture 2" descr="스크린샷 2015-11-11 오후 11.47.27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197" y="4581128"/>
            <a:ext cx="4406900" cy="736600"/>
          </a:xfrm>
          <a:prstGeom prst="rect">
            <a:avLst/>
          </a:prstGeom>
        </p:spPr>
      </p:pic>
      <p:pic>
        <p:nvPicPr>
          <p:cNvPr id="5" name="Picture 4" descr="스크린샷 2015-11-11 오후 11.47.34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312" y="4712692"/>
            <a:ext cx="3886200" cy="44450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79512" y="1412776"/>
            <a:ext cx="9001000" cy="4945905"/>
            <a:chOff x="179512" y="1412776"/>
            <a:chExt cx="9001000" cy="4945905"/>
          </a:xfrm>
        </p:grpSpPr>
        <p:sp>
          <p:nvSpPr>
            <p:cNvPr id="9" name="Text Box 7"/>
            <p:cNvSpPr txBox="1">
              <a:spLocks noChangeArrowheads="1"/>
            </p:cNvSpPr>
            <p:nvPr/>
          </p:nvSpPr>
          <p:spPr bwMode="auto">
            <a:xfrm>
              <a:off x="179512" y="5589240"/>
              <a:ext cx="8784976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3" dist="53882" dir="13500000">
                <a:srgbClr val="808080">
                  <a:alpha val="50000"/>
                </a:srgbClr>
              </a:prstShdw>
            </a:effectLst>
          </p:spPr>
          <p:txBody>
            <a:bodyPr wrap="square">
              <a:spAutoFit/>
            </a:bodyPr>
            <a:lstStyle/>
            <a:p>
              <a:r>
                <a:rPr lang="en-US" altLang="ko-KR" sz="2000" b="1" dirty="0" smtClean="0"/>
                <a:t>In the strong gravity region, physical quantities appear to have some </a:t>
              </a:r>
              <a:br>
                <a:rPr lang="en-US" altLang="ko-KR" sz="2000" b="1" dirty="0" smtClean="0"/>
              </a:br>
              <a:r>
                <a:rPr lang="en-US" altLang="ko-KR" sz="2000" b="1" dirty="0" smtClean="0"/>
                <a:t>universality</a:t>
              </a:r>
              <a:r>
                <a:rPr lang="en-US" altLang="ko-KR" sz="2400" b="1" dirty="0" smtClean="0"/>
                <a:t>. </a:t>
              </a:r>
              <a:endParaRPr lang="en-US" altLang="ko-KR" sz="2400" b="1" dirty="0"/>
            </a:p>
          </p:txBody>
        </p:sp>
        <p:sp>
          <p:nvSpPr>
            <p:cNvPr id="6" name="Oval 5"/>
            <p:cNvSpPr/>
            <p:nvPr/>
          </p:nvSpPr>
          <p:spPr>
            <a:xfrm>
              <a:off x="3635896" y="2996952"/>
              <a:ext cx="864096" cy="720080"/>
            </a:xfrm>
            <a:prstGeom prst="ellipse">
              <a:avLst/>
            </a:prstGeom>
            <a:ln w="28575" cmpd="sng">
              <a:solidFill>
                <a:srgbClr val="FF6600"/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8316416" y="1412776"/>
              <a:ext cx="864096" cy="1152128"/>
            </a:xfrm>
            <a:prstGeom prst="ellipse">
              <a:avLst/>
            </a:prstGeom>
            <a:ln w="28575" cmpd="sng">
              <a:solidFill>
                <a:srgbClr val="FF6600"/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971600" y="5559352"/>
              <a:ext cx="864096" cy="491824"/>
            </a:xfrm>
            <a:prstGeom prst="ellipse">
              <a:avLst/>
            </a:prstGeom>
            <a:ln w="28575" cmpd="sng">
              <a:solidFill>
                <a:srgbClr val="FF6600"/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107504" y="6413266"/>
            <a:ext cx="878497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rgbClr val="808080">
                <a:alpha val="50000"/>
              </a:srgbClr>
            </a:prstShdw>
          </a:effectLst>
        </p:spPr>
        <p:txBody>
          <a:bodyPr wrap="square">
            <a:spAutoFit/>
          </a:bodyPr>
          <a:lstStyle/>
          <a:p>
            <a:r>
              <a:rPr lang="en-US" altLang="ko-KR" sz="2000" b="1" dirty="0" smtClean="0"/>
              <a:t>The energy is larger than </a:t>
            </a:r>
            <a:r>
              <a:rPr lang="en-US" altLang="ko-KR" sz="2000" dirty="0" smtClean="0"/>
              <a:t>3</a:t>
            </a:r>
            <a:r>
              <a:rPr lang="en-US" altLang="ko-KR" sz="2000" i="1" dirty="0" smtClean="0"/>
              <a:t>Nk</a:t>
            </a:r>
            <a:r>
              <a:rPr lang="en-US" altLang="ko-KR" sz="2000" i="1" baseline="-25000" dirty="0" smtClean="0"/>
              <a:t>B</a:t>
            </a:r>
            <a:r>
              <a:rPr lang="en-US" altLang="ko-KR" sz="2000" i="1" dirty="0" smtClean="0"/>
              <a:t>T</a:t>
            </a:r>
            <a:r>
              <a:rPr lang="en-US" altLang="ko-KR" sz="2000" b="1" dirty="0" smtClean="0"/>
              <a:t> always.</a:t>
            </a:r>
            <a:endParaRPr lang="en-US" altLang="ko-KR" sz="2400" b="1" dirty="0"/>
          </a:p>
        </p:txBody>
      </p:sp>
      <p:pic>
        <p:nvPicPr>
          <p:cNvPr id="12" name="Picture 11" descr="스크린샷 2016-10-27 오후 4.41.02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657422"/>
            <a:ext cx="1446797" cy="195514"/>
          </a:xfrm>
          <a:prstGeom prst="rect">
            <a:avLst/>
          </a:prstGeom>
        </p:spPr>
      </p:pic>
      <p:pic>
        <p:nvPicPr>
          <p:cNvPr id="13" name="Picture 12" descr="스크린샷 2016-10-27 오후 4.42.23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813" y="908720"/>
            <a:ext cx="2949339" cy="30438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07504" y="1484784"/>
            <a:ext cx="1584176" cy="720080"/>
          </a:xfrm>
          <a:prstGeom prst="rect">
            <a:avLst/>
          </a:prstGeom>
          <a:ln w="28575" cmpd="sng">
            <a:solidFill>
              <a:srgbClr val="660066"/>
            </a:solidFill>
            <a:prstDash val="sys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4788024" y="3380508"/>
            <a:ext cx="1584176" cy="720080"/>
          </a:xfrm>
          <a:prstGeom prst="rect">
            <a:avLst/>
          </a:prstGeom>
          <a:ln w="28575" cmpd="sng">
            <a:solidFill>
              <a:srgbClr val="660066"/>
            </a:solidFill>
            <a:prstDash val="sys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970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691680" y="116633"/>
            <a:ext cx="5904656" cy="371513"/>
          </a:xfrm>
          <a:prstGeom prst="rect">
            <a:avLst/>
          </a:prstGeom>
          <a:solidFill>
            <a:srgbClr val="CCFFFF"/>
          </a:solidFill>
          <a:ln w="9525" algn="ctr">
            <a:noFill/>
            <a:miter lim="800000"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CCFFFF"/>
            </a:extrusionClr>
          </a:sp3d>
        </p:spPr>
        <p:txBody>
          <a:bodyPr wrap="square" lIns="90000" tIns="46800" rIns="90000" bIns="46800">
            <a:spAutoFit/>
            <a:flatTx/>
          </a:bodyPr>
          <a:lstStyle/>
          <a:p>
            <a:r>
              <a:rPr lang="en-US" altLang="ko-KR" b="1" dirty="0" smtClean="0"/>
              <a:t>Gravitational potential:</a:t>
            </a:r>
            <a:endParaRPr lang="en-US" altLang="ko-KR" b="1" dirty="0"/>
          </a:p>
        </p:txBody>
      </p:sp>
      <p:sp>
        <p:nvSpPr>
          <p:cNvPr id="25" name="Text Box 7"/>
          <p:cNvSpPr txBox="1">
            <a:spLocks noChangeArrowheads="1"/>
          </p:cNvSpPr>
          <p:nvPr/>
        </p:nvSpPr>
        <p:spPr bwMode="auto">
          <a:xfrm>
            <a:off x="323528" y="1023119"/>
            <a:ext cx="4324111" cy="46166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>
            <a:prstShdw prst="shdw13" dist="53882" dir="13500000">
              <a:srgbClr val="808080">
                <a:alpha val="50000"/>
              </a:srgbClr>
            </a:prstShdw>
          </a:effectLst>
        </p:spPr>
        <p:txBody>
          <a:bodyPr wrap="none">
            <a:spAutoFit/>
          </a:bodyPr>
          <a:lstStyle/>
          <a:p>
            <a:r>
              <a:rPr lang="en-US" altLang="ko-KR" sz="2400" i="1" dirty="0" smtClean="0"/>
              <a:t>Gravitational potential Energy:</a:t>
            </a:r>
            <a:endParaRPr lang="en-US" altLang="ko-KR" sz="2400" b="1" dirty="0"/>
          </a:p>
        </p:txBody>
      </p:sp>
      <p:pic>
        <p:nvPicPr>
          <p:cNvPr id="6" name="Picture 5" descr="스크린샷 2015-11-11 오후 11.57.36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500094"/>
            <a:ext cx="5003800" cy="406400"/>
          </a:xfrm>
          <a:prstGeom prst="rect">
            <a:avLst/>
          </a:prstGeom>
        </p:spPr>
      </p:pic>
      <p:pic>
        <p:nvPicPr>
          <p:cNvPr id="7" name="Picture 6" descr="스크린샷 2015-11-11 오후 11.57.42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988840"/>
            <a:ext cx="5143500" cy="850900"/>
          </a:xfrm>
          <a:prstGeom prst="rect">
            <a:avLst/>
          </a:prstGeom>
        </p:spPr>
      </p:pic>
      <p:pic>
        <p:nvPicPr>
          <p:cNvPr id="9" name="Picture 8" descr="스크린샷 2015-11-11 오후 11.59.17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957231"/>
            <a:ext cx="6108700" cy="389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0352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691680" y="116633"/>
            <a:ext cx="5904656" cy="371513"/>
          </a:xfrm>
          <a:prstGeom prst="rect">
            <a:avLst/>
          </a:prstGeom>
          <a:solidFill>
            <a:srgbClr val="CCFFFF"/>
          </a:solidFill>
          <a:ln w="9525" algn="ctr">
            <a:noFill/>
            <a:miter lim="800000"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CCFFFF"/>
            </a:extrusionClr>
          </a:sp3d>
        </p:spPr>
        <p:txBody>
          <a:bodyPr wrap="square" lIns="90000" tIns="46800" rIns="90000" bIns="46800">
            <a:spAutoFit/>
            <a:flatTx/>
          </a:bodyPr>
          <a:lstStyle/>
          <a:p>
            <a:r>
              <a:rPr lang="en-US" altLang="ko-KR" b="1" dirty="0" smtClean="0"/>
              <a:t>Two</a:t>
            </a:r>
            <a:r>
              <a:rPr lang="en-US" altLang="ko-KR" b="1" dirty="0" smtClean="0"/>
              <a:t> Energy Capacities</a:t>
            </a:r>
            <a:r>
              <a:rPr lang="en-US" altLang="ko-KR" b="1" dirty="0" smtClean="0"/>
              <a:t>:</a:t>
            </a:r>
            <a:endParaRPr lang="en-US" altLang="ko-KR" b="1" dirty="0"/>
          </a:p>
        </p:txBody>
      </p:sp>
      <p:sp>
        <p:nvSpPr>
          <p:cNvPr id="25" name="Text Box 7"/>
          <p:cNvSpPr txBox="1">
            <a:spLocks noChangeArrowheads="1"/>
          </p:cNvSpPr>
          <p:nvPr/>
        </p:nvSpPr>
        <p:spPr bwMode="auto">
          <a:xfrm>
            <a:off x="323528" y="692696"/>
            <a:ext cx="8568952" cy="830997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>
            <a:prstShdw prst="shdw13" dist="53882" dir="13500000">
              <a:srgbClr val="808080">
                <a:alpha val="50000"/>
              </a:srgbClr>
            </a:prstShdw>
          </a:effectLst>
        </p:spPr>
        <p:txBody>
          <a:bodyPr wrap="square">
            <a:spAutoFit/>
          </a:bodyPr>
          <a:lstStyle/>
          <a:p>
            <a:r>
              <a:rPr lang="en-US" altLang="ko-KR" sz="2400" i="1" dirty="0" smtClean="0"/>
              <a:t>Heat Capacity </a:t>
            </a:r>
            <a:r>
              <a:rPr lang="en-US" altLang="ko-KR" sz="2400" i="1" dirty="0" smtClean="0"/>
              <a:t>wrt </a:t>
            </a:r>
            <a:r>
              <a:rPr lang="en-US" altLang="ko-KR" sz="2400" b="1" i="1" dirty="0" smtClean="0"/>
              <a:t>temperature </a:t>
            </a:r>
            <a:r>
              <a:rPr lang="en-US" altLang="ko-KR" sz="2400" i="1" dirty="0" smtClean="0"/>
              <a:t>change</a:t>
            </a:r>
            <a:r>
              <a:rPr lang="en-US" altLang="ko-KR" sz="2400" i="1" dirty="0" smtClean="0"/>
              <a:t> </a:t>
            </a:r>
            <a:r>
              <a:rPr lang="en-US" altLang="ko-KR" sz="2400" i="1" dirty="0" smtClean="0"/>
              <a:t>and  </a:t>
            </a:r>
            <a:br>
              <a:rPr lang="en-US" altLang="ko-KR" sz="2400" i="1" dirty="0" smtClean="0"/>
            </a:br>
            <a:r>
              <a:rPr lang="en-US" altLang="ko-KR" sz="2400" i="1" dirty="0" smtClean="0"/>
              <a:t>Energy Capacity </a:t>
            </a:r>
            <a:r>
              <a:rPr lang="en-US" altLang="ko-KR" sz="2400" i="1" dirty="0" smtClean="0"/>
              <a:t>wrt </a:t>
            </a:r>
            <a:r>
              <a:rPr lang="en-US" altLang="ko-KR" sz="2400" b="1" i="1" dirty="0" smtClean="0"/>
              <a:t>gravity</a:t>
            </a:r>
            <a:r>
              <a:rPr lang="en-US" altLang="ko-KR" sz="2400" i="1" dirty="0" smtClean="0"/>
              <a:t> change</a:t>
            </a:r>
            <a:r>
              <a:rPr lang="en-US" altLang="ko-KR" sz="2400" i="1" dirty="0" smtClean="0"/>
              <a:t>:</a:t>
            </a:r>
            <a:endParaRPr lang="en-US" altLang="ko-KR" sz="2400" b="1" dirty="0"/>
          </a:p>
        </p:txBody>
      </p:sp>
      <p:pic>
        <p:nvPicPr>
          <p:cNvPr id="4" name="Picture 3" descr="스크린샷 2015-11-11 오후 11.57.52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36" y="1556792"/>
            <a:ext cx="8312728" cy="735843"/>
          </a:xfrm>
          <a:prstGeom prst="rect">
            <a:avLst/>
          </a:prstGeom>
        </p:spPr>
      </p:pic>
      <p:pic>
        <p:nvPicPr>
          <p:cNvPr id="5" name="Picture 4" descr="스크린샷 2015-11-11 오후 11.58.08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348880"/>
            <a:ext cx="3590636" cy="727364"/>
          </a:xfrm>
          <a:prstGeom prst="rect">
            <a:avLst/>
          </a:prstGeom>
        </p:spPr>
      </p:pic>
      <p:pic>
        <p:nvPicPr>
          <p:cNvPr id="8" name="Picture 7" descr="스크린샷 2015-11-11 오후 11.58.2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25" y="3520600"/>
            <a:ext cx="4723141" cy="3148760"/>
          </a:xfrm>
          <a:prstGeom prst="rect">
            <a:avLst/>
          </a:prstGeom>
        </p:spPr>
      </p:pic>
      <p:pic>
        <p:nvPicPr>
          <p:cNvPr id="10" name="Picture 9" descr="스크린샷 2015-11-11 오후 11.58.28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322" y="3594071"/>
            <a:ext cx="4597190" cy="3075289"/>
          </a:xfrm>
          <a:prstGeom prst="rect">
            <a:avLst/>
          </a:prstGeom>
        </p:spPr>
      </p:pic>
      <p:pic>
        <p:nvPicPr>
          <p:cNvPr id="3" name="Picture 2" descr="스크린샷 2017-07-02 오전 10.48.59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712" y="2276872"/>
            <a:ext cx="3169752" cy="26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1421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539552" y="116633"/>
            <a:ext cx="5256584" cy="648512"/>
          </a:xfrm>
          <a:prstGeom prst="rect">
            <a:avLst/>
          </a:prstGeom>
          <a:solidFill>
            <a:srgbClr val="CCFFFF"/>
          </a:solidFill>
          <a:ln w="9525" algn="ctr">
            <a:noFill/>
            <a:miter lim="800000"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CCFFFF"/>
            </a:extrusionClr>
          </a:sp3d>
        </p:spPr>
        <p:txBody>
          <a:bodyPr wrap="square" lIns="90000" tIns="46800" rIns="90000" bIns="46800">
            <a:spAutoFit/>
            <a:flatTx/>
          </a:bodyPr>
          <a:lstStyle/>
          <a:p>
            <a:r>
              <a:rPr lang="en-US" altLang="ko-KR" sz="3600" b="1" dirty="0" smtClean="0"/>
              <a:t>Strong gravity regime:</a:t>
            </a:r>
            <a:endParaRPr lang="en-US" altLang="ko-KR" sz="36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07504" y="692696"/>
            <a:ext cx="8712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sz="2000" b="1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endParaRPr lang="en-US" altLang="ko-KR" sz="2000" b="1" dirty="0" smtClean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323528" y="1340768"/>
            <a:ext cx="7334851" cy="46166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>
            <a:prstShdw prst="shdw13" dist="53882" dir="13500000">
              <a:srgbClr val="808080">
                <a:alpha val="50000"/>
              </a:srgbClr>
            </a:prstShdw>
          </a:effectLst>
        </p:spPr>
        <p:txBody>
          <a:bodyPr wrap="none">
            <a:spAutoFit/>
          </a:bodyPr>
          <a:lstStyle/>
          <a:p>
            <a:r>
              <a:rPr lang="en-US" altLang="ko-KR" sz="2400" i="1" dirty="0" smtClean="0"/>
              <a:t>Parameterize the distance from the event horizon as</a:t>
            </a:r>
            <a:endParaRPr lang="en-US" altLang="ko-KR" sz="2400" b="1" dirty="0"/>
          </a:p>
        </p:txBody>
      </p:sp>
      <p:pic>
        <p:nvPicPr>
          <p:cNvPr id="4" name="Picture 3" descr="스크린샷 2015-11-12 오전 10.56.4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80728"/>
            <a:ext cx="8312727" cy="273670"/>
          </a:xfrm>
          <a:prstGeom prst="rect">
            <a:avLst/>
          </a:prstGeom>
        </p:spPr>
      </p:pic>
      <p:pic>
        <p:nvPicPr>
          <p:cNvPr id="5" name="Picture 4" descr="스크린샷 2015-11-12 오전 10.56.2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857772"/>
            <a:ext cx="5130800" cy="41910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755576" y="3716977"/>
            <a:ext cx="7594937" cy="1440215"/>
            <a:chOff x="755576" y="3716977"/>
            <a:chExt cx="7594937" cy="1440215"/>
          </a:xfrm>
        </p:grpSpPr>
        <p:pic>
          <p:nvPicPr>
            <p:cNvPr id="6" name="Picture 5" descr="스크린샷 2015-11-12 오전 10.57.04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576" y="3716977"/>
              <a:ext cx="7557025" cy="658454"/>
            </a:xfrm>
            <a:prstGeom prst="rect">
              <a:avLst/>
            </a:prstGeom>
          </p:spPr>
        </p:pic>
        <p:pic>
          <p:nvPicPr>
            <p:cNvPr id="7" name="Picture 6" descr="스크린샷 2015-11-12 오전 10.57.15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488" y="4375431"/>
              <a:ext cx="7557025" cy="781761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755576" y="2852936"/>
            <a:ext cx="3456384" cy="3672408"/>
            <a:chOff x="755576" y="2852936"/>
            <a:chExt cx="3456384" cy="3672408"/>
          </a:xfrm>
        </p:grpSpPr>
        <p:sp>
          <p:nvSpPr>
            <p:cNvPr id="11" name="Oval Callout 10"/>
            <p:cNvSpPr/>
            <p:nvPr/>
          </p:nvSpPr>
          <p:spPr>
            <a:xfrm>
              <a:off x="755576" y="5661248"/>
              <a:ext cx="2304256" cy="864096"/>
            </a:xfrm>
            <a:prstGeom prst="wedgeEllipseCallout">
              <a:avLst>
                <a:gd name="adj1" fmla="val -11446"/>
                <a:gd name="adj2" fmla="val -136348"/>
              </a:avLst>
            </a:prstGeom>
            <a:solidFill>
              <a:srgbClr val="FFFF00"/>
            </a:solidFill>
            <a:ln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Area </a:t>
              </a:r>
              <a:br>
                <a:rPr lang="en-US" dirty="0" smtClean="0"/>
              </a:br>
              <a:r>
                <a:rPr lang="en-US" dirty="0" smtClean="0"/>
                <a:t>proportionality</a:t>
              </a:r>
              <a:endParaRPr lang="en-US" dirty="0"/>
            </a:p>
          </p:txBody>
        </p:sp>
        <p:sp>
          <p:nvSpPr>
            <p:cNvPr id="10" name="Oval Callout 9"/>
            <p:cNvSpPr/>
            <p:nvPr/>
          </p:nvSpPr>
          <p:spPr>
            <a:xfrm>
              <a:off x="1907704" y="2852936"/>
              <a:ext cx="2304256" cy="864096"/>
            </a:xfrm>
            <a:prstGeom prst="wedgeEllipseCallout">
              <a:avLst>
                <a:gd name="adj1" fmla="val -36435"/>
                <a:gd name="adj2" fmla="val 64492"/>
              </a:avLst>
            </a:prstGeom>
            <a:ln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Radiation?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3303907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ct.infn.it/home/burgio/images/crossection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804" y="-4923928"/>
            <a:ext cx="15626391" cy="11593779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3995936" y="3212976"/>
            <a:ext cx="1368152" cy="648072"/>
            <a:chOff x="2699792" y="5013176"/>
            <a:chExt cx="1368152" cy="648072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PaintStrokes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9792" y="5205404"/>
              <a:ext cx="1177532" cy="3838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Cube 4"/>
            <p:cNvSpPr/>
            <p:nvPr/>
          </p:nvSpPr>
          <p:spPr>
            <a:xfrm>
              <a:off x="3347864" y="5013176"/>
              <a:ext cx="720080" cy="648072"/>
            </a:xfrm>
            <a:prstGeom prst="cube">
              <a:avLst/>
            </a:prstGeom>
            <a:ln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763688" y="4653136"/>
            <a:ext cx="6480720" cy="1477328"/>
          </a:xfrm>
          <a:prstGeom prst="rect">
            <a:avLst/>
          </a:prstGeom>
          <a:solidFill>
            <a:schemeClr val="bg1"/>
          </a:solidFill>
          <a:ln>
            <a:solidFill>
              <a:srgbClr val="4F81B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Tiny volume</a:t>
            </a:r>
            <a:r>
              <a:rPr lang="en-US" b="1" dirty="0" smtClean="0">
                <a:sym typeface="Wingdings"/>
              </a:rPr>
              <a:t> Locality</a:t>
            </a:r>
          </a:p>
          <a:p>
            <a:pPr algn="ctr"/>
            <a:endParaRPr lang="en-US" b="1" dirty="0" smtClean="0"/>
          </a:p>
          <a:p>
            <a:pPr algn="ctr"/>
            <a:r>
              <a:rPr lang="en-US" b="1" dirty="0" smtClean="0"/>
              <a:t>Large enough number of particles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>
                <a:sym typeface="Wingdings"/>
              </a:rPr>
              <a:t> Statistical description in terms of density and pressure. 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339752" y="2132856"/>
            <a:ext cx="4994100" cy="954107"/>
          </a:xfrm>
          <a:prstGeom prst="rect">
            <a:avLst/>
          </a:prstGeom>
          <a:solidFill>
            <a:srgbClr val="FFFFFF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Equation of states obtained 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>in </a:t>
            </a:r>
            <a:r>
              <a:rPr lang="en-US" sz="2800" b="1" dirty="0" smtClean="0"/>
              <a:t>a flat spacetime are used!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0643057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323528" y="1124744"/>
            <a:ext cx="3266772" cy="307777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>
            <a:prstShdw prst="shdw13" dist="53882" dir="13500000">
              <a:srgbClr val="808080">
                <a:alpha val="50000"/>
              </a:srgbClr>
            </a:prstShdw>
          </a:effectLst>
        </p:spPr>
        <p:txBody>
          <a:bodyPr wrap="none">
            <a:spAutoFit/>
          </a:bodyPr>
          <a:lstStyle/>
          <a:p>
            <a:r>
              <a:rPr lang="en-US" altLang="ko-KR" sz="1400" i="1" dirty="0" smtClean="0"/>
              <a:t>Differentiating the definition of entropy:</a:t>
            </a:r>
            <a:endParaRPr lang="en-US" altLang="ko-KR" sz="1400" b="1" dirty="0"/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403648" y="116633"/>
            <a:ext cx="4896544" cy="525401"/>
          </a:xfrm>
          <a:prstGeom prst="rect">
            <a:avLst/>
          </a:prstGeom>
          <a:solidFill>
            <a:srgbClr val="CCFFFF"/>
          </a:solidFill>
          <a:ln w="9525" algn="ctr">
            <a:noFill/>
            <a:miter lim="800000"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CCFFFF"/>
            </a:extrusionClr>
          </a:sp3d>
        </p:spPr>
        <p:txBody>
          <a:bodyPr wrap="square" lIns="90000" tIns="46800" rIns="90000" bIns="46800">
            <a:spAutoFit/>
            <a:flatTx/>
          </a:bodyPr>
          <a:lstStyle/>
          <a:p>
            <a:r>
              <a:rPr lang="en-US" altLang="ko-KR" sz="2800" b="1" dirty="0" smtClean="0"/>
              <a:t> Thermodynamic first law</a:t>
            </a:r>
            <a:endParaRPr lang="en-US" altLang="ko-KR" sz="2800" b="1" dirty="0"/>
          </a:p>
        </p:txBody>
      </p:sp>
      <p:pic>
        <p:nvPicPr>
          <p:cNvPr id="4" name="Picture 3" descr="스크린샷 2015-11-12 오전 11.14.0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135199"/>
            <a:ext cx="2836486" cy="277577"/>
          </a:xfrm>
          <a:prstGeom prst="rect">
            <a:avLst/>
          </a:prstGeom>
        </p:spPr>
      </p:pic>
      <p:pic>
        <p:nvPicPr>
          <p:cNvPr id="5" name="Picture 4" descr="스크린샷 2015-11-12 오전 11.14.1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398" y="1517321"/>
            <a:ext cx="4996033" cy="650744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323528" y="2401143"/>
            <a:ext cx="6975704" cy="1061643"/>
            <a:chOff x="323528" y="2401143"/>
            <a:chExt cx="6975704" cy="1061643"/>
          </a:xfrm>
        </p:grpSpPr>
        <p:pic>
          <p:nvPicPr>
            <p:cNvPr id="6" name="Picture 5" descr="스크린샷 2015-11-12 오전 11.14.22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2537" y="2780554"/>
              <a:ext cx="5856695" cy="682232"/>
            </a:xfrm>
            <a:prstGeom prst="rect">
              <a:avLst/>
            </a:prstGeom>
          </p:spPr>
        </p:pic>
        <p:sp>
          <p:nvSpPr>
            <p:cNvPr id="15" name="Text Box 7"/>
            <p:cNvSpPr txBox="1">
              <a:spLocks noChangeArrowheads="1"/>
            </p:cNvSpPr>
            <p:nvPr/>
          </p:nvSpPr>
          <p:spPr bwMode="auto">
            <a:xfrm>
              <a:off x="323528" y="2401143"/>
              <a:ext cx="3017192" cy="307777"/>
            </a:xfrm>
            <a:prstGeom prst="rect">
              <a:avLst/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  <a:effectLst>
              <a:prstShdw prst="shdw13" dist="53882" dir="13500000">
                <a:srgbClr val="808080">
                  <a:alpha val="50000"/>
                </a:srgbClr>
              </a:prstShdw>
            </a:effectLst>
          </p:spPr>
          <p:txBody>
            <a:bodyPr wrap="none">
              <a:spAutoFit/>
            </a:bodyPr>
            <a:lstStyle/>
            <a:p>
              <a:r>
                <a:rPr lang="en-US" altLang="ko-KR" sz="1400" i="1" dirty="0" smtClean="0"/>
                <a:t>Differentiating the partition function:</a:t>
              </a:r>
              <a:endParaRPr lang="en-US" altLang="ko-KR" sz="1400" b="1" dirty="0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23528" y="3769295"/>
            <a:ext cx="8136904" cy="2612033"/>
            <a:chOff x="323528" y="3553271"/>
            <a:chExt cx="8136904" cy="2612033"/>
          </a:xfrm>
        </p:grpSpPr>
        <p:pic>
          <p:nvPicPr>
            <p:cNvPr id="7" name="Picture 6" descr="스크린샷 2015-11-12 오전 11.14.35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1252" y="3970579"/>
              <a:ext cx="5472545" cy="750455"/>
            </a:xfrm>
            <a:prstGeom prst="rect">
              <a:avLst/>
            </a:prstGeom>
          </p:spPr>
        </p:pic>
        <p:sp>
          <p:nvSpPr>
            <p:cNvPr id="17" name="Text Box 7"/>
            <p:cNvSpPr txBox="1">
              <a:spLocks noChangeArrowheads="1"/>
            </p:cNvSpPr>
            <p:nvPr/>
          </p:nvSpPr>
          <p:spPr bwMode="auto">
            <a:xfrm>
              <a:off x="323528" y="3553271"/>
              <a:ext cx="3316215" cy="307777"/>
            </a:xfrm>
            <a:prstGeom prst="rect">
              <a:avLst/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  <a:effectLst>
              <a:prstShdw prst="shdw13" dist="53882" dir="13500000">
                <a:srgbClr val="808080">
                  <a:alpha val="50000"/>
                </a:srgbClr>
              </a:prstShdw>
            </a:effectLst>
          </p:spPr>
          <p:txBody>
            <a:bodyPr wrap="none">
              <a:spAutoFit/>
            </a:bodyPr>
            <a:lstStyle/>
            <a:p>
              <a:r>
                <a:rPr lang="en-US" altLang="ko-KR" sz="1400" i="1" dirty="0" smtClean="0"/>
                <a:t>Combining the two, we get the first law:</a:t>
              </a:r>
              <a:endParaRPr lang="en-US" altLang="ko-KR" sz="1400" b="1" dirty="0"/>
            </a:p>
          </p:txBody>
        </p:sp>
        <p:sp>
          <p:nvSpPr>
            <p:cNvPr id="18" name="Oval Callout 17"/>
            <p:cNvSpPr/>
            <p:nvPr/>
          </p:nvSpPr>
          <p:spPr>
            <a:xfrm>
              <a:off x="5076056" y="4941168"/>
              <a:ext cx="3384376" cy="1224136"/>
            </a:xfrm>
            <a:prstGeom prst="wedgeEllipseCallout">
              <a:avLst>
                <a:gd name="adj1" fmla="val -27651"/>
                <a:gd name="adj2" fmla="val -82745"/>
              </a:avLst>
            </a:prstGeom>
            <a:solidFill>
              <a:srgbClr val="FFFF00"/>
            </a:solidFill>
            <a:ln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Gravitational </a:t>
              </a:r>
              <a:br>
                <a:rPr lang="en-US" dirty="0" smtClean="0"/>
              </a:br>
              <a:r>
                <a:rPr lang="en-US" dirty="0" smtClean="0"/>
                <a:t>potential energy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3303907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323528" y="740532"/>
            <a:ext cx="2512597" cy="307777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>
            <a:prstShdw prst="shdw13" dist="53882" dir="13500000">
              <a:srgbClr val="808080">
                <a:alpha val="50000"/>
              </a:srgbClr>
            </a:prstShdw>
          </a:effectLst>
        </p:spPr>
        <p:txBody>
          <a:bodyPr wrap="none">
            <a:spAutoFit/>
          </a:bodyPr>
          <a:lstStyle/>
          <a:p>
            <a:r>
              <a:rPr lang="en-US" altLang="ko-KR" sz="1400" i="1" dirty="0" smtClean="0"/>
              <a:t>From the first law with </a:t>
            </a:r>
            <a:r>
              <a:rPr lang="en-US" altLang="ko-KR" sz="1400" i="1" dirty="0"/>
              <a:t> </a:t>
            </a:r>
            <a:r>
              <a:rPr lang="en-US" altLang="ko-KR" sz="1400" i="1" dirty="0" err="1" smtClean="0"/>
              <a:t>dS</a:t>
            </a:r>
            <a:r>
              <a:rPr lang="en-US" altLang="ko-KR" sz="1400" i="1" dirty="0" smtClean="0"/>
              <a:t>=0,</a:t>
            </a:r>
            <a:endParaRPr lang="en-US" altLang="ko-KR" sz="1400" b="1" dirty="0"/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403648" y="116633"/>
            <a:ext cx="5184576" cy="371513"/>
          </a:xfrm>
          <a:prstGeom prst="rect">
            <a:avLst/>
          </a:prstGeom>
          <a:solidFill>
            <a:srgbClr val="CCFFFF"/>
          </a:solidFill>
          <a:ln w="9525" algn="ctr">
            <a:noFill/>
            <a:miter lim="800000"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CCFFFF"/>
            </a:extrusionClr>
          </a:sp3d>
        </p:spPr>
        <p:txBody>
          <a:bodyPr wrap="square" lIns="90000" tIns="46800" rIns="90000" bIns="46800">
            <a:spAutoFit/>
            <a:flatTx/>
          </a:bodyPr>
          <a:lstStyle/>
          <a:p>
            <a:r>
              <a:rPr lang="en-US" altLang="ko-KR" b="1" dirty="0" smtClean="0"/>
              <a:t> Equation of state for an adiabatic system</a:t>
            </a:r>
            <a:endParaRPr lang="en-US" altLang="ko-KR" b="1" dirty="0"/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323528" y="1124744"/>
            <a:ext cx="3206547" cy="307777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>
            <a:prstShdw prst="shdw13" dist="53882" dir="13500000">
              <a:srgbClr val="808080">
                <a:alpha val="50000"/>
              </a:srgbClr>
            </a:prstShdw>
          </a:effectLst>
        </p:spPr>
        <p:txBody>
          <a:bodyPr wrap="none">
            <a:spAutoFit/>
          </a:bodyPr>
          <a:lstStyle/>
          <a:p>
            <a:r>
              <a:rPr lang="en-US" altLang="ko-KR" sz="1400" i="1" dirty="0" smtClean="0"/>
              <a:t>From the definition of Heat capacities:</a:t>
            </a:r>
            <a:endParaRPr lang="en-US" altLang="ko-KR" sz="1400" b="1" dirty="0"/>
          </a:p>
        </p:txBody>
      </p:sp>
      <p:pic>
        <p:nvPicPr>
          <p:cNvPr id="2" name="Picture 1" descr="스크린샷 2015-11-12 오전 11.23.4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850" y="692696"/>
            <a:ext cx="4030414" cy="335868"/>
          </a:xfrm>
          <a:prstGeom prst="rect">
            <a:avLst/>
          </a:prstGeom>
        </p:spPr>
      </p:pic>
      <p:pic>
        <p:nvPicPr>
          <p:cNvPr id="3" name="Picture 2" descr="스크린샷 2015-11-12 오전 11.23.5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906" y="1052736"/>
            <a:ext cx="5161550" cy="452992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323528" y="1540260"/>
            <a:ext cx="7556737" cy="1103896"/>
            <a:chOff x="323528" y="1540260"/>
            <a:chExt cx="7556737" cy="1103896"/>
          </a:xfrm>
        </p:grpSpPr>
        <p:sp>
          <p:nvSpPr>
            <p:cNvPr id="17" name="Text Box 7"/>
            <p:cNvSpPr txBox="1">
              <a:spLocks noChangeArrowheads="1"/>
            </p:cNvSpPr>
            <p:nvPr/>
          </p:nvSpPr>
          <p:spPr bwMode="auto">
            <a:xfrm>
              <a:off x="323528" y="1628800"/>
              <a:ext cx="2358396" cy="307777"/>
            </a:xfrm>
            <a:prstGeom prst="rect">
              <a:avLst/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  <a:effectLst>
              <a:prstShdw prst="shdw13" dist="53882" dir="13500000">
                <a:srgbClr val="808080">
                  <a:alpha val="50000"/>
                </a:srgbClr>
              </a:prstShdw>
            </a:effectLst>
          </p:spPr>
          <p:txBody>
            <a:bodyPr wrap="none">
              <a:spAutoFit/>
            </a:bodyPr>
            <a:lstStyle/>
            <a:p>
              <a:r>
                <a:rPr lang="en-US" altLang="ko-KR" sz="1400" i="1" dirty="0" smtClean="0"/>
                <a:t>Combining the two, we get:</a:t>
              </a:r>
              <a:endParaRPr lang="en-US" altLang="ko-KR" sz="1400" b="1" dirty="0"/>
            </a:p>
          </p:txBody>
        </p:sp>
        <p:pic>
          <p:nvPicPr>
            <p:cNvPr id="8" name="Picture 7" descr="스크린샷 2015-11-12 오전 11.24.07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26117" y="1540260"/>
              <a:ext cx="3099080" cy="528342"/>
            </a:xfrm>
            <a:prstGeom prst="rect">
              <a:avLst/>
            </a:prstGeom>
          </p:spPr>
        </p:pic>
        <p:pic>
          <p:nvPicPr>
            <p:cNvPr id="9" name="Picture 8" descr="스크린샷 2015-11-12 오전 11.24.18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9752" y="2235725"/>
              <a:ext cx="1476777" cy="293922"/>
            </a:xfrm>
            <a:prstGeom prst="rect">
              <a:avLst/>
            </a:prstGeom>
          </p:spPr>
        </p:pic>
        <p:pic>
          <p:nvPicPr>
            <p:cNvPr id="10" name="Picture 9" descr="스크린샷 2015-11-12 오전 11.24.24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7437" y="2181441"/>
              <a:ext cx="3362828" cy="462715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179512" y="2679303"/>
            <a:ext cx="2805577" cy="1325761"/>
            <a:chOff x="179512" y="2996952"/>
            <a:chExt cx="2805577" cy="1325761"/>
          </a:xfrm>
        </p:grpSpPr>
        <p:sp>
          <p:nvSpPr>
            <p:cNvPr id="20" name="Text Box 7"/>
            <p:cNvSpPr txBox="1">
              <a:spLocks noChangeArrowheads="1"/>
            </p:cNvSpPr>
            <p:nvPr/>
          </p:nvSpPr>
          <p:spPr bwMode="auto">
            <a:xfrm>
              <a:off x="179512" y="2996952"/>
              <a:ext cx="1877287" cy="461665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  <a:effectLst>
              <a:prstShdw prst="shdw13" dist="53882" dir="13500000">
                <a:srgbClr val="808080">
                  <a:alpha val="50000"/>
                </a:srgbClr>
              </a:prstShdw>
            </a:effectLst>
          </p:spPr>
          <p:txBody>
            <a:bodyPr wrap="none">
              <a:spAutoFit/>
            </a:bodyPr>
            <a:lstStyle/>
            <a:p>
              <a:r>
                <a:rPr lang="en-US" altLang="ko-KR" sz="2400" b="1" dirty="0"/>
                <a:t>I</a:t>
              </a:r>
              <a:r>
                <a:rPr lang="en-US" altLang="ko-KR" sz="2400" b="1" dirty="0" smtClean="0"/>
                <a:t>ntegrating:</a:t>
              </a:r>
              <a:endParaRPr lang="en-US" altLang="ko-KR" sz="2400" b="1" dirty="0"/>
            </a:p>
          </p:txBody>
        </p:sp>
        <p:pic>
          <p:nvPicPr>
            <p:cNvPr id="13" name="Picture 12" descr="스크린샷 2015-11-12 오전 11.33.47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552" y="3525027"/>
              <a:ext cx="2445537" cy="797686"/>
            </a:xfrm>
            <a:prstGeom prst="rect">
              <a:avLst/>
            </a:prstGeom>
          </p:spPr>
        </p:pic>
      </p:grpSp>
      <p:grpSp>
        <p:nvGrpSpPr>
          <p:cNvPr id="6" name="Group 5"/>
          <p:cNvGrpSpPr/>
          <p:nvPr/>
        </p:nvGrpSpPr>
        <p:grpSpPr>
          <a:xfrm>
            <a:off x="3167308" y="3140967"/>
            <a:ext cx="5976692" cy="3448091"/>
            <a:chOff x="3167308" y="3140967"/>
            <a:chExt cx="5976692" cy="3448091"/>
          </a:xfrm>
        </p:grpSpPr>
        <p:grpSp>
          <p:nvGrpSpPr>
            <p:cNvPr id="5" name="Group 4"/>
            <p:cNvGrpSpPr/>
            <p:nvPr/>
          </p:nvGrpSpPr>
          <p:grpSpPr>
            <a:xfrm>
              <a:off x="3167308" y="3140967"/>
              <a:ext cx="5976692" cy="3448091"/>
              <a:chOff x="3167308" y="3140967"/>
              <a:chExt cx="5976692" cy="3448091"/>
            </a:xfrm>
          </p:grpSpPr>
          <p:grpSp>
            <p:nvGrpSpPr>
              <p:cNvPr id="4" name="Group 3"/>
              <p:cNvGrpSpPr/>
              <p:nvPr/>
            </p:nvGrpSpPr>
            <p:grpSpPr>
              <a:xfrm>
                <a:off x="3167308" y="3140967"/>
                <a:ext cx="5976692" cy="3448091"/>
                <a:chOff x="3167308" y="3140967"/>
                <a:chExt cx="5976692" cy="3448091"/>
              </a:xfrm>
            </p:grpSpPr>
            <p:pic>
              <p:nvPicPr>
                <p:cNvPr id="21" name="Picture 20" descr="스크린샷 2015-11-12 오전 11.35.36.png"/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167308" y="3140967"/>
                  <a:ext cx="5976691" cy="3448091"/>
                </a:xfrm>
                <a:prstGeom prst="rect">
                  <a:avLst/>
                </a:prstGeom>
              </p:spPr>
            </p:pic>
            <p:sp>
              <p:nvSpPr>
                <p:cNvPr id="25" name="Oval Callout 24"/>
                <p:cNvSpPr/>
                <p:nvPr/>
              </p:nvSpPr>
              <p:spPr>
                <a:xfrm>
                  <a:off x="7380312" y="3212976"/>
                  <a:ext cx="1763688" cy="1512168"/>
                </a:xfrm>
                <a:prstGeom prst="wedgeEllipseCallout">
                  <a:avLst>
                    <a:gd name="adj1" fmla="val 27361"/>
                    <a:gd name="adj2" fmla="val 134629"/>
                  </a:avLst>
                </a:prstGeom>
                <a:ln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/>
                    <a:t>Universal feature?</a:t>
                  </a:r>
                  <a:endParaRPr lang="en-US" dirty="0"/>
                </a:p>
              </p:txBody>
            </p:sp>
          </p:grpSp>
          <p:pic>
            <p:nvPicPr>
              <p:cNvPr id="22" name="Picture 21" descr="스크린샷 2015-11-12 오전 11.36.20.png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47864" y="4293096"/>
                <a:ext cx="1900455" cy="268114"/>
              </a:xfrm>
              <a:prstGeom prst="rect">
                <a:avLst/>
              </a:prstGeom>
            </p:spPr>
          </p:pic>
          <p:sp>
            <p:nvSpPr>
              <p:cNvPr id="23" name="TextBox 22"/>
              <p:cNvSpPr txBox="1"/>
              <p:nvPr/>
            </p:nvSpPr>
            <p:spPr>
              <a:xfrm>
                <a:off x="4860032" y="3491716"/>
                <a:ext cx="576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3366FF"/>
                    </a:solidFill>
                  </a:rPr>
                  <a:t>5</a:t>
                </a:r>
                <a:endParaRPr lang="en-US" b="1" dirty="0">
                  <a:solidFill>
                    <a:srgbClr val="3366FF"/>
                  </a:solidFill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4724400" y="5147900"/>
                <a:ext cx="576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/>
                  <a:t>3</a:t>
                </a:r>
              </a:p>
            </p:txBody>
          </p:sp>
        </p:grpSp>
        <p:pic>
          <p:nvPicPr>
            <p:cNvPr id="26" name="Picture 25" descr="스크린샷 2016-10-27 오후 4.41.02.pdf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3968" y="5033686"/>
              <a:ext cx="1446797" cy="195514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4283968" y="5733256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355976" y="6011996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FD9562"/>
                  </a:solidFill>
                </a:rPr>
                <a:t>1/2</a:t>
              </a:r>
              <a:endParaRPr lang="en-US" b="1" dirty="0">
                <a:solidFill>
                  <a:srgbClr val="FD956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76160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107504" y="1198493"/>
            <a:ext cx="8712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sz="2000" b="1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endParaRPr lang="en-US" altLang="ko-KR" sz="2000" b="1" dirty="0" smtClean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323528" y="1054477"/>
            <a:ext cx="3365315" cy="46166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>
            <a:prstShdw prst="shdw13" dist="53882" dir="13500000">
              <a:srgbClr val="808080">
                <a:alpha val="50000"/>
              </a:srgbClr>
            </a:prstShdw>
          </a:effectLst>
        </p:spPr>
        <p:txBody>
          <a:bodyPr wrap="none">
            <a:spAutoFit/>
          </a:bodyPr>
          <a:lstStyle/>
          <a:p>
            <a:r>
              <a:rPr lang="en-US" altLang="ko-KR" sz="2400" i="1" dirty="0" smtClean="0"/>
              <a:t>Newtonian gravity limit:</a:t>
            </a:r>
            <a:endParaRPr lang="en-US" altLang="ko-KR" sz="2400" b="1" dirty="0"/>
          </a:p>
        </p:txBody>
      </p:sp>
      <p:pic>
        <p:nvPicPr>
          <p:cNvPr id="4" name="Picture 3" descr="스크린샷 2015-11-12 오전 11.43.5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486525"/>
            <a:ext cx="5527877" cy="662399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3131840" y="2422629"/>
            <a:ext cx="4320480" cy="504056"/>
          </a:xfrm>
          <a:prstGeom prst="wedgeRoundRectCallout">
            <a:avLst>
              <a:gd name="adj1" fmla="val -4145"/>
              <a:gd name="adj2" fmla="val -119946"/>
              <a:gd name="adj3" fmla="val 16667"/>
            </a:avLst>
          </a:prstGeom>
          <a:ln>
            <a:solidFill>
              <a:srgbClr val="0000FF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Reproduce the Newtonian result.</a:t>
            </a: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323528" y="2996952"/>
            <a:ext cx="7104578" cy="2045841"/>
            <a:chOff x="323528" y="2607295"/>
            <a:chExt cx="7104578" cy="2045841"/>
          </a:xfrm>
        </p:grpSpPr>
        <p:sp>
          <p:nvSpPr>
            <p:cNvPr id="15" name="Text Box 7"/>
            <p:cNvSpPr txBox="1">
              <a:spLocks noChangeArrowheads="1"/>
            </p:cNvSpPr>
            <p:nvPr/>
          </p:nvSpPr>
          <p:spPr bwMode="auto">
            <a:xfrm>
              <a:off x="323528" y="2607295"/>
              <a:ext cx="2903350" cy="461665"/>
            </a:xfrm>
            <a:prstGeom prst="rect">
              <a:avLst/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  <a:effectLst>
              <a:prstShdw prst="shdw13" dist="53882" dir="13500000">
                <a:srgbClr val="808080">
                  <a:alpha val="50000"/>
                </a:srgbClr>
              </a:prstShdw>
            </a:effectLst>
          </p:spPr>
          <p:txBody>
            <a:bodyPr wrap="none">
              <a:spAutoFit/>
            </a:bodyPr>
            <a:lstStyle/>
            <a:p>
              <a:r>
                <a:rPr lang="en-US" altLang="ko-KR" sz="2400" i="1" dirty="0" smtClean="0"/>
                <a:t>Strong gravity limit:</a:t>
              </a:r>
              <a:endParaRPr lang="en-US" altLang="ko-KR" sz="2400" b="1" dirty="0"/>
            </a:p>
          </p:txBody>
        </p:sp>
        <p:pic>
          <p:nvPicPr>
            <p:cNvPr id="6" name="Picture 5" descr="스크린샷 2015-11-12 오후 12.49.42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74387" y="3102037"/>
              <a:ext cx="3253719" cy="687003"/>
            </a:xfrm>
            <a:prstGeom prst="rect">
              <a:avLst/>
            </a:prstGeom>
          </p:spPr>
        </p:pic>
        <p:pic>
          <p:nvPicPr>
            <p:cNvPr id="7" name="Picture 6" descr="스크린샷 2015-11-12 오후 12.49.26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9592" y="3170553"/>
              <a:ext cx="2021105" cy="546479"/>
            </a:xfrm>
            <a:prstGeom prst="rect">
              <a:avLst/>
            </a:prstGeom>
          </p:spPr>
        </p:pic>
        <p:pic>
          <p:nvPicPr>
            <p:cNvPr id="11" name="Picture 10" descr="스크린샷 2015-11-12 오후 12.49.56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58224" y="4221088"/>
              <a:ext cx="1545597" cy="323314"/>
            </a:xfrm>
            <a:prstGeom prst="rect">
              <a:avLst/>
            </a:prstGeom>
          </p:spPr>
        </p:pic>
        <p:pic>
          <p:nvPicPr>
            <p:cNvPr id="17" name="Picture 16" descr="스크린샷 2015-11-12 오후 12.49.50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6136" y="4221088"/>
              <a:ext cx="971518" cy="320948"/>
            </a:xfrm>
            <a:prstGeom prst="rect">
              <a:avLst/>
            </a:prstGeom>
          </p:spPr>
        </p:pic>
        <p:pic>
          <p:nvPicPr>
            <p:cNvPr id="18" name="Picture 17" descr="스크린샷 2015-11-12 오후 12.51.13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4527" y="4221088"/>
              <a:ext cx="1695425" cy="291771"/>
            </a:xfrm>
            <a:prstGeom prst="rect">
              <a:avLst/>
            </a:prstGeom>
          </p:spPr>
        </p:pic>
        <p:cxnSp>
          <p:nvCxnSpPr>
            <p:cNvPr id="20" name="Straight Arrow Connector 19"/>
            <p:cNvCxnSpPr>
              <a:stCxn id="7" idx="3"/>
              <a:endCxn id="6" idx="1"/>
            </p:cNvCxnSpPr>
            <p:nvPr/>
          </p:nvCxnSpPr>
          <p:spPr>
            <a:xfrm>
              <a:off x="2920697" y="3443793"/>
              <a:ext cx="1253690" cy="1746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ounded Rectangular Callout 20"/>
            <p:cNvSpPr/>
            <p:nvPr/>
          </p:nvSpPr>
          <p:spPr>
            <a:xfrm>
              <a:off x="2267744" y="4077072"/>
              <a:ext cx="4608512" cy="576064"/>
            </a:xfrm>
            <a:prstGeom prst="wedgeRoundRectCallout">
              <a:avLst>
                <a:gd name="adj1" fmla="val -20347"/>
                <a:gd name="adj2" fmla="val -143697"/>
                <a:gd name="adj3" fmla="val 16667"/>
              </a:avLst>
            </a:prstGeom>
            <a:ln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619672" y="5157192"/>
            <a:ext cx="6464916" cy="788606"/>
            <a:chOff x="1619672" y="4869160"/>
            <a:chExt cx="6464916" cy="788606"/>
          </a:xfrm>
        </p:grpSpPr>
        <p:sp>
          <p:nvSpPr>
            <p:cNvPr id="22" name="Text Box 7"/>
            <p:cNvSpPr txBox="1">
              <a:spLocks noChangeArrowheads="1"/>
            </p:cNvSpPr>
            <p:nvPr/>
          </p:nvSpPr>
          <p:spPr bwMode="auto">
            <a:xfrm>
              <a:off x="1619672" y="4869160"/>
              <a:ext cx="2650034" cy="400110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  <a:effectLst>
              <a:prstShdw prst="shdw13" dist="53882" dir="13500000">
                <a:srgbClr val="808080">
                  <a:alpha val="50000"/>
                </a:srgbClr>
              </a:prstShdw>
            </a:effectLst>
          </p:spPr>
          <p:txBody>
            <a:bodyPr wrap="none">
              <a:spAutoFit/>
            </a:bodyPr>
            <a:lstStyle/>
            <a:p>
              <a:r>
                <a:rPr lang="en-US" altLang="ko-KR" sz="2000" b="1" dirty="0" smtClean="0"/>
                <a:t>Unruh temperature?</a:t>
              </a:r>
              <a:endParaRPr lang="en-US" altLang="ko-KR" sz="2000" b="1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691680" y="5011435"/>
              <a:ext cx="639290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b="1" dirty="0" smtClean="0"/>
            </a:p>
            <a:p>
              <a:r>
                <a:rPr lang="en-US" b="1" dirty="0" smtClean="0"/>
                <a:t>At present, we cannot determine the dimensionless part.</a:t>
              </a:r>
              <a:endParaRPr lang="en-US" b="1" dirty="0"/>
            </a:p>
          </p:txBody>
        </p:sp>
      </p:grp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1403648" y="116633"/>
            <a:ext cx="5184576" cy="371513"/>
          </a:xfrm>
          <a:prstGeom prst="rect">
            <a:avLst/>
          </a:prstGeom>
          <a:solidFill>
            <a:srgbClr val="CCFFFF"/>
          </a:solidFill>
          <a:ln w="9525" algn="ctr">
            <a:noFill/>
            <a:miter lim="800000"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CCFFFF"/>
            </a:extrusionClr>
          </a:sp3d>
        </p:spPr>
        <p:txBody>
          <a:bodyPr wrap="square" lIns="90000" tIns="46800" rIns="90000" bIns="46800">
            <a:spAutoFit/>
            <a:flatTx/>
          </a:bodyPr>
          <a:lstStyle/>
          <a:p>
            <a:r>
              <a:rPr lang="en-US" altLang="ko-KR" b="1" dirty="0" smtClean="0"/>
              <a:t> Behaviors of  the </a:t>
            </a:r>
            <a:r>
              <a:rPr lang="en-US" altLang="ko-KR" b="1" dirty="0"/>
              <a:t>a</a:t>
            </a:r>
            <a:r>
              <a:rPr lang="en-US" altLang="ko-KR" b="1" dirty="0" smtClean="0"/>
              <a:t>diabatic Equation of state </a:t>
            </a:r>
            <a:endParaRPr lang="en-US" altLang="ko-KR" b="1" dirty="0"/>
          </a:p>
        </p:txBody>
      </p:sp>
      <p:grpSp>
        <p:nvGrpSpPr>
          <p:cNvPr id="9" name="Group 8"/>
          <p:cNvGrpSpPr/>
          <p:nvPr/>
        </p:nvGrpSpPr>
        <p:grpSpPr>
          <a:xfrm>
            <a:off x="752497" y="6111616"/>
            <a:ext cx="6915847" cy="629752"/>
            <a:chOff x="752497" y="6111616"/>
            <a:chExt cx="6915847" cy="629752"/>
          </a:xfrm>
        </p:grpSpPr>
        <p:pic>
          <p:nvPicPr>
            <p:cNvPr id="8" name="Picture 7" descr="스크린샷 2017-07-01 오후 9.42.45.pdf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11402" y="6111616"/>
              <a:ext cx="3956942" cy="629752"/>
            </a:xfrm>
            <a:prstGeom prst="rect">
              <a:avLst/>
            </a:prstGeom>
          </p:spPr>
        </p:pic>
        <p:sp>
          <p:nvSpPr>
            <p:cNvPr id="23" name="Text Box 7"/>
            <p:cNvSpPr txBox="1">
              <a:spLocks noChangeArrowheads="1"/>
            </p:cNvSpPr>
            <p:nvPr/>
          </p:nvSpPr>
          <p:spPr bwMode="auto">
            <a:xfrm>
              <a:off x="752497" y="6207695"/>
              <a:ext cx="2955407" cy="46166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  <a:effectLst>
              <a:prstShdw prst="shdw13" dist="53882" dir="13500000">
                <a:srgbClr val="808080">
                  <a:alpha val="50000"/>
                </a:srgbClr>
              </a:prstShdw>
            </a:effectLst>
          </p:spPr>
          <p:txBody>
            <a:bodyPr wrap="none">
              <a:spAutoFit/>
            </a:bodyPr>
            <a:lstStyle>
              <a:defPPr>
                <a:defRPr lang="ko-KR"/>
              </a:defPPr>
              <a:lvl1pPr>
                <a:defRPr sz="2400" b="1"/>
              </a:lvl1pPr>
            </a:lstStyle>
            <a:p>
              <a:r>
                <a:rPr lang="en-US" altLang="ko-KR" dirty="0" smtClean="0"/>
                <a:t>Local temperature:</a:t>
              </a:r>
              <a:endParaRPr lang="en-US" altLang="ko-KR" dirty="0"/>
            </a:p>
          </p:txBody>
        </p:sp>
      </p:grpSp>
    </p:spTree>
    <p:extLst>
      <p:ext uri="{BB962C8B-B14F-4D97-AF65-F5344CB8AC3E}">
        <p14:creationId xmlns:p14="http://schemas.microsoft.com/office/powerpoint/2010/main" val="40556031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268760"/>
            <a:ext cx="7930376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 dirty="0" smtClean="0"/>
              <a:t>Originally, Unruh temperature comes from </a:t>
            </a:r>
            <a:r>
              <a:rPr lang="en-US" b="1" dirty="0" smtClean="0">
                <a:solidFill>
                  <a:srgbClr val="FF0000"/>
                </a:solidFill>
              </a:rPr>
              <a:t>quantum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mechanical</a:t>
            </a:r>
            <a:r>
              <a:rPr lang="en-US" b="1" dirty="0" smtClean="0"/>
              <a:t> </a:t>
            </a:r>
            <a:br>
              <a:rPr lang="en-US" b="1" dirty="0" smtClean="0"/>
            </a:br>
            <a:r>
              <a:rPr lang="en-US" b="1" dirty="0" smtClean="0"/>
              <a:t>radiation from Rindler horizon. </a:t>
            </a:r>
          </a:p>
          <a:p>
            <a:endParaRPr lang="en-US" b="1" dirty="0" smtClean="0"/>
          </a:p>
          <a:p>
            <a:pPr marL="285750" indent="-285750">
              <a:buFont typeface="Arial"/>
              <a:buChar char="•"/>
            </a:pPr>
            <a:r>
              <a:rPr lang="en-US" b="1" dirty="0"/>
              <a:t>T</a:t>
            </a:r>
            <a:r>
              <a:rPr lang="en-US" b="1" dirty="0" smtClean="0"/>
              <a:t>he </a:t>
            </a:r>
            <a:r>
              <a:rPr lang="en-US" b="1" dirty="0"/>
              <a:t>classical </a:t>
            </a:r>
            <a:r>
              <a:rPr lang="en-US" b="1" dirty="0" err="1"/>
              <a:t>Fulling</a:t>
            </a:r>
            <a:r>
              <a:rPr lang="en-US" b="1" dirty="0"/>
              <a:t>-Davies-Unruh </a:t>
            </a:r>
            <a:r>
              <a:rPr lang="en-US" b="1" dirty="0" smtClean="0"/>
              <a:t>effect (Higuchi </a:t>
            </a:r>
            <a:r>
              <a:rPr lang="en-US" b="1" dirty="0" err="1" smtClean="0"/>
              <a:t>et.al</a:t>
            </a:r>
            <a:r>
              <a:rPr lang="en-US" b="1" dirty="0" smtClean="0"/>
              <a:t>., 93).</a:t>
            </a:r>
            <a:endParaRPr lang="en-US" b="1" dirty="0"/>
          </a:p>
          <a:p>
            <a:endParaRPr lang="en-US" b="1" dirty="0" smtClean="0"/>
          </a:p>
          <a:p>
            <a:pPr marL="285750" indent="-285750">
              <a:buFont typeface="Arial"/>
              <a:buChar char="•"/>
            </a:pPr>
            <a:r>
              <a:rPr lang="en-US" b="1" dirty="0" smtClean="0"/>
              <a:t>Unruh temperature from </a:t>
            </a:r>
            <a:r>
              <a:rPr lang="en-US" b="1" dirty="0" smtClean="0">
                <a:solidFill>
                  <a:srgbClr val="FF0000"/>
                </a:solidFill>
              </a:rPr>
              <a:t>classical</a:t>
            </a:r>
            <a:r>
              <a:rPr lang="en-US" b="1" dirty="0" smtClean="0"/>
              <a:t> statistics near horizon system </a:t>
            </a:r>
            <a:br>
              <a:rPr lang="en-US" b="1" dirty="0" smtClean="0"/>
            </a:br>
            <a:r>
              <a:rPr lang="en-US" b="1" dirty="0" smtClean="0"/>
              <a:t>	(But outside the horizon).</a:t>
            </a:r>
          </a:p>
          <a:p>
            <a:endParaRPr lang="en-US" b="1" dirty="0" smtClean="0"/>
          </a:p>
          <a:p>
            <a:r>
              <a:rPr lang="en-US" b="1" dirty="0" smtClean="0"/>
              <a:t>	~ The situation is similar to the case of the classical </a:t>
            </a:r>
            <a:r>
              <a:rPr lang="en-US" b="1" dirty="0" err="1" smtClean="0"/>
              <a:t>blackhole</a:t>
            </a:r>
            <a:r>
              <a:rPr lang="en-US" b="1" dirty="0" smtClean="0"/>
              <a:t> </a:t>
            </a:r>
            <a:br>
              <a:rPr lang="en-US" b="1" dirty="0" smtClean="0"/>
            </a:br>
            <a:r>
              <a:rPr lang="en-US" b="1" dirty="0" smtClean="0"/>
              <a:t>	   dynamics of Bardeen-Carter-Hawking(73).</a:t>
            </a:r>
          </a:p>
          <a:p>
            <a:endParaRPr lang="en-US" b="1" dirty="0"/>
          </a:p>
          <a:p>
            <a:r>
              <a:rPr lang="en-US" b="1" dirty="0" smtClean="0"/>
              <a:t>	~ Can quantum(?) treatment determine the coefficient?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959187" y="5169966"/>
            <a:ext cx="513539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Q: Is there,</a:t>
            </a:r>
          </a:p>
          <a:p>
            <a:r>
              <a:rPr lang="en-US" b="1" dirty="0" smtClean="0"/>
              <a:t>    </a:t>
            </a:r>
            <a:r>
              <a:rPr lang="en-US" b="1" smtClean="0"/>
              <a:t> anything to say on a </a:t>
            </a:r>
            <a:r>
              <a:rPr lang="en-US" b="1" dirty="0" smtClean="0"/>
              <a:t>blackhole formation?</a:t>
            </a:r>
          </a:p>
          <a:p>
            <a:r>
              <a:rPr lang="en-US" b="1" dirty="0"/>
              <a:t> </a:t>
            </a:r>
            <a:r>
              <a:rPr lang="en-US" b="1" dirty="0" smtClean="0"/>
              <a:t>           implication to information paradox?</a:t>
            </a:r>
          </a:p>
        </p:txBody>
      </p:sp>
    </p:spTree>
    <p:extLst>
      <p:ext uri="{BB962C8B-B14F-4D97-AF65-F5344CB8AC3E}">
        <p14:creationId xmlns:p14="http://schemas.microsoft.com/office/powerpoint/2010/main" val="23190187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052736"/>
            <a:ext cx="8352928" cy="4899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40000"/>
              </a:lnSpc>
              <a:buFont typeface="Arial"/>
              <a:buChar char="•"/>
            </a:pPr>
            <a:r>
              <a:rPr lang="en-US" b="1" dirty="0" smtClean="0"/>
              <a:t>The </a:t>
            </a:r>
            <a:r>
              <a:rPr lang="en-US" b="1" dirty="0" smtClean="0"/>
              <a:t>(background) </a:t>
            </a:r>
            <a:r>
              <a:rPr lang="en-US" sz="2000" b="1" dirty="0" smtClean="0"/>
              <a:t>curvature </a:t>
            </a:r>
            <a:r>
              <a:rPr lang="en-US" sz="2000" b="1" dirty="0" smtClean="0"/>
              <a:t>effect</a:t>
            </a:r>
            <a:r>
              <a:rPr lang="en-US" b="1" dirty="0" smtClean="0"/>
              <a:t> is ignored.</a:t>
            </a:r>
            <a:br>
              <a:rPr lang="en-US" b="1" dirty="0" smtClean="0"/>
            </a:br>
            <a:r>
              <a:rPr lang="en-US" b="1" dirty="0" smtClean="0">
                <a:solidFill>
                  <a:srgbClr val="3366FF"/>
                </a:solidFill>
                <a:sym typeface="Wingdings"/>
              </a:rPr>
              <a:t> </a:t>
            </a:r>
            <a:r>
              <a:rPr lang="en-US" b="1" dirty="0">
                <a:solidFill>
                  <a:srgbClr val="3366FF"/>
                </a:solidFill>
                <a:sym typeface="Wingdings"/>
              </a:rPr>
              <a:t>The curvature effect should be considered. </a:t>
            </a:r>
            <a:r>
              <a:rPr lang="en-US" b="1" dirty="0">
                <a:solidFill>
                  <a:srgbClr val="3366FF"/>
                </a:solidFill>
              </a:rPr>
              <a:t> </a:t>
            </a:r>
            <a:r>
              <a:rPr lang="en-US" b="1" dirty="0" smtClean="0">
                <a:solidFill>
                  <a:srgbClr val="3366FF"/>
                </a:solidFill>
              </a:rPr>
              <a:t>(</a:t>
            </a:r>
            <a:r>
              <a:rPr lang="en-US" b="1" dirty="0" smtClean="0">
                <a:solidFill>
                  <a:srgbClr val="3366FF"/>
                </a:solidFill>
              </a:rPr>
              <a:t>as t</a:t>
            </a:r>
            <a:r>
              <a:rPr lang="en-US" b="1" dirty="0" smtClean="0">
                <a:solidFill>
                  <a:srgbClr val="3366FF"/>
                </a:solidFill>
              </a:rPr>
              <a:t>alked </a:t>
            </a:r>
            <a:r>
              <a:rPr lang="en-US" b="1" dirty="0" smtClean="0">
                <a:solidFill>
                  <a:srgbClr val="3366FF"/>
                </a:solidFill>
              </a:rPr>
              <a:t>by V. Frolov)</a:t>
            </a:r>
          </a:p>
          <a:p>
            <a:pPr marL="285750" indent="-285750">
              <a:lnSpc>
                <a:spcPct val="140000"/>
              </a:lnSpc>
              <a:buFont typeface="Arial"/>
              <a:buChar char="•"/>
            </a:pPr>
            <a:endParaRPr lang="en-US" b="1" dirty="0" smtClean="0"/>
          </a:p>
          <a:p>
            <a:pPr marL="285750" indent="-285750">
              <a:lnSpc>
                <a:spcPct val="140000"/>
              </a:lnSpc>
              <a:buFont typeface="Arial"/>
              <a:buChar char="•"/>
            </a:pPr>
            <a:r>
              <a:rPr lang="en-US" b="1" dirty="0" smtClean="0"/>
              <a:t>The energy density at the bottom of the box will be large. Then, the size of the </a:t>
            </a:r>
            <a:r>
              <a:rPr lang="en-US" b="1" dirty="0" smtClean="0"/>
              <a:t>curvature </a:t>
            </a:r>
            <a:r>
              <a:rPr lang="en-US" b="1" dirty="0" smtClean="0"/>
              <a:t>increase. </a:t>
            </a:r>
            <a:br>
              <a:rPr lang="en-US" b="1" dirty="0" smtClean="0"/>
            </a:br>
            <a:r>
              <a:rPr lang="en-US" b="1" dirty="0" smtClean="0">
                <a:solidFill>
                  <a:srgbClr val="3366FF"/>
                </a:solidFill>
                <a:sym typeface="Wingdings"/>
              </a:rPr>
              <a:t> </a:t>
            </a:r>
            <a:r>
              <a:rPr lang="en-US" sz="2400" b="1" dirty="0" smtClean="0">
                <a:solidFill>
                  <a:srgbClr val="3366FF"/>
                </a:solidFill>
                <a:sym typeface="Wingdings"/>
              </a:rPr>
              <a:t>Self gravity </a:t>
            </a:r>
            <a:r>
              <a:rPr lang="en-US" b="1" dirty="0" smtClean="0">
                <a:solidFill>
                  <a:srgbClr val="3366FF"/>
                </a:solidFill>
                <a:sym typeface="Wingdings"/>
              </a:rPr>
              <a:t>should be considered.</a:t>
            </a:r>
            <a:endParaRPr lang="en-US" b="1" dirty="0" smtClean="0">
              <a:solidFill>
                <a:srgbClr val="3366FF"/>
              </a:solidFill>
            </a:endParaRPr>
          </a:p>
          <a:p>
            <a:pPr marL="285750" indent="-285750">
              <a:lnSpc>
                <a:spcPct val="140000"/>
              </a:lnSpc>
              <a:buFont typeface="Arial"/>
              <a:buChar char="•"/>
            </a:pPr>
            <a:endParaRPr lang="en-US" b="1" dirty="0">
              <a:sym typeface="Wingdings"/>
            </a:endParaRPr>
          </a:p>
          <a:p>
            <a:pPr marL="285750" indent="-285750">
              <a:lnSpc>
                <a:spcPct val="140000"/>
              </a:lnSpc>
              <a:buFont typeface="Arial"/>
              <a:buChar char="•"/>
            </a:pPr>
            <a:r>
              <a:rPr lang="en-US" b="1" dirty="0" smtClean="0">
                <a:sym typeface="Wingdings"/>
              </a:rPr>
              <a:t>The present work</a:t>
            </a:r>
            <a:r>
              <a:rPr lang="en-US" b="1" dirty="0" smtClean="0">
                <a:sym typeface="Wingdings"/>
              </a:rPr>
              <a:t> deals classical </a:t>
            </a:r>
            <a:r>
              <a:rPr lang="en-US" b="1" dirty="0" smtClean="0">
                <a:sym typeface="Wingdings"/>
              </a:rPr>
              <a:t>ideal gas. </a:t>
            </a:r>
            <a:r>
              <a:rPr lang="en-US" b="1" dirty="0">
                <a:sym typeface="Wingdings"/>
              </a:rPr>
              <a:t/>
            </a:r>
            <a:br>
              <a:rPr lang="en-US" b="1" dirty="0">
                <a:sym typeface="Wingdings"/>
              </a:rPr>
            </a:br>
            <a:r>
              <a:rPr lang="en-US" b="1" dirty="0" smtClean="0">
                <a:solidFill>
                  <a:srgbClr val="3366FF"/>
                </a:solidFill>
                <a:sym typeface="Wingdings"/>
              </a:rPr>
              <a:t> </a:t>
            </a:r>
            <a:r>
              <a:rPr lang="en-US" sz="2000" b="1" dirty="0" smtClean="0">
                <a:solidFill>
                  <a:srgbClr val="3366FF"/>
                </a:solidFill>
                <a:sym typeface="Wingdings"/>
              </a:rPr>
              <a:t>Quantum</a:t>
            </a:r>
            <a:r>
              <a:rPr lang="en-US" b="1" dirty="0" smtClean="0">
                <a:solidFill>
                  <a:srgbClr val="3366FF"/>
                </a:solidFill>
                <a:sym typeface="Wingdings"/>
              </a:rPr>
              <a:t> statistics can be introduced.</a:t>
            </a:r>
          </a:p>
          <a:p>
            <a:pPr marL="285750" indent="-285750">
              <a:lnSpc>
                <a:spcPct val="140000"/>
              </a:lnSpc>
              <a:buFont typeface="Arial"/>
              <a:buChar char="•"/>
            </a:pPr>
            <a:endParaRPr lang="en-US" b="1" dirty="0">
              <a:sym typeface="Wingdings"/>
            </a:endParaRPr>
          </a:p>
          <a:p>
            <a:pPr marL="285750" indent="-285750">
              <a:lnSpc>
                <a:spcPct val="140000"/>
              </a:lnSpc>
              <a:buFont typeface="Arial"/>
              <a:buChar char="•"/>
            </a:pPr>
            <a:r>
              <a:rPr lang="en-US" b="1" dirty="0" smtClean="0">
                <a:sym typeface="Wingdings"/>
              </a:rPr>
              <a:t>Deals only static system.</a:t>
            </a:r>
            <a:br>
              <a:rPr lang="en-US" b="1" dirty="0" smtClean="0">
                <a:sym typeface="Wingdings"/>
              </a:rPr>
            </a:br>
            <a:r>
              <a:rPr lang="en-US" b="1" dirty="0" smtClean="0">
                <a:solidFill>
                  <a:srgbClr val="3366FF"/>
                </a:solidFill>
                <a:sym typeface="Wingdings"/>
              </a:rPr>
              <a:t> When the system is dynamical? </a:t>
            </a: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691680" y="116633"/>
            <a:ext cx="5904656" cy="402291"/>
          </a:xfrm>
          <a:prstGeom prst="rect">
            <a:avLst/>
          </a:prstGeom>
          <a:solidFill>
            <a:srgbClr val="CCFFFF"/>
          </a:solidFill>
          <a:ln w="9525" algn="ctr">
            <a:noFill/>
            <a:miter lim="800000"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CCFFFF"/>
            </a:extrusionClr>
          </a:sp3d>
        </p:spPr>
        <p:txBody>
          <a:bodyPr wrap="square" lIns="90000" tIns="46800" rIns="90000" bIns="46800">
            <a:spAutoFit/>
            <a:flatTx/>
          </a:bodyPr>
          <a:lstStyle/>
          <a:p>
            <a:r>
              <a:rPr lang="en-US" altLang="ko-KR" sz="2000" b="1" dirty="0" smtClean="0"/>
              <a:t> Fundamental Limits of the present approach</a:t>
            </a:r>
            <a:endParaRPr lang="en-US" altLang="ko-KR" sz="2000" b="1" dirty="0"/>
          </a:p>
        </p:txBody>
      </p:sp>
    </p:spTree>
    <p:extLst>
      <p:ext uri="{BB962C8B-B14F-4D97-AF65-F5344CB8AC3E}">
        <p14:creationId xmlns:p14="http://schemas.microsoft.com/office/powerpoint/2010/main" val="39489207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395536" y="2492896"/>
            <a:ext cx="8352928" cy="18002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altLang="ko-KR" sz="4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Thanks, All Participants.</a:t>
            </a:r>
            <a:endParaRPr lang="en-US" altLang="ko-KR" sz="40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148703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403648" y="116633"/>
            <a:ext cx="6696744" cy="371513"/>
          </a:xfrm>
          <a:prstGeom prst="rect">
            <a:avLst/>
          </a:prstGeom>
          <a:solidFill>
            <a:srgbClr val="CCFFFF"/>
          </a:solidFill>
          <a:ln w="9525" algn="ctr">
            <a:noFill/>
            <a:miter lim="800000"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CCFFFF"/>
            </a:extrusionClr>
          </a:sp3d>
        </p:spPr>
        <p:txBody>
          <a:bodyPr wrap="square" lIns="90000" tIns="46800" rIns="90000" bIns="46800">
            <a:spAutoFit/>
            <a:flatTx/>
          </a:bodyPr>
          <a:lstStyle/>
          <a:p>
            <a:r>
              <a:rPr lang="en-US" altLang="ko-KR" b="1" dirty="0" smtClean="0"/>
              <a:t> Equation of State in General Relativity </a:t>
            </a:r>
            <a:endParaRPr lang="en-US" altLang="ko-KR" b="1" dirty="0"/>
          </a:p>
        </p:txBody>
      </p:sp>
      <p:grpSp>
        <p:nvGrpSpPr>
          <p:cNvPr id="5" name="Group 4"/>
          <p:cNvGrpSpPr/>
          <p:nvPr/>
        </p:nvGrpSpPr>
        <p:grpSpPr>
          <a:xfrm>
            <a:off x="251520" y="3083476"/>
            <a:ext cx="8640960" cy="1641668"/>
            <a:chOff x="251520" y="2555612"/>
            <a:chExt cx="8640960" cy="1641668"/>
          </a:xfrm>
        </p:grpSpPr>
        <p:sp>
          <p:nvSpPr>
            <p:cNvPr id="26" name="Text Box 7"/>
            <p:cNvSpPr txBox="1">
              <a:spLocks noChangeArrowheads="1"/>
            </p:cNvSpPr>
            <p:nvPr/>
          </p:nvSpPr>
          <p:spPr bwMode="auto">
            <a:xfrm>
              <a:off x="251520" y="2555612"/>
              <a:ext cx="2210862" cy="461665"/>
            </a:xfrm>
            <a:prstGeom prst="rect">
              <a:avLst/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  <a:effectLst>
              <a:prstShdw prst="shdw13" dist="53882" dir="13500000">
                <a:srgbClr val="808080">
                  <a:alpha val="50000"/>
                </a:srgbClr>
              </a:prstShdw>
            </a:effectLst>
          </p:spPr>
          <p:txBody>
            <a:bodyPr wrap="none">
              <a:spAutoFit/>
            </a:bodyPr>
            <a:lstStyle/>
            <a:p>
              <a:r>
                <a:rPr lang="en-US" altLang="ko-KR" sz="2400" b="1" dirty="0" smtClean="0">
                  <a:latin typeface="Times New Roman"/>
                  <a:cs typeface="Times New Roman"/>
                </a:rPr>
                <a:t>Scalar quantity</a:t>
              </a:r>
              <a:endParaRPr lang="en-US" altLang="ko-KR" sz="2400" b="1" dirty="0">
                <a:latin typeface="Times New Roman"/>
                <a:cs typeface="Times New Roman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23528" y="2996952"/>
              <a:ext cx="8568952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 smtClean="0">
                  <a:latin typeface="Times New Roman"/>
                  <a:cs typeface="Times New Roman"/>
                </a:rPr>
                <a:t>Density</a:t>
              </a:r>
              <a:r>
                <a:rPr lang="ko-KR" altLang="en-US" sz="2400" b="1" dirty="0" smtClean="0">
                  <a:latin typeface="Times New Roman"/>
                  <a:cs typeface="Times New Roman"/>
                </a:rPr>
                <a:t> </a:t>
              </a:r>
              <a:r>
                <a:rPr lang="en-US" altLang="ko-KR" sz="2400" b="1" dirty="0" smtClean="0">
                  <a:latin typeface="Times New Roman"/>
                  <a:cs typeface="Times New Roman"/>
                </a:rPr>
                <a:t>and pressure</a:t>
              </a:r>
              <a:r>
                <a:rPr lang="ko-KR" altLang="en-US" sz="2400" b="1" dirty="0" smtClean="0">
                  <a:latin typeface="Times New Roman"/>
                  <a:cs typeface="Times New Roman"/>
                </a:rPr>
                <a:t> </a:t>
              </a:r>
              <a:r>
                <a:rPr lang="en-US" altLang="ko-KR" sz="2400" b="1" dirty="0" smtClean="0">
                  <a:latin typeface="Times New Roman"/>
                  <a:cs typeface="Times New Roman"/>
                </a:rPr>
                <a:t>are </a:t>
              </a:r>
              <a:r>
                <a:rPr lang="en-US" altLang="ko-KR" sz="2400" b="1" dirty="0" smtClean="0">
                  <a:solidFill>
                    <a:srgbClr val="F22EE4"/>
                  </a:solidFill>
                  <a:latin typeface="Times New Roman"/>
                  <a:cs typeface="Times New Roman"/>
                </a:rPr>
                <a:t>scalar </a:t>
              </a:r>
              <a:r>
                <a:rPr lang="en-US" altLang="ko-KR" sz="2400" b="1" dirty="0" smtClean="0">
                  <a:solidFill>
                    <a:srgbClr val="000000"/>
                  </a:solidFill>
                  <a:latin typeface="Times New Roman"/>
                  <a:cs typeface="Times New Roman"/>
                </a:rPr>
                <a:t>quantities.</a:t>
              </a:r>
            </a:p>
            <a:p>
              <a:r>
                <a:rPr lang="en-US" altLang="ko-KR" sz="2400" b="1" dirty="0" smtClean="0">
                  <a:solidFill>
                    <a:srgbClr val="000000"/>
                  </a:solidFill>
                  <a:latin typeface="Times New Roman"/>
                  <a:cs typeface="Times New Roman"/>
                </a:rPr>
                <a:t>Therefore, their values in other frame can be determined from</a:t>
              </a:r>
              <a:br>
                <a:rPr lang="en-US" altLang="ko-KR" sz="2400" b="1" dirty="0" smtClean="0">
                  <a:solidFill>
                    <a:srgbClr val="000000"/>
                  </a:solidFill>
                  <a:latin typeface="Times New Roman"/>
                  <a:cs typeface="Times New Roman"/>
                </a:rPr>
              </a:br>
              <a:r>
                <a:rPr lang="en-US" altLang="ko-KR" sz="2400" b="1" dirty="0" smtClean="0">
                  <a:solidFill>
                    <a:srgbClr val="000000"/>
                  </a:solidFill>
                  <a:latin typeface="Times New Roman"/>
                  <a:cs typeface="Times New Roman"/>
                </a:rPr>
                <a:t>those in the locally orthonormal reference frame.  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251520" y="1220560"/>
            <a:ext cx="8712968" cy="1263045"/>
            <a:chOff x="251520" y="692696"/>
            <a:chExt cx="8712968" cy="1263045"/>
          </a:xfrm>
        </p:grpSpPr>
        <p:sp>
          <p:nvSpPr>
            <p:cNvPr id="25" name="Text Box 7"/>
            <p:cNvSpPr txBox="1">
              <a:spLocks noChangeArrowheads="1"/>
            </p:cNvSpPr>
            <p:nvPr/>
          </p:nvSpPr>
          <p:spPr bwMode="auto">
            <a:xfrm>
              <a:off x="251520" y="692696"/>
              <a:ext cx="2928205" cy="461665"/>
            </a:xfrm>
            <a:prstGeom prst="rect">
              <a:avLst/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  <a:effectLst>
              <a:prstShdw prst="shdw13" dist="53882" dir="13500000">
                <a:srgbClr val="808080">
                  <a:alpha val="50000"/>
                </a:srgbClr>
              </a:prstShdw>
            </a:effectLst>
          </p:spPr>
          <p:txBody>
            <a:bodyPr wrap="none">
              <a:spAutoFit/>
            </a:bodyPr>
            <a:lstStyle/>
            <a:p>
              <a:r>
                <a:rPr lang="en-US" altLang="ko-KR" sz="2400" b="1" dirty="0" smtClean="0">
                  <a:latin typeface="Times New Roman"/>
                  <a:cs typeface="Times New Roman"/>
                </a:rPr>
                <a:t>General Covariance:</a:t>
              </a:r>
              <a:endParaRPr lang="en-US" altLang="ko-KR" sz="2400" b="1" dirty="0">
                <a:latin typeface="Times New Roman"/>
                <a:cs typeface="Times New Roman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23528" y="1124744"/>
              <a:ext cx="86409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/>
                  <a:cs typeface="Times New Roman"/>
                </a:rPr>
                <a:t>Freely falling frame = locally flat</a:t>
              </a:r>
            </a:p>
            <a:p>
              <a:r>
                <a:rPr lang="en-US" sz="2400" b="1" dirty="0" smtClean="0">
                  <a:latin typeface="Times New Roman"/>
                  <a:cs typeface="Times New Roman"/>
                </a:rPr>
                <a:t>EoS in freely falling frame = EoS in flat ST</a:t>
              </a:r>
              <a:endParaRPr lang="en-US" sz="2400" b="1" dirty="0">
                <a:latin typeface="Times New Roman"/>
                <a:cs typeface="Times New Roman"/>
              </a:endParaRPr>
            </a:p>
          </p:txBody>
        </p:sp>
      </p:grp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354406" y="5765194"/>
            <a:ext cx="8322050" cy="400110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  <a:effectLst>
            <a:prstShdw prst="shdw13" dist="53882" dir="13500000">
              <a:srgbClr val="808080">
                <a:alpha val="50000"/>
              </a:srgbClr>
            </a:prstShdw>
          </a:effectLst>
        </p:spPr>
        <p:txBody>
          <a:bodyPr wrap="square">
            <a:spAutoFit/>
          </a:bodyPr>
          <a:lstStyle/>
          <a:p>
            <a:r>
              <a:rPr lang="en-US" altLang="ko-KR" sz="2000" b="1" dirty="0" smtClean="0"/>
              <a:t>Then, why do we consider the gravity effect on EOS?</a:t>
            </a:r>
            <a:endParaRPr lang="en-US" altLang="ko-KR" sz="2000" b="1" dirty="0"/>
          </a:p>
        </p:txBody>
      </p:sp>
    </p:spTree>
    <p:extLst>
      <p:ext uri="{BB962C8B-B14F-4D97-AF65-F5344CB8AC3E}">
        <p14:creationId xmlns:p14="http://schemas.microsoft.com/office/powerpoint/2010/main" val="40467739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Rectangle 314"/>
          <p:cNvSpPr/>
          <p:nvPr/>
        </p:nvSpPr>
        <p:spPr>
          <a:xfrm>
            <a:off x="1115616" y="272406"/>
            <a:ext cx="6480720" cy="636314"/>
          </a:xfrm>
          <a:prstGeom prst="rect">
            <a:avLst/>
          </a:prstGeom>
          <a:noFill/>
          <a:ln w="57150" cmpd="sng">
            <a:solidFill>
              <a:srgbClr val="FF66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Statistics of a gas in a strong gravity</a:t>
            </a:r>
            <a:endParaRPr lang="en-US" sz="2400" dirty="0"/>
          </a:p>
        </p:txBody>
      </p:sp>
      <p:grpSp>
        <p:nvGrpSpPr>
          <p:cNvPr id="5" name="Group 4"/>
          <p:cNvGrpSpPr/>
          <p:nvPr/>
        </p:nvGrpSpPr>
        <p:grpSpPr>
          <a:xfrm>
            <a:off x="251520" y="1484784"/>
            <a:ext cx="8712968" cy="2316480"/>
            <a:chOff x="35496" y="4262160"/>
            <a:chExt cx="8712968" cy="2316480"/>
          </a:xfrm>
        </p:grpSpPr>
        <p:pic>
          <p:nvPicPr>
            <p:cNvPr id="285" name="Picture 284" descr="Brownian_motion_gamboge.jp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496" y="4262160"/>
              <a:ext cx="2822448" cy="2316480"/>
            </a:xfrm>
            <a:prstGeom prst="rect">
              <a:avLst/>
            </a:prstGeom>
          </p:spPr>
        </p:pic>
        <p:grpSp>
          <p:nvGrpSpPr>
            <p:cNvPr id="291" name="Group 290"/>
            <p:cNvGrpSpPr/>
            <p:nvPr/>
          </p:nvGrpSpPr>
          <p:grpSpPr>
            <a:xfrm>
              <a:off x="3131840" y="4653136"/>
              <a:ext cx="2822448" cy="1800200"/>
              <a:chOff x="5205936" y="4797152"/>
              <a:chExt cx="2822448" cy="1800200"/>
            </a:xfrm>
          </p:grpSpPr>
          <p:pic>
            <p:nvPicPr>
              <p:cNvPr id="287" name="Picture 286" descr="Brownian_motion_gamboge.jp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05936" y="5793040"/>
                <a:ext cx="2822448" cy="804312"/>
              </a:xfrm>
              <a:prstGeom prst="rect">
                <a:avLst/>
              </a:prstGeom>
            </p:spPr>
          </p:pic>
          <p:cxnSp>
            <p:nvCxnSpPr>
              <p:cNvPr id="289" name="Straight Connector 288"/>
              <p:cNvCxnSpPr/>
              <p:nvPr/>
            </p:nvCxnSpPr>
            <p:spPr>
              <a:xfrm>
                <a:off x="5544835" y="4797152"/>
                <a:ext cx="0" cy="1584176"/>
              </a:xfrm>
              <a:prstGeom prst="line">
                <a:avLst/>
              </a:prstGeom>
              <a:ln>
                <a:headEnd type="none"/>
                <a:tailEnd type="non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0" name="Straight Connector 289"/>
              <p:cNvCxnSpPr/>
              <p:nvPr/>
            </p:nvCxnSpPr>
            <p:spPr>
              <a:xfrm>
                <a:off x="7680103" y="4797152"/>
                <a:ext cx="0" cy="1584176"/>
              </a:xfrm>
              <a:prstGeom prst="line">
                <a:avLst/>
              </a:prstGeom>
              <a:ln>
                <a:headEnd type="none"/>
                <a:tailEnd type="non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92" name="Group 291"/>
            <p:cNvGrpSpPr/>
            <p:nvPr/>
          </p:nvGrpSpPr>
          <p:grpSpPr>
            <a:xfrm>
              <a:off x="5926016" y="4653136"/>
              <a:ext cx="2822448" cy="1800200"/>
              <a:chOff x="5205936" y="4797152"/>
              <a:chExt cx="2822448" cy="1800200"/>
            </a:xfrm>
          </p:grpSpPr>
          <p:pic>
            <p:nvPicPr>
              <p:cNvPr id="293" name="Picture 292" descr="Brownian_motion_gamboge.jp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05936" y="6309320"/>
                <a:ext cx="2822448" cy="288032"/>
              </a:xfrm>
              <a:prstGeom prst="rect">
                <a:avLst/>
              </a:prstGeom>
            </p:spPr>
          </p:pic>
          <p:cxnSp>
            <p:nvCxnSpPr>
              <p:cNvPr id="294" name="Straight Connector 293"/>
              <p:cNvCxnSpPr/>
              <p:nvPr/>
            </p:nvCxnSpPr>
            <p:spPr>
              <a:xfrm>
                <a:off x="5544835" y="4797152"/>
                <a:ext cx="0" cy="1584176"/>
              </a:xfrm>
              <a:prstGeom prst="line">
                <a:avLst/>
              </a:prstGeom>
              <a:ln>
                <a:headEnd type="none"/>
                <a:tailEnd type="non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5" name="Straight Connector 294"/>
              <p:cNvCxnSpPr/>
              <p:nvPr/>
            </p:nvCxnSpPr>
            <p:spPr>
              <a:xfrm>
                <a:off x="7680103" y="4797152"/>
                <a:ext cx="0" cy="1584176"/>
              </a:xfrm>
              <a:prstGeom prst="line">
                <a:avLst/>
              </a:prstGeom>
              <a:ln>
                <a:headEnd type="none"/>
                <a:tailEnd type="non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" name="Group 1"/>
            <p:cNvGrpSpPr/>
            <p:nvPr/>
          </p:nvGrpSpPr>
          <p:grpSpPr>
            <a:xfrm>
              <a:off x="395536" y="4386900"/>
              <a:ext cx="5112568" cy="2088232"/>
              <a:chOff x="395536" y="4386900"/>
              <a:chExt cx="5112568" cy="2088232"/>
            </a:xfrm>
          </p:grpSpPr>
          <p:grpSp>
            <p:nvGrpSpPr>
              <p:cNvPr id="299" name="Group 298"/>
              <p:cNvGrpSpPr/>
              <p:nvPr/>
            </p:nvGrpSpPr>
            <p:grpSpPr>
              <a:xfrm>
                <a:off x="1115616" y="5661248"/>
                <a:ext cx="380072" cy="555244"/>
                <a:chOff x="6156176" y="3305804"/>
                <a:chExt cx="380072" cy="555244"/>
              </a:xfrm>
            </p:grpSpPr>
            <p:cxnSp>
              <p:nvCxnSpPr>
                <p:cNvPr id="297" name="Straight Arrow Connector 296"/>
                <p:cNvCxnSpPr/>
                <p:nvPr/>
              </p:nvCxnSpPr>
              <p:spPr>
                <a:xfrm>
                  <a:off x="6156176" y="3305804"/>
                  <a:ext cx="0" cy="555244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3">
                  <a:schemeClr val="accent6"/>
                </a:lnRef>
                <a:fillRef idx="0">
                  <a:schemeClr val="accent6"/>
                </a:fillRef>
                <a:effectRef idx="2">
                  <a:schemeClr val="accent6"/>
                </a:effectRef>
                <a:fontRef idx="minor">
                  <a:schemeClr val="tx1"/>
                </a:fontRef>
              </p:style>
            </p:cxnSp>
            <p:sp>
              <p:nvSpPr>
                <p:cNvPr id="298" name="TextBox 297"/>
                <p:cNvSpPr txBox="1"/>
                <p:nvPr/>
              </p:nvSpPr>
              <p:spPr>
                <a:xfrm>
                  <a:off x="6156176" y="3356992"/>
                  <a:ext cx="38007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i="1" dirty="0" smtClean="0">
                      <a:solidFill>
                        <a:srgbClr val="FF6600"/>
                      </a:solidFill>
                    </a:rPr>
                    <a:t>g</a:t>
                  </a:r>
                  <a:endParaRPr lang="en-US" i="1" dirty="0">
                    <a:solidFill>
                      <a:srgbClr val="FF6600"/>
                    </a:solidFill>
                  </a:endParaRPr>
                </a:p>
              </p:txBody>
            </p:sp>
          </p:grpSp>
          <p:sp>
            <p:nvSpPr>
              <p:cNvPr id="306" name="Rectangle 305"/>
              <p:cNvSpPr/>
              <p:nvPr/>
            </p:nvSpPr>
            <p:spPr>
              <a:xfrm>
                <a:off x="4644008" y="5311344"/>
                <a:ext cx="864096" cy="751016"/>
              </a:xfrm>
              <a:prstGeom prst="rect">
                <a:avLst/>
              </a:prstGeom>
              <a:noFill/>
              <a:ln w="57150" cmpd="sng">
                <a:solidFill>
                  <a:srgbClr val="FFFF00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12" name="Rectangle 311"/>
              <p:cNvSpPr/>
              <p:nvPr/>
            </p:nvSpPr>
            <p:spPr>
              <a:xfrm>
                <a:off x="395536" y="4386900"/>
                <a:ext cx="2088232" cy="2088232"/>
              </a:xfrm>
              <a:prstGeom prst="rect">
                <a:avLst/>
              </a:prstGeom>
              <a:noFill/>
              <a:ln w="57150" cmpd="sng">
                <a:solidFill>
                  <a:srgbClr val="FF6600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" name="Group 2"/>
            <p:cNvGrpSpPr/>
            <p:nvPr/>
          </p:nvGrpSpPr>
          <p:grpSpPr>
            <a:xfrm>
              <a:off x="3491880" y="4365104"/>
              <a:ext cx="2088232" cy="2088232"/>
              <a:chOff x="3491880" y="4365104"/>
              <a:chExt cx="2088232" cy="2088232"/>
            </a:xfrm>
          </p:grpSpPr>
          <p:grpSp>
            <p:nvGrpSpPr>
              <p:cNvPr id="300" name="Group 299"/>
              <p:cNvGrpSpPr/>
              <p:nvPr/>
            </p:nvGrpSpPr>
            <p:grpSpPr>
              <a:xfrm>
                <a:off x="4211960" y="5229200"/>
                <a:ext cx="380072" cy="983649"/>
                <a:chOff x="6156176" y="3305804"/>
                <a:chExt cx="380072" cy="555244"/>
              </a:xfrm>
            </p:grpSpPr>
            <p:cxnSp>
              <p:nvCxnSpPr>
                <p:cNvPr id="301" name="Straight Arrow Connector 300"/>
                <p:cNvCxnSpPr/>
                <p:nvPr/>
              </p:nvCxnSpPr>
              <p:spPr>
                <a:xfrm>
                  <a:off x="6156176" y="3305804"/>
                  <a:ext cx="0" cy="555244"/>
                </a:xfrm>
                <a:prstGeom prst="straightConnector1">
                  <a:avLst/>
                </a:prstGeom>
                <a:ln w="57150" cmpd="sng">
                  <a:tailEnd type="arrow"/>
                </a:ln>
              </p:spPr>
              <p:style>
                <a:lnRef idx="3">
                  <a:schemeClr val="accent6"/>
                </a:lnRef>
                <a:fillRef idx="0">
                  <a:schemeClr val="accent6"/>
                </a:fillRef>
                <a:effectRef idx="2">
                  <a:schemeClr val="accent6"/>
                </a:effectRef>
                <a:fontRef idx="minor">
                  <a:schemeClr val="tx1"/>
                </a:fontRef>
              </p:style>
            </p:cxnSp>
            <p:sp>
              <p:nvSpPr>
                <p:cNvPr id="302" name="TextBox 301"/>
                <p:cNvSpPr txBox="1"/>
                <p:nvPr/>
              </p:nvSpPr>
              <p:spPr>
                <a:xfrm>
                  <a:off x="6156176" y="3356992"/>
                  <a:ext cx="38007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i="1" dirty="0" smtClean="0">
                      <a:solidFill>
                        <a:srgbClr val="FF6600"/>
                      </a:solidFill>
                    </a:rPr>
                    <a:t>g</a:t>
                  </a:r>
                  <a:endParaRPr lang="en-US" i="1" dirty="0">
                    <a:solidFill>
                      <a:srgbClr val="FF6600"/>
                    </a:solidFill>
                  </a:endParaRPr>
                </a:p>
              </p:txBody>
            </p:sp>
          </p:grpSp>
          <p:sp>
            <p:nvSpPr>
              <p:cNvPr id="313" name="Rectangle 312"/>
              <p:cNvSpPr/>
              <p:nvPr/>
            </p:nvSpPr>
            <p:spPr>
              <a:xfrm>
                <a:off x="3491880" y="4365104"/>
                <a:ext cx="2088232" cy="2088232"/>
              </a:xfrm>
              <a:prstGeom prst="rect">
                <a:avLst/>
              </a:prstGeom>
              <a:noFill/>
              <a:ln w="57150" cmpd="sng">
                <a:solidFill>
                  <a:srgbClr val="FF6600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" name="Group 3"/>
            <p:cNvGrpSpPr/>
            <p:nvPr/>
          </p:nvGrpSpPr>
          <p:grpSpPr>
            <a:xfrm>
              <a:off x="6288433" y="4365104"/>
              <a:ext cx="2088232" cy="2088232"/>
              <a:chOff x="6288433" y="4365104"/>
              <a:chExt cx="2088232" cy="2088232"/>
            </a:xfrm>
          </p:grpSpPr>
          <p:grpSp>
            <p:nvGrpSpPr>
              <p:cNvPr id="303" name="Group 302"/>
              <p:cNvGrpSpPr/>
              <p:nvPr/>
            </p:nvGrpSpPr>
            <p:grpSpPr>
              <a:xfrm>
                <a:off x="7092280" y="4653136"/>
                <a:ext cx="380072" cy="1742595"/>
                <a:chOff x="6156176" y="2939985"/>
                <a:chExt cx="380072" cy="983649"/>
              </a:xfrm>
            </p:grpSpPr>
            <p:cxnSp>
              <p:nvCxnSpPr>
                <p:cNvPr id="304" name="Straight Arrow Connector 303"/>
                <p:cNvCxnSpPr/>
                <p:nvPr/>
              </p:nvCxnSpPr>
              <p:spPr>
                <a:xfrm>
                  <a:off x="6156176" y="2939985"/>
                  <a:ext cx="0" cy="983649"/>
                </a:xfrm>
                <a:prstGeom prst="straightConnector1">
                  <a:avLst/>
                </a:prstGeom>
                <a:ln w="76200" cmpd="sng">
                  <a:tailEnd type="arrow"/>
                </a:ln>
              </p:spPr>
              <p:style>
                <a:lnRef idx="3">
                  <a:schemeClr val="accent6"/>
                </a:lnRef>
                <a:fillRef idx="0">
                  <a:schemeClr val="accent6"/>
                </a:fillRef>
                <a:effectRef idx="2">
                  <a:schemeClr val="accent6"/>
                </a:effectRef>
                <a:fontRef idx="minor">
                  <a:schemeClr val="tx1"/>
                </a:fontRef>
              </p:style>
            </p:cxnSp>
            <p:sp>
              <p:nvSpPr>
                <p:cNvPr id="305" name="TextBox 304"/>
                <p:cNvSpPr txBox="1"/>
                <p:nvPr/>
              </p:nvSpPr>
              <p:spPr>
                <a:xfrm>
                  <a:off x="6156176" y="3247695"/>
                  <a:ext cx="38007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i="1" dirty="0" smtClean="0">
                      <a:solidFill>
                        <a:srgbClr val="FF6600"/>
                      </a:solidFill>
                    </a:rPr>
                    <a:t>g</a:t>
                  </a:r>
                  <a:endParaRPr lang="en-US" i="1" dirty="0">
                    <a:solidFill>
                      <a:srgbClr val="FF6600"/>
                    </a:solidFill>
                  </a:endParaRPr>
                </a:p>
              </p:txBody>
            </p:sp>
          </p:grpSp>
          <p:sp>
            <p:nvSpPr>
              <p:cNvPr id="311" name="Rectangle 310"/>
              <p:cNvSpPr/>
              <p:nvPr/>
            </p:nvSpPr>
            <p:spPr>
              <a:xfrm>
                <a:off x="7452320" y="5013176"/>
                <a:ext cx="864096" cy="792088"/>
              </a:xfrm>
              <a:prstGeom prst="rect">
                <a:avLst/>
              </a:prstGeom>
              <a:noFill/>
              <a:ln w="57150" cmpd="sng">
                <a:solidFill>
                  <a:srgbClr val="4F81BD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Rectangle 313"/>
              <p:cNvSpPr/>
              <p:nvPr/>
            </p:nvSpPr>
            <p:spPr>
              <a:xfrm>
                <a:off x="6288433" y="4365104"/>
                <a:ext cx="2088232" cy="2088232"/>
              </a:xfrm>
              <a:prstGeom prst="rect">
                <a:avLst/>
              </a:prstGeom>
              <a:noFill/>
              <a:ln w="57150" cmpd="sng">
                <a:solidFill>
                  <a:srgbClr val="FF6600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4" name="Rectangle 33"/>
          <p:cNvSpPr/>
          <p:nvPr/>
        </p:nvSpPr>
        <p:spPr>
          <a:xfrm>
            <a:off x="270989" y="6033482"/>
            <a:ext cx="829410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 strong gravity restricts the region of space where the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statistical </a:t>
            </a:r>
            <a:b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description is possible.</a:t>
            </a:r>
          </a:p>
        </p:txBody>
      </p:sp>
      <p:sp>
        <p:nvSpPr>
          <p:cNvPr id="35" name="Oval 34"/>
          <p:cNvSpPr/>
          <p:nvPr/>
        </p:nvSpPr>
        <p:spPr>
          <a:xfrm>
            <a:off x="3950217" y="2348880"/>
            <a:ext cx="45719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6830537" y="2996952"/>
            <a:ext cx="45719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5174353" y="2365648"/>
            <a:ext cx="45719" cy="5524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7910657" y="2924944"/>
            <a:ext cx="45719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4166241" y="2708920"/>
            <a:ext cx="45719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4572000" y="1844824"/>
            <a:ext cx="45719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742305" y="2636912"/>
            <a:ext cx="45719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4216545" y="2119536"/>
            <a:ext cx="45719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611560" y="4581912"/>
            <a:ext cx="4896544" cy="575280"/>
            <a:chOff x="611560" y="4017288"/>
            <a:chExt cx="4896544" cy="575280"/>
          </a:xfrm>
        </p:grpSpPr>
        <p:sp>
          <p:nvSpPr>
            <p:cNvPr id="316" name="Rectangle 315"/>
            <p:cNvSpPr/>
            <p:nvPr/>
          </p:nvSpPr>
          <p:spPr>
            <a:xfrm>
              <a:off x="611560" y="4017288"/>
              <a:ext cx="648072" cy="563840"/>
            </a:xfrm>
            <a:prstGeom prst="rect">
              <a:avLst/>
            </a:prstGeom>
            <a:noFill/>
            <a:ln w="57150" cmpd="sng">
              <a:solidFill>
                <a:srgbClr val="FFFF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1331640" y="4028728"/>
              <a:ext cx="4176464" cy="563840"/>
            </a:xfrm>
            <a:prstGeom prst="rect">
              <a:avLst/>
            </a:prstGeom>
            <a:noFill/>
            <a:ln w="57150" cmpd="sng">
              <a:noFill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dirty="0" smtClean="0"/>
                <a:t>  is possible??</a:t>
              </a:r>
              <a:endParaRPr lang="en-US" dirty="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611560" y="5301208"/>
            <a:ext cx="8352928" cy="648072"/>
            <a:chOff x="611560" y="4725144"/>
            <a:chExt cx="8352928" cy="648072"/>
          </a:xfrm>
        </p:grpSpPr>
        <p:sp>
          <p:nvSpPr>
            <p:cNvPr id="318" name="Rectangle 317"/>
            <p:cNvSpPr/>
            <p:nvPr/>
          </p:nvSpPr>
          <p:spPr>
            <a:xfrm>
              <a:off x="611560" y="4725144"/>
              <a:ext cx="648072" cy="648072"/>
            </a:xfrm>
            <a:prstGeom prst="rect">
              <a:avLst/>
            </a:prstGeom>
            <a:noFill/>
            <a:ln w="57150" cmpd="sng">
              <a:solidFill>
                <a:srgbClr val="4F81BD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1259632" y="4725144"/>
              <a:ext cx="7704856" cy="648072"/>
            </a:xfrm>
            <a:prstGeom prst="rect">
              <a:avLst/>
            </a:prstGeom>
            <a:noFill/>
            <a:ln w="57150" cmpd="sng">
              <a:noFill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dirty="0" smtClean="0"/>
                <a:t>  </a:t>
              </a:r>
              <a:r>
                <a:rPr lang="en-US" altLang="ko-KR" dirty="0" smtClean="0"/>
                <a:t>Effective local</a:t>
              </a:r>
              <a:r>
                <a:rPr lang="ko-KR" altLang="en-US" dirty="0" smtClean="0"/>
                <a:t> </a:t>
              </a:r>
              <a:r>
                <a:rPr lang="en-US" altLang="ko-KR" dirty="0" smtClean="0"/>
                <a:t>(statistical) descriptio</a:t>
              </a:r>
              <a:r>
                <a:rPr lang="en-US" altLang="ko-KR" dirty="0"/>
                <a:t>n</a:t>
              </a:r>
              <a:r>
                <a:rPr lang="en-US" altLang="ko-KR" dirty="0" smtClean="0"/>
                <a:t> is inappropriate.  </a:t>
              </a:r>
              <a:endParaRPr lang="en-US" dirty="0"/>
            </a:p>
          </p:txBody>
        </p:sp>
      </p:grpSp>
      <p:sp>
        <p:nvSpPr>
          <p:cNvPr id="45" name="Rectangle 44"/>
          <p:cNvSpPr/>
          <p:nvPr/>
        </p:nvSpPr>
        <p:spPr>
          <a:xfrm>
            <a:off x="1691680" y="2132856"/>
            <a:ext cx="731914" cy="731914"/>
          </a:xfrm>
          <a:prstGeom prst="rect">
            <a:avLst/>
          </a:prstGeom>
          <a:noFill/>
          <a:ln w="57150" cmpd="sng">
            <a:solidFill>
              <a:srgbClr val="FF66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1395306" y="1084674"/>
            <a:ext cx="408998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Statistical description requires :    </a:t>
            </a:r>
          </a:p>
        </p:txBody>
      </p:sp>
      <p:pic>
        <p:nvPicPr>
          <p:cNvPr id="48" name="Picture 47" descr="스크린샷 2016-06-01 오후 7.53.5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052736"/>
            <a:ext cx="1408545" cy="450273"/>
          </a:xfrm>
          <a:prstGeom prst="rect">
            <a:avLst/>
          </a:prstGeom>
        </p:spPr>
      </p:pic>
      <p:sp>
        <p:nvSpPr>
          <p:cNvPr id="49" name="Rectangle 48"/>
          <p:cNvSpPr/>
          <p:nvPr/>
        </p:nvSpPr>
        <p:spPr>
          <a:xfrm>
            <a:off x="3855888" y="2924944"/>
            <a:ext cx="731914" cy="731914"/>
          </a:xfrm>
          <a:prstGeom prst="rect">
            <a:avLst/>
          </a:prstGeom>
          <a:noFill/>
          <a:ln w="57150" cmpd="sng">
            <a:solidFill>
              <a:srgbClr val="FF66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6787882" y="2944220"/>
            <a:ext cx="731914" cy="731914"/>
          </a:xfrm>
          <a:prstGeom prst="rect">
            <a:avLst/>
          </a:prstGeom>
          <a:noFill/>
          <a:ln w="57150" cmpd="sng">
            <a:solidFill>
              <a:srgbClr val="FF66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5076056" y="1583440"/>
            <a:ext cx="720080" cy="693432"/>
          </a:xfrm>
          <a:prstGeom prst="rect">
            <a:avLst/>
          </a:prstGeom>
          <a:noFill/>
          <a:ln w="57150" cmpd="sng">
            <a:solidFill>
              <a:srgbClr val="4F81BD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467544" y="3933056"/>
            <a:ext cx="8352928" cy="563840"/>
          </a:xfrm>
          <a:prstGeom prst="rect">
            <a:avLst/>
          </a:prstGeom>
          <a:noFill/>
          <a:ln w="57150" cmpd="sng">
            <a:noFill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rgbClr val="800000"/>
                </a:solidFill>
              </a:rPr>
              <a:t>Local description </a:t>
            </a:r>
            <a:r>
              <a:rPr lang="en-US" dirty="0" smtClean="0"/>
              <a:t>is allowed only when many enough particles are included in a box much smaller than its </a:t>
            </a:r>
            <a:r>
              <a:rPr lang="en-US" u="sng" dirty="0" smtClean="0"/>
              <a:t>limiting value</a:t>
            </a:r>
            <a:r>
              <a:rPr lang="en-US" dirty="0" smtClean="0"/>
              <a:t>,</a:t>
            </a:r>
            <a:r>
              <a:rPr lang="en-US" altLang="ko-KR" dirty="0" smtClean="0"/>
              <a:t>  </a:t>
            </a:r>
            <a:r>
              <a:rPr lang="en-US" altLang="ko-KR" i="1" dirty="0"/>
              <a:t>L~ c</a:t>
            </a:r>
            <a:r>
              <a:rPr lang="en-US" altLang="ko-KR" i="1" baseline="30000" dirty="0"/>
              <a:t>2</a:t>
            </a:r>
            <a:r>
              <a:rPr lang="en-US" altLang="ko-KR" i="1" dirty="0"/>
              <a:t>/g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26019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2"/>
          <p:cNvSpPr txBox="1">
            <a:spLocks/>
          </p:cNvSpPr>
          <p:nvPr/>
        </p:nvSpPr>
        <p:spPr>
          <a:xfrm>
            <a:off x="611560" y="2276872"/>
            <a:ext cx="8352928" cy="2088232"/>
          </a:xfrm>
          <a:prstGeom prst="rect">
            <a:avLst/>
          </a:prstGeom>
        </p:spPr>
        <p:txBody>
          <a:bodyPr/>
          <a:lstStyle/>
          <a:p>
            <a:pPr marL="514350" indent="-514350">
              <a:spcBef>
                <a:spcPct val="20000"/>
              </a:spcBef>
              <a:defRPr/>
            </a:pPr>
            <a:r>
              <a:rPr lang="en-US" altLang="ko-KR" sz="2800" dirty="0" smtClean="0">
                <a:solidFill>
                  <a:srgbClr val="000000"/>
                </a:solidFill>
                <a:sym typeface="Wingdings"/>
              </a:rPr>
              <a:t>Q: </a:t>
            </a:r>
            <a:r>
              <a:rPr lang="en-US" altLang="ko-KR" sz="2800" dirty="0" smtClean="0">
                <a:sym typeface="Wingdings"/>
              </a:rPr>
              <a:t>It appears genuine that </a:t>
            </a:r>
            <a:r>
              <a:rPr lang="en-US" altLang="ko-KR" sz="2800" dirty="0" smtClean="0">
                <a:solidFill>
                  <a:srgbClr val="FF0000"/>
                </a:solidFill>
                <a:sym typeface="Wingdings"/>
              </a:rPr>
              <a:t>strong gravity affects </a:t>
            </a:r>
            <a:br>
              <a:rPr lang="en-US" altLang="ko-KR" sz="2800" dirty="0" smtClean="0">
                <a:solidFill>
                  <a:srgbClr val="FF0000"/>
                </a:solidFill>
                <a:sym typeface="Wingdings"/>
              </a:rPr>
            </a:br>
            <a:r>
              <a:rPr lang="en-US" altLang="ko-KR" sz="2800" dirty="0" smtClean="0">
                <a:solidFill>
                  <a:srgbClr val="FF0000"/>
                </a:solidFill>
                <a:sym typeface="Wingdings"/>
              </a:rPr>
              <a:t>on the distributions of matters.</a:t>
            </a:r>
          </a:p>
          <a:p>
            <a:pPr marL="514350" indent="-514350">
              <a:spcBef>
                <a:spcPct val="20000"/>
              </a:spcBef>
              <a:defRPr/>
            </a:pPr>
            <a:r>
              <a:rPr lang="en-US" altLang="ko-KR" sz="2800" dirty="0" smtClean="0">
                <a:solidFill>
                  <a:srgbClr val="FF0000"/>
                </a:solidFill>
                <a:sym typeface="Wingdings"/>
              </a:rPr>
              <a:t/>
            </a:r>
            <a:br>
              <a:rPr lang="en-US" altLang="ko-KR" sz="2800" dirty="0" smtClean="0">
                <a:solidFill>
                  <a:srgbClr val="FF0000"/>
                </a:solidFill>
                <a:sym typeface="Wingdings"/>
              </a:rPr>
            </a:br>
            <a:r>
              <a:rPr lang="en-US" altLang="ko-KR" sz="2800" dirty="0" smtClean="0">
                <a:solidFill>
                  <a:srgbClr val="000000"/>
                </a:solidFill>
                <a:sym typeface="Wingdings"/>
              </a:rPr>
              <a:t>Then, how about </a:t>
            </a:r>
            <a:r>
              <a:rPr lang="en-US" altLang="ko-KR" sz="2800" dirty="0" smtClean="0">
                <a:solidFill>
                  <a:srgbClr val="FF0000"/>
                </a:solidFill>
                <a:sym typeface="Wingdings"/>
              </a:rPr>
              <a:t>the Equation of State? </a:t>
            </a:r>
            <a:br>
              <a:rPr lang="en-US" altLang="ko-KR" sz="2800" dirty="0" smtClean="0">
                <a:solidFill>
                  <a:srgbClr val="FF0000"/>
                </a:solidFill>
                <a:sym typeface="Wingdings"/>
              </a:rPr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907529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11559" y="1340768"/>
            <a:ext cx="1800201" cy="1728192"/>
            <a:chOff x="611559" y="692696"/>
            <a:chExt cx="3810001" cy="3340100"/>
          </a:xfrm>
        </p:grpSpPr>
        <p:pic>
          <p:nvPicPr>
            <p:cNvPr id="284" name="Picture 283" descr="Translational_motion.gi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1560" y="692696"/>
              <a:ext cx="3810000" cy="3340100"/>
            </a:xfrm>
            <a:prstGeom prst="rect">
              <a:avLst/>
            </a:prstGeom>
          </p:spPr>
        </p:pic>
        <p:sp>
          <p:nvSpPr>
            <p:cNvPr id="312" name="Rectangle 311"/>
            <p:cNvSpPr/>
            <p:nvPr/>
          </p:nvSpPr>
          <p:spPr>
            <a:xfrm>
              <a:off x="611559" y="717672"/>
              <a:ext cx="3809779" cy="3277216"/>
            </a:xfrm>
            <a:prstGeom prst="rect">
              <a:avLst/>
            </a:prstGeom>
            <a:noFill/>
            <a:ln w="57150" cmpd="sng">
              <a:solidFill>
                <a:srgbClr val="FF66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771800" y="1412776"/>
            <a:ext cx="7304266" cy="461665"/>
            <a:chOff x="2133446" y="2555612"/>
            <a:chExt cx="7304266" cy="461665"/>
          </a:xfrm>
        </p:grpSpPr>
        <p:sp>
          <p:nvSpPr>
            <p:cNvPr id="13" name="Text Box 7"/>
            <p:cNvSpPr txBox="1">
              <a:spLocks noChangeArrowheads="1"/>
            </p:cNvSpPr>
            <p:nvPr/>
          </p:nvSpPr>
          <p:spPr bwMode="auto">
            <a:xfrm>
              <a:off x="2133446" y="2555612"/>
              <a:ext cx="1142410" cy="461665"/>
            </a:xfrm>
            <a:prstGeom prst="rect">
              <a:avLst/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  <a:effectLst>
              <a:prstShdw prst="shdw13" dist="53882" dir="13500000">
                <a:srgbClr val="808080">
                  <a:alpha val="50000"/>
                </a:srgbClr>
              </a:prstShdw>
            </a:effectLst>
          </p:spPr>
          <p:txBody>
            <a:bodyPr wrap="none">
              <a:spAutoFit/>
            </a:bodyPr>
            <a:lstStyle/>
            <a:p>
              <a:r>
                <a:rPr lang="en-US" altLang="ko-KR" sz="2400" b="1" dirty="0" err="1" smtClean="0"/>
                <a:t>EoS</a:t>
              </a:r>
              <a:r>
                <a:rPr lang="en-US" altLang="ko-KR" sz="2400" b="1" dirty="0" smtClean="0"/>
                <a:t> 1:</a:t>
              </a:r>
              <a:endParaRPr lang="en-US" altLang="ko-KR" sz="2400" b="1" dirty="0"/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3347864" y="2564904"/>
              <a:ext cx="6089848" cy="393700"/>
              <a:chOff x="3347864" y="2564904"/>
              <a:chExt cx="6089848" cy="393700"/>
            </a:xfrm>
          </p:grpSpPr>
          <p:pic>
            <p:nvPicPr>
              <p:cNvPr id="15" name="Picture 14" descr="스크린샷 2015-10-09 오후 4.57.27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47864" y="2564904"/>
                <a:ext cx="2057400" cy="393700"/>
              </a:xfrm>
              <a:prstGeom prst="rect">
                <a:avLst/>
              </a:prstGeom>
            </p:spPr>
          </p:pic>
          <p:sp>
            <p:nvSpPr>
              <p:cNvPr id="16" name="TextBox 15"/>
              <p:cNvSpPr txBox="1"/>
              <p:nvPr/>
            </p:nvSpPr>
            <p:spPr>
              <a:xfrm>
                <a:off x="5405264" y="2564904"/>
                <a:ext cx="40324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/>
                  <a:t>(Ideal gas law)</a:t>
                </a:r>
                <a:endParaRPr lang="en-US" b="1" dirty="0"/>
              </a:p>
            </p:txBody>
          </p:sp>
        </p:grpSp>
      </p:grp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1691680" y="116633"/>
            <a:ext cx="5904656" cy="371513"/>
          </a:xfrm>
          <a:prstGeom prst="rect">
            <a:avLst/>
          </a:prstGeom>
          <a:solidFill>
            <a:srgbClr val="CCFFFF"/>
          </a:solidFill>
          <a:ln w="9525" algn="ctr">
            <a:noFill/>
            <a:miter lim="800000"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CCFFFF"/>
            </a:extrusionClr>
          </a:sp3d>
        </p:spPr>
        <p:txBody>
          <a:bodyPr wrap="square" lIns="90000" tIns="46800" rIns="90000" bIns="46800">
            <a:spAutoFit/>
            <a:flatTx/>
          </a:bodyPr>
          <a:lstStyle/>
          <a:p>
            <a:r>
              <a:rPr lang="en-US" altLang="ko-KR" b="1" dirty="0" smtClean="0"/>
              <a:t>Two Equation of States for an ideal gas</a:t>
            </a:r>
            <a:endParaRPr lang="en-US" altLang="ko-KR" b="1" dirty="0"/>
          </a:p>
        </p:txBody>
      </p:sp>
      <p:grpSp>
        <p:nvGrpSpPr>
          <p:cNvPr id="4" name="Group 3"/>
          <p:cNvGrpSpPr/>
          <p:nvPr/>
        </p:nvGrpSpPr>
        <p:grpSpPr>
          <a:xfrm>
            <a:off x="354406" y="3717032"/>
            <a:ext cx="8106026" cy="2313548"/>
            <a:chOff x="354406" y="3717032"/>
            <a:chExt cx="8106026" cy="2313548"/>
          </a:xfrm>
        </p:grpSpPr>
        <p:grpSp>
          <p:nvGrpSpPr>
            <p:cNvPr id="19" name="Group 18"/>
            <p:cNvGrpSpPr/>
            <p:nvPr/>
          </p:nvGrpSpPr>
          <p:grpSpPr>
            <a:xfrm>
              <a:off x="354406" y="3717032"/>
              <a:ext cx="8106026" cy="2304256"/>
              <a:chOff x="247095" y="3429000"/>
              <a:chExt cx="8106026" cy="2304256"/>
            </a:xfrm>
          </p:grpSpPr>
          <p:pic>
            <p:nvPicPr>
              <p:cNvPr id="23" name="Picture 22" descr="스크린샷 2015-10-09 오후 5.02.22.pn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7584" y="4509120"/>
                <a:ext cx="7525537" cy="713719"/>
              </a:xfrm>
              <a:prstGeom prst="rect">
                <a:avLst/>
              </a:prstGeom>
            </p:spPr>
          </p:pic>
          <p:sp>
            <p:nvSpPr>
              <p:cNvPr id="27" name="Rounded Rectangle 26"/>
              <p:cNvSpPr/>
              <p:nvPr/>
            </p:nvSpPr>
            <p:spPr>
              <a:xfrm>
                <a:off x="4860032" y="4581128"/>
                <a:ext cx="1296144" cy="504056"/>
              </a:xfrm>
              <a:prstGeom prst="roundRect">
                <a:avLst/>
              </a:prstGeom>
              <a:noFill/>
              <a:ln w="38100" cmpd="sng">
                <a:solidFill>
                  <a:schemeClr val="accent2">
                    <a:lumMod val="75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Text Box 7"/>
              <p:cNvSpPr txBox="1">
                <a:spLocks noChangeArrowheads="1"/>
              </p:cNvSpPr>
              <p:nvPr/>
            </p:nvSpPr>
            <p:spPr bwMode="auto">
              <a:xfrm>
                <a:off x="247095" y="3429000"/>
                <a:ext cx="2921450" cy="461665"/>
              </a:xfrm>
              <a:prstGeom prst="rect">
                <a:avLst/>
              </a:prstGeom>
              <a:solidFill>
                <a:srgbClr val="CCFFCC"/>
              </a:solidFill>
              <a:ln w="9525">
                <a:noFill/>
                <a:miter lim="800000"/>
                <a:headEnd/>
                <a:tailEnd/>
              </a:ln>
              <a:effectLst>
                <a:prstShdw prst="shdw13" dist="53882" dir="13500000">
                  <a:srgbClr val="808080">
                    <a:alpha val="50000"/>
                  </a:srgbClr>
                </a:prstShdw>
              </a:effectLst>
            </p:spPr>
            <p:txBody>
              <a:bodyPr wrap="square">
                <a:spAutoFit/>
              </a:bodyPr>
              <a:lstStyle/>
              <a:p>
                <a:r>
                  <a:rPr lang="en-US" altLang="ko-KR" sz="2000" b="1" dirty="0" smtClean="0"/>
                  <a:t>Adiabaticity  </a:t>
                </a:r>
                <a:r>
                  <a:rPr lang="en-US" altLang="ko-KR" sz="2400" i="1" dirty="0" smtClean="0">
                    <a:latin typeface="Times New Roman"/>
                    <a:cs typeface="Times New Roman"/>
                  </a:rPr>
                  <a:t>dS = </a:t>
                </a:r>
                <a:r>
                  <a:rPr lang="en-US" altLang="ko-KR" sz="2400" dirty="0" smtClean="0">
                    <a:latin typeface="Times New Roman"/>
                    <a:cs typeface="Times New Roman"/>
                  </a:rPr>
                  <a:t>0 :</a:t>
                </a:r>
                <a:endParaRPr lang="en-US" altLang="ko-KR" sz="2400" dirty="0">
                  <a:latin typeface="Times New Roman"/>
                  <a:cs typeface="Times New Roman"/>
                </a:endParaRPr>
              </a:p>
            </p:txBody>
          </p:sp>
          <p:pic>
            <p:nvPicPr>
              <p:cNvPr id="24" name="Picture 23" descr="스크린샷 2015-10-09 오후 5.02.14.png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27984" y="4052882"/>
                <a:ext cx="2578100" cy="330200"/>
              </a:xfrm>
              <a:prstGeom prst="rect">
                <a:avLst/>
              </a:prstGeom>
            </p:spPr>
          </p:pic>
          <p:pic>
            <p:nvPicPr>
              <p:cNvPr id="25" name="Picture 24" descr="스크린샷 2015-10-09 오후 5.02.01.png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63688" y="4073004"/>
                <a:ext cx="2349500" cy="292100"/>
              </a:xfrm>
              <a:prstGeom prst="rect">
                <a:avLst/>
              </a:prstGeom>
            </p:spPr>
          </p:pic>
          <p:cxnSp>
            <p:nvCxnSpPr>
              <p:cNvPr id="26" name="Straight Arrow Connector 25"/>
              <p:cNvCxnSpPr/>
              <p:nvPr/>
            </p:nvCxnSpPr>
            <p:spPr>
              <a:xfrm flipV="1">
                <a:off x="5508104" y="4005064"/>
                <a:ext cx="432048" cy="36004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Text Box 7"/>
              <p:cNvSpPr txBox="1">
                <a:spLocks noChangeArrowheads="1"/>
              </p:cNvSpPr>
              <p:nvPr/>
            </p:nvSpPr>
            <p:spPr bwMode="auto">
              <a:xfrm>
                <a:off x="3995936" y="5271591"/>
                <a:ext cx="1142410" cy="461665"/>
              </a:xfrm>
              <a:prstGeom prst="rect">
                <a:avLst/>
              </a:prstGeom>
              <a:solidFill>
                <a:srgbClr val="FFC000"/>
              </a:solidFill>
              <a:ln w="9525">
                <a:noFill/>
                <a:miter lim="800000"/>
                <a:headEnd/>
                <a:tailEnd/>
              </a:ln>
              <a:effectLst>
                <a:prstShdw prst="shdw13" dist="53882" dir="13500000">
                  <a:srgbClr val="808080">
                    <a:alpha val="50000"/>
                  </a:srgbClr>
                </a:prstShdw>
              </a:effectLst>
            </p:spPr>
            <p:txBody>
              <a:bodyPr wrap="none">
                <a:spAutoFit/>
              </a:bodyPr>
              <a:lstStyle/>
              <a:p>
                <a:r>
                  <a:rPr lang="en-US" altLang="ko-KR" sz="2400" b="1" dirty="0" err="1" smtClean="0"/>
                  <a:t>EoS</a:t>
                </a:r>
                <a:r>
                  <a:rPr lang="en-US" altLang="ko-KR" sz="2400" b="1" dirty="0" smtClean="0"/>
                  <a:t> 2:</a:t>
                </a:r>
                <a:endParaRPr lang="en-US" altLang="ko-KR" sz="2400" b="1" dirty="0"/>
              </a:p>
            </p:txBody>
          </p:sp>
          <p:cxnSp>
            <p:nvCxnSpPr>
              <p:cNvPr id="29" name="Straight Arrow Connector 28"/>
              <p:cNvCxnSpPr>
                <a:stCxn id="28" idx="3"/>
                <a:endCxn id="27" idx="2"/>
              </p:cNvCxnSpPr>
              <p:nvPr/>
            </p:nvCxnSpPr>
            <p:spPr>
              <a:xfrm flipV="1">
                <a:off x="5138346" y="5085184"/>
                <a:ext cx="369758" cy="417240"/>
              </a:xfrm>
              <a:prstGeom prst="straightConnector1">
                <a:avLst/>
              </a:prstGeom>
              <a:ln w="19050" cmpd="sng">
                <a:solidFill>
                  <a:srgbClr val="0000F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Arrow Connector 29"/>
              <p:cNvCxnSpPr>
                <a:stCxn id="24" idx="1"/>
                <a:endCxn id="25" idx="3"/>
              </p:cNvCxnSpPr>
              <p:nvPr/>
            </p:nvCxnSpPr>
            <p:spPr>
              <a:xfrm flipH="1">
                <a:off x="4113188" y="4217982"/>
                <a:ext cx="314796" cy="1072"/>
              </a:xfrm>
              <a:prstGeom prst="straightConnector1">
                <a:avLst/>
              </a:prstGeom>
              <a:ln>
                <a:solidFill>
                  <a:srgbClr val="0000F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" name="TextBox 2"/>
            <p:cNvSpPr txBox="1"/>
            <p:nvPr/>
          </p:nvSpPr>
          <p:spPr>
            <a:xfrm>
              <a:off x="5724128" y="5661248"/>
              <a:ext cx="20882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(</a:t>
              </a:r>
              <a:r>
                <a:rPr lang="en-US" b="1" dirty="0" err="1" smtClean="0"/>
                <a:t>Polytropic</a:t>
              </a:r>
              <a:r>
                <a:rPr lang="en-US" b="1" dirty="0" smtClean="0"/>
                <a:t> </a:t>
              </a:r>
              <a:r>
                <a:rPr lang="en-US" b="1" dirty="0" err="1" smtClean="0"/>
                <a:t>EoS</a:t>
              </a:r>
              <a:r>
                <a:rPr lang="en-US" b="1" dirty="0" smtClean="0"/>
                <a:t>)</a:t>
              </a:r>
              <a:endParaRPr 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640137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691680" y="116633"/>
            <a:ext cx="5904656" cy="371513"/>
          </a:xfrm>
          <a:prstGeom prst="rect">
            <a:avLst/>
          </a:prstGeom>
          <a:solidFill>
            <a:srgbClr val="CCFFFF"/>
          </a:solidFill>
          <a:ln w="9525" algn="ctr">
            <a:noFill/>
            <a:miter lim="800000"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CCFFFF"/>
            </a:extrusionClr>
          </a:sp3d>
        </p:spPr>
        <p:txBody>
          <a:bodyPr wrap="square" lIns="90000" tIns="46800" rIns="90000" bIns="46800">
            <a:spAutoFit/>
            <a:flatTx/>
          </a:bodyPr>
          <a:lstStyle/>
          <a:p>
            <a:r>
              <a:rPr lang="en-US" altLang="ko-KR" b="1" dirty="0" smtClean="0"/>
              <a:t>Statistics in a Canonical Ensemble (Summary)</a:t>
            </a:r>
            <a:endParaRPr lang="en-US" altLang="ko-KR" b="1" dirty="0"/>
          </a:p>
        </p:txBody>
      </p:sp>
      <p:sp>
        <p:nvSpPr>
          <p:cNvPr id="25" name="Text Box 7"/>
          <p:cNvSpPr txBox="1">
            <a:spLocks noChangeArrowheads="1"/>
          </p:cNvSpPr>
          <p:nvPr/>
        </p:nvSpPr>
        <p:spPr bwMode="auto">
          <a:xfrm>
            <a:off x="251520" y="692696"/>
            <a:ext cx="2476609" cy="46166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>
            <a:prstShdw prst="shdw13" dist="53882" dir="13500000">
              <a:srgbClr val="808080">
                <a:alpha val="50000"/>
              </a:srgbClr>
            </a:prstShdw>
          </a:effectLst>
        </p:spPr>
        <p:txBody>
          <a:bodyPr wrap="none">
            <a:spAutoFit/>
          </a:bodyPr>
          <a:lstStyle/>
          <a:p>
            <a:r>
              <a:rPr lang="en-US" altLang="ko-KR" sz="2400" b="1" dirty="0" smtClean="0"/>
              <a:t>Basic principle:</a:t>
            </a:r>
            <a:endParaRPr lang="en-US" altLang="ko-KR" sz="24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251520" y="1196752"/>
            <a:ext cx="85689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/>
              <a:t>The number of particles in unit phase volume is proportional to</a:t>
            </a:r>
            <a:endParaRPr lang="en-US" altLang="ko-KR" sz="2000" b="1" dirty="0" smtClean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139952" y="1686158"/>
            <a:ext cx="4680520" cy="720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스크린샷 2015-11-11 오후 5.26.3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892" y="1651891"/>
            <a:ext cx="3082636" cy="461818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251520" y="2204864"/>
            <a:ext cx="7128792" cy="1172799"/>
            <a:chOff x="251520" y="2245641"/>
            <a:chExt cx="7128792" cy="1172799"/>
          </a:xfrm>
        </p:grpSpPr>
        <p:sp>
          <p:nvSpPr>
            <p:cNvPr id="26" name="Text Box 7"/>
            <p:cNvSpPr txBox="1">
              <a:spLocks noChangeArrowheads="1"/>
            </p:cNvSpPr>
            <p:nvPr/>
          </p:nvSpPr>
          <p:spPr bwMode="auto">
            <a:xfrm>
              <a:off x="251520" y="2492896"/>
              <a:ext cx="2834580" cy="461665"/>
            </a:xfrm>
            <a:prstGeom prst="rect">
              <a:avLst/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  <a:effectLst>
              <a:prstShdw prst="shdw13" dist="53882" dir="13500000">
                <a:srgbClr val="808080">
                  <a:alpha val="50000"/>
                </a:srgbClr>
              </a:prstShdw>
            </a:effectLst>
          </p:spPr>
          <p:txBody>
            <a:bodyPr wrap="none">
              <a:spAutoFit/>
            </a:bodyPr>
            <a:lstStyle/>
            <a:p>
              <a:r>
                <a:rPr lang="en-US" altLang="ko-KR" sz="2400" b="1" dirty="0" smtClean="0"/>
                <a:t>Partition function:</a:t>
              </a:r>
              <a:endParaRPr lang="en-US" altLang="ko-KR" sz="2400" b="1" dirty="0"/>
            </a:p>
          </p:txBody>
        </p:sp>
        <p:pic>
          <p:nvPicPr>
            <p:cNvPr id="15" name="Picture 14" descr="스크린샷 2015-11-11 오후 5.36.18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9872" y="2245641"/>
              <a:ext cx="3516115" cy="388347"/>
            </a:xfrm>
            <a:prstGeom prst="rect">
              <a:avLst/>
            </a:prstGeom>
          </p:spPr>
        </p:pic>
        <p:pic>
          <p:nvPicPr>
            <p:cNvPr id="16" name="Picture 15" descr="스크린샷 2015-11-11 오후 5.36.28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29427" y="2750521"/>
              <a:ext cx="4050885" cy="667919"/>
            </a:xfrm>
            <a:prstGeom prst="rect">
              <a:avLst/>
            </a:prstGeom>
          </p:spPr>
        </p:pic>
        <p:sp>
          <p:nvSpPr>
            <p:cNvPr id="18" name="Left Brace 17"/>
            <p:cNvSpPr/>
            <p:nvPr/>
          </p:nvSpPr>
          <p:spPr>
            <a:xfrm>
              <a:off x="3131840" y="2420888"/>
              <a:ext cx="216024" cy="792088"/>
            </a:xfrm>
            <a:prstGeom prst="leftBrace">
              <a:avLst/>
            </a:prstGeom>
            <a:ln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251520" y="3501008"/>
            <a:ext cx="7272808" cy="1191937"/>
            <a:chOff x="251520" y="3501008"/>
            <a:chExt cx="7272808" cy="1191937"/>
          </a:xfrm>
        </p:grpSpPr>
        <p:sp>
          <p:nvSpPr>
            <p:cNvPr id="23" name="Text Box 7"/>
            <p:cNvSpPr txBox="1">
              <a:spLocks noChangeArrowheads="1"/>
            </p:cNvSpPr>
            <p:nvPr/>
          </p:nvSpPr>
          <p:spPr bwMode="auto">
            <a:xfrm>
              <a:off x="251520" y="3501008"/>
              <a:ext cx="3315030" cy="400110"/>
            </a:xfrm>
            <a:prstGeom prst="rect">
              <a:avLst/>
            </a:prstGeom>
            <a:solidFill>
              <a:srgbClr val="FF6600"/>
            </a:solidFill>
            <a:ln w="9525">
              <a:noFill/>
              <a:miter lim="800000"/>
              <a:headEnd/>
              <a:tailEnd/>
            </a:ln>
            <a:effectLst>
              <a:prstShdw prst="shdw13" dist="53882" dir="13500000">
                <a:srgbClr val="808080">
                  <a:alpha val="50000"/>
                </a:srgbClr>
              </a:prstShdw>
            </a:effectLst>
          </p:spPr>
          <p:txBody>
            <a:bodyPr wrap="none">
              <a:spAutoFit/>
            </a:bodyPr>
            <a:lstStyle/>
            <a:p>
              <a:r>
                <a:rPr lang="en-US" altLang="ko-KR" sz="2000" b="1" dirty="0" smtClean="0"/>
                <a:t>Total energy and entropy: </a:t>
              </a:r>
              <a:endParaRPr lang="en-US" altLang="ko-KR" sz="2000" b="1" dirty="0"/>
            </a:p>
          </p:txBody>
        </p:sp>
        <p:pic>
          <p:nvPicPr>
            <p:cNvPr id="19" name="Picture 18" descr="스크린샷 2015-11-11 오후 5.36.42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552" y="4033578"/>
              <a:ext cx="2819138" cy="659245"/>
            </a:xfrm>
            <a:prstGeom prst="rect">
              <a:avLst/>
            </a:prstGeom>
          </p:spPr>
        </p:pic>
        <p:pic>
          <p:nvPicPr>
            <p:cNvPr id="21" name="Picture 20" descr="스크린샷 2015-11-11 오후 5.36.52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24014" y="4077072"/>
              <a:ext cx="3400314" cy="615873"/>
            </a:xfrm>
            <a:prstGeom prst="rect">
              <a:avLst/>
            </a:prstGeom>
          </p:spPr>
        </p:pic>
      </p:grpSp>
      <p:grpSp>
        <p:nvGrpSpPr>
          <p:cNvPr id="5" name="Group 4"/>
          <p:cNvGrpSpPr/>
          <p:nvPr/>
        </p:nvGrpSpPr>
        <p:grpSpPr>
          <a:xfrm>
            <a:off x="970967" y="4997462"/>
            <a:ext cx="6283028" cy="1671898"/>
            <a:chOff x="1512337" y="4641549"/>
            <a:chExt cx="5192585" cy="1381731"/>
          </a:xfrm>
        </p:grpSpPr>
        <p:sp>
          <p:nvSpPr>
            <p:cNvPr id="20" name="Rounded Rectangle 19"/>
            <p:cNvSpPr/>
            <p:nvPr/>
          </p:nvSpPr>
          <p:spPr>
            <a:xfrm>
              <a:off x="4860032" y="5445224"/>
              <a:ext cx="1296144" cy="504056"/>
            </a:xfrm>
            <a:prstGeom prst="roundRect">
              <a:avLst/>
            </a:prstGeom>
            <a:ln w="19050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 Box 7"/>
            <p:cNvSpPr txBox="1">
              <a:spLocks noChangeArrowheads="1"/>
            </p:cNvSpPr>
            <p:nvPr/>
          </p:nvSpPr>
          <p:spPr bwMode="auto">
            <a:xfrm>
              <a:off x="1512337" y="5549170"/>
              <a:ext cx="2460742" cy="279797"/>
            </a:xfrm>
            <a:prstGeom prst="rect">
              <a:avLst/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  <a:effectLst>
              <a:prstShdw prst="shdw13" dist="53882" dir="13500000">
                <a:srgbClr val="808080">
                  <a:alpha val="50000"/>
                </a:srgbClr>
              </a:prstShdw>
            </a:effectLst>
          </p:spPr>
          <p:txBody>
            <a:bodyPr wrap="none">
              <a:spAutoFit/>
            </a:bodyPr>
            <a:lstStyle/>
            <a:p>
              <a:r>
                <a:rPr lang="en-US" altLang="ko-KR" sz="1600" b="1" dirty="0" smtClean="0"/>
                <a:t>Number of ptls (normalized):</a:t>
              </a:r>
              <a:endParaRPr lang="en-US" altLang="ko-KR" sz="1600" b="1" dirty="0"/>
            </a:p>
          </p:txBody>
        </p:sp>
        <p:pic>
          <p:nvPicPr>
            <p:cNvPr id="31" name="Picture 30" descr="스크린샷 2015-11-11 오후 5.37.15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7944" y="5416081"/>
              <a:ext cx="2636978" cy="607199"/>
            </a:xfrm>
            <a:prstGeom prst="rect">
              <a:avLst/>
            </a:prstGeom>
          </p:spPr>
        </p:pic>
        <p:pic>
          <p:nvPicPr>
            <p:cNvPr id="33" name="Picture 32" descr="스크린샷 2015-11-11 오후 7.24.26.p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67038" y="4641549"/>
              <a:ext cx="1197050" cy="607199"/>
            </a:xfrm>
            <a:prstGeom prst="rect">
              <a:avLst/>
            </a:prstGeom>
          </p:spPr>
        </p:pic>
        <p:sp>
          <p:nvSpPr>
            <p:cNvPr id="34" name="Text Box 7"/>
            <p:cNvSpPr txBox="1">
              <a:spLocks noChangeArrowheads="1"/>
            </p:cNvSpPr>
            <p:nvPr/>
          </p:nvSpPr>
          <p:spPr bwMode="auto">
            <a:xfrm>
              <a:off x="1512860" y="4801704"/>
              <a:ext cx="1610036" cy="338554"/>
            </a:xfrm>
            <a:prstGeom prst="rect">
              <a:avLst/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  <a:effectLst>
              <a:prstShdw prst="shdw13" dist="53882" dir="13500000">
                <a:srgbClr val="808080">
                  <a:alpha val="50000"/>
                </a:srgbClr>
              </a:prstShdw>
            </a:effectLst>
          </p:spPr>
          <p:txBody>
            <a:bodyPr wrap="none">
              <a:spAutoFit/>
            </a:bodyPr>
            <a:lstStyle/>
            <a:p>
              <a:r>
                <a:rPr lang="en-US" altLang="ko-KR" sz="1600" b="1" dirty="0" smtClean="0"/>
                <a:t>Heat Capacity:</a:t>
              </a:r>
              <a:endParaRPr lang="en-US" altLang="ko-KR" sz="16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0304445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187624" y="116633"/>
            <a:ext cx="4320480" cy="371513"/>
          </a:xfrm>
          <a:prstGeom prst="rect">
            <a:avLst/>
          </a:prstGeom>
          <a:solidFill>
            <a:srgbClr val="CCFFFF"/>
          </a:solidFill>
          <a:ln w="9525" algn="ctr">
            <a:noFill/>
            <a:miter lim="800000"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CCFFFF"/>
            </a:extrusionClr>
          </a:sp3d>
        </p:spPr>
        <p:txBody>
          <a:bodyPr wrap="square" lIns="90000" tIns="46800" rIns="90000" bIns="46800">
            <a:spAutoFit/>
            <a:flatTx/>
          </a:bodyPr>
          <a:lstStyle/>
          <a:p>
            <a:r>
              <a:rPr lang="en-US" altLang="ko-KR" b="1" dirty="0" smtClean="0"/>
              <a:t>Ideal Gas in a Constant Gravity  </a:t>
            </a:r>
            <a:endParaRPr lang="en-US" altLang="ko-KR" b="1" dirty="0"/>
          </a:p>
        </p:txBody>
      </p:sp>
      <p:grpSp>
        <p:nvGrpSpPr>
          <p:cNvPr id="6" name="Group 5"/>
          <p:cNvGrpSpPr/>
          <p:nvPr/>
        </p:nvGrpSpPr>
        <p:grpSpPr>
          <a:xfrm>
            <a:off x="179512" y="1060147"/>
            <a:ext cx="7406251" cy="1144717"/>
            <a:chOff x="179512" y="620688"/>
            <a:chExt cx="7406251" cy="1144717"/>
          </a:xfrm>
        </p:grpSpPr>
        <p:sp>
          <p:nvSpPr>
            <p:cNvPr id="25" name="Text Box 7"/>
            <p:cNvSpPr txBox="1">
              <a:spLocks noChangeArrowheads="1"/>
            </p:cNvSpPr>
            <p:nvPr/>
          </p:nvSpPr>
          <p:spPr bwMode="auto">
            <a:xfrm>
              <a:off x="251520" y="692696"/>
              <a:ext cx="2564875" cy="400110"/>
            </a:xfrm>
            <a:prstGeom prst="rect">
              <a:avLst/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  <a:effectLst>
              <a:prstShdw prst="shdw13" dist="53882" dir="13500000">
                <a:srgbClr val="808080">
                  <a:alpha val="50000"/>
                </a:srgbClr>
              </a:prstShdw>
            </a:effectLst>
          </p:spPr>
          <p:txBody>
            <a:bodyPr wrap="none">
              <a:spAutoFit/>
            </a:bodyPr>
            <a:lstStyle/>
            <a:p>
              <a:r>
                <a:rPr lang="en-US" altLang="ko-KR" sz="2000" b="1" dirty="0" smtClean="0"/>
                <a:t>Rindler spacetime:</a:t>
              </a:r>
              <a:endParaRPr lang="en-US" altLang="ko-KR" sz="2000" b="1" dirty="0"/>
            </a:p>
          </p:txBody>
        </p:sp>
        <p:pic>
          <p:nvPicPr>
            <p:cNvPr id="9" name="Picture 8" descr="스크린샷 2015-10-09 오후 5.14.48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0312" y="620688"/>
              <a:ext cx="205451" cy="252145"/>
            </a:xfrm>
            <a:prstGeom prst="rect">
              <a:avLst/>
            </a:prstGeom>
          </p:spPr>
        </p:pic>
        <p:pic>
          <p:nvPicPr>
            <p:cNvPr id="44" name="Picture 43" descr="스크린샷 2015-10-09 오후 5.19.51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10268" y="662812"/>
              <a:ext cx="142671" cy="163052"/>
            </a:xfrm>
            <a:prstGeom prst="rect">
              <a:avLst/>
            </a:prstGeom>
          </p:spPr>
        </p:pic>
        <p:pic>
          <p:nvPicPr>
            <p:cNvPr id="4" name="Picture 3" descr="스크린샷 2015-10-21 오전 10.18.09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1282595"/>
              <a:ext cx="5478843" cy="482810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/>
        </p:nvGrpSpPr>
        <p:grpSpPr>
          <a:xfrm>
            <a:off x="179512" y="2636912"/>
            <a:ext cx="5158577" cy="1296144"/>
            <a:chOff x="179512" y="2636912"/>
            <a:chExt cx="5158577" cy="1296144"/>
          </a:xfrm>
        </p:grpSpPr>
        <p:sp>
          <p:nvSpPr>
            <p:cNvPr id="26" name="Text Box 7"/>
            <p:cNvSpPr txBox="1">
              <a:spLocks noChangeArrowheads="1"/>
            </p:cNvSpPr>
            <p:nvPr/>
          </p:nvSpPr>
          <p:spPr bwMode="auto">
            <a:xfrm>
              <a:off x="179512" y="2636912"/>
              <a:ext cx="4032448" cy="461665"/>
            </a:xfrm>
            <a:prstGeom prst="rect">
              <a:avLst/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  <a:effectLst>
              <a:prstShdw prst="shdw13" dist="53882" dir="13500000">
                <a:srgbClr val="808080">
                  <a:alpha val="50000"/>
                </a:srgbClr>
              </a:prstShdw>
            </a:effectLst>
          </p:spPr>
          <p:txBody>
            <a:bodyPr wrap="square">
              <a:spAutoFit/>
            </a:bodyPr>
            <a:lstStyle/>
            <a:p>
              <a:r>
                <a:rPr lang="en-US" altLang="ko-KR" sz="2400" b="1" dirty="0" err="1" smtClean="0"/>
                <a:t>Lagrangian</a:t>
              </a:r>
              <a:r>
                <a:rPr lang="en-US" altLang="ko-KR" sz="2400" b="1" dirty="0" smtClean="0"/>
                <a:t> for a particle:</a:t>
              </a:r>
              <a:endParaRPr lang="en-US" altLang="ko-KR" sz="2400" b="1" dirty="0"/>
            </a:p>
          </p:txBody>
        </p:sp>
        <p:pic>
          <p:nvPicPr>
            <p:cNvPr id="8" name="Picture 7" descr="스크린샷 2017-06-30 오후 1.32.06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6484" y="3126350"/>
              <a:ext cx="4111605" cy="806706"/>
            </a:xfrm>
            <a:prstGeom prst="rect">
              <a:avLst/>
            </a:prstGeom>
          </p:spPr>
        </p:pic>
      </p:grpSp>
      <p:grpSp>
        <p:nvGrpSpPr>
          <p:cNvPr id="30" name="Group 29"/>
          <p:cNvGrpSpPr/>
          <p:nvPr/>
        </p:nvGrpSpPr>
        <p:grpSpPr>
          <a:xfrm>
            <a:off x="5787904" y="817801"/>
            <a:ext cx="3215771" cy="3115255"/>
            <a:chOff x="5787904" y="817801"/>
            <a:chExt cx="3215771" cy="3115255"/>
          </a:xfrm>
        </p:grpSpPr>
        <p:sp>
          <p:nvSpPr>
            <p:cNvPr id="13" name="Rectangle 12"/>
            <p:cNvSpPr/>
            <p:nvPr/>
          </p:nvSpPr>
          <p:spPr>
            <a:xfrm>
              <a:off x="5940152" y="3717032"/>
              <a:ext cx="2808312" cy="144016"/>
            </a:xfrm>
            <a:prstGeom prst="rect">
              <a:avLst/>
            </a:prstGeom>
            <a:solidFill>
              <a:schemeClr val="tx1"/>
            </a:solidFill>
            <a:ln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en-US" sz="1200" dirty="0" err="1" smtClean="0">
                  <a:solidFill>
                    <a:srgbClr val="FF0000"/>
                  </a:solidFill>
                </a:rPr>
                <a:t>Rindler</a:t>
              </a:r>
              <a:r>
                <a:rPr lang="en-US" sz="1200" dirty="0" smtClean="0">
                  <a:solidFill>
                    <a:srgbClr val="FF0000"/>
                  </a:solidFill>
                </a:rPr>
                <a:t> horizon</a:t>
              </a:r>
              <a:endParaRPr lang="en-US" sz="1200" dirty="0">
                <a:solidFill>
                  <a:srgbClr val="FF0000"/>
                </a:solidFill>
              </a:endParaRPr>
            </a:p>
          </p:txBody>
        </p:sp>
        <p:pic>
          <p:nvPicPr>
            <p:cNvPr id="70" name="Picture 69" descr="Brownian_motion_gamboge.jp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87904" y="1073051"/>
              <a:ext cx="3185090" cy="2392700"/>
            </a:xfrm>
            <a:prstGeom prst="rect">
              <a:avLst/>
            </a:prstGeom>
          </p:spPr>
        </p:pic>
        <p:grpSp>
          <p:nvGrpSpPr>
            <p:cNvPr id="54" name="Group 53"/>
            <p:cNvGrpSpPr/>
            <p:nvPr/>
          </p:nvGrpSpPr>
          <p:grpSpPr>
            <a:xfrm>
              <a:off x="6156176" y="908720"/>
              <a:ext cx="2448272" cy="2779948"/>
              <a:chOff x="6732240" y="3902120"/>
              <a:chExt cx="2294584" cy="2698184"/>
            </a:xfrm>
          </p:grpSpPr>
          <p:grpSp>
            <p:nvGrpSpPr>
              <p:cNvPr id="55" name="Group 54"/>
              <p:cNvGrpSpPr/>
              <p:nvPr/>
            </p:nvGrpSpPr>
            <p:grpSpPr>
              <a:xfrm>
                <a:off x="7474605" y="5160142"/>
                <a:ext cx="481306" cy="1440162"/>
                <a:chOff x="6538501" y="3226176"/>
                <a:chExt cx="481306" cy="812933"/>
              </a:xfrm>
            </p:grpSpPr>
            <p:cxnSp>
              <p:nvCxnSpPr>
                <p:cNvPr id="58" name="Straight Arrow Connector 57"/>
                <p:cNvCxnSpPr/>
                <p:nvPr/>
              </p:nvCxnSpPr>
              <p:spPr>
                <a:xfrm>
                  <a:off x="6943428" y="3226176"/>
                  <a:ext cx="0" cy="812933"/>
                </a:xfrm>
                <a:prstGeom prst="straightConnector1">
                  <a:avLst/>
                </a:prstGeom>
                <a:ln w="76200" cmpd="sng">
                  <a:tailEnd type="arrow"/>
                </a:ln>
              </p:spPr>
              <p:style>
                <a:lnRef idx="3">
                  <a:schemeClr val="accent6"/>
                </a:lnRef>
                <a:fillRef idx="0">
                  <a:schemeClr val="accent6"/>
                </a:fillRef>
                <a:effectRef idx="2">
                  <a:schemeClr val="accent6"/>
                </a:effectRef>
                <a:fontRef idx="minor">
                  <a:schemeClr val="tx1"/>
                </a:fontRef>
              </p:style>
            </p:cxnSp>
            <p:sp>
              <p:nvSpPr>
                <p:cNvPr id="59" name="TextBox 58"/>
                <p:cNvSpPr txBox="1"/>
                <p:nvPr/>
              </p:nvSpPr>
              <p:spPr>
                <a:xfrm>
                  <a:off x="6538501" y="3305078"/>
                  <a:ext cx="481306" cy="32038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200" i="1" dirty="0" smtClean="0">
                      <a:solidFill>
                        <a:srgbClr val="FF6600"/>
                      </a:solidFill>
                    </a:rPr>
                    <a:t>g</a:t>
                  </a:r>
                  <a:endParaRPr lang="en-US" sz="3200" i="1" dirty="0">
                    <a:solidFill>
                      <a:srgbClr val="FF6600"/>
                    </a:solidFill>
                  </a:endParaRPr>
                </a:p>
              </p:txBody>
            </p:sp>
          </p:grpSp>
          <p:sp>
            <p:nvSpPr>
              <p:cNvPr id="57" name="Rectangle 56"/>
              <p:cNvSpPr/>
              <p:nvPr/>
            </p:nvSpPr>
            <p:spPr>
              <a:xfrm>
                <a:off x="6732240" y="3902120"/>
                <a:ext cx="2294584" cy="2376264"/>
              </a:xfrm>
              <a:prstGeom prst="rect">
                <a:avLst/>
              </a:prstGeom>
              <a:noFill/>
              <a:ln w="57150" cmpd="sng">
                <a:solidFill>
                  <a:srgbClr val="FF6600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18" name="Straight Arrow Connector 17"/>
            <p:cNvCxnSpPr>
              <a:stCxn id="23" idx="0"/>
            </p:cNvCxnSpPr>
            <p:nvPr/>
          </p:nvCxnSpPr>
          <p:spPr>
            <a:xfrm flipH="1" flipV="1">
              <a:off x="5989748" y="834011"/>
              <a:ext cx="21624" cy="2527396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" name="Group 26"/>
            <p:cNvGrpSpPr/>
            <p:nvPr/>
          </p:nvGrpSpPr>
          <p:grpSpPr>
            <a:xfrm>
              <a:off x="5917739" y="3361407"/>
              <a:ext cx="310445" cy="352923"/>
              <a:chOff x="5919032" y="3361407"/>
              <a:chExt cx="292535" cy="352923"/>
            </a:xfrm>
          </p:grpSpPr>
          <p:sp>
            <p:nvSpPr>
              <p:cNvPr id="22" name="Up-Down Arrow 21"/>
              <p:cNvSpPr/>
              <p:nvPr/>
            </p:nvSpPr>
            <p:spPr>
              <a:xfrm>
                <a:off x="6165848" y="3417071"/>
                <a:ext cx="45719" cy="255135"/>
              </a:xfrm>
              <a:prstGeom prst="upDownArrow">
                <a:avLst/>
              </a:prstGeom>
              <a:ln w="28575" cmpd="sng">
                <a:solidFill>
                  <a:srgbClr val="0000FF"/>
                </a:solidFill>
                <a:prstDash val="solid"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3" name="Picture 22" descr="스크린샷 2016-05-31 오전 10.07.38.png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19032" y="3361407"/>
                <a:ext cx="176461" cy="352923"/>
              </a:xfrm>
              <a:prstGeom prst="rect">
                <a:avLst/>
              </a:prstGeom>
            </p:spPr>
          </p:pic>
        </p:grpSp>
        <p:pic>
          <p:nvPicPr>
            <p:cNvPr id="12" name="Picture 11" descr="스크린샷 2017-06-30 오후 2.22.03.p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8424" y="817801"/>
              <a:ext cx="488783" cy="162927"/>
            </a:xfrm>
            <a:prstGeom prst="rect">
              <a:avLst/>
            </a:prstGeom>
            <a:ln w="28575" cmpd="sng">
              <a:solidFill>
                <a:srgbClr val="008000"/>
              </a:solidFill>
            </a:ln>
          </p:spPr>
        </p:pic>
        <p:pic>
          <p:nvPicPr>
            <p:cNvPr id="14" name="Picture 13" descr="스크린샷 2017-06-30 오후 2.22.11.pn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35564" y="3257186"/>
              <a:ext cx="556916" cy="171814"/>
            </a:xfrm>
            <a:prstGeom prst="rect">
              <a:avLst/>
            </a:prstGeom>
            <a:ln w="28575" cmpd="sng">
              <a:solidFill>
                <a:srgbClr val="008000"/>
              </a:solidFill>
            </a:ln>
          </p:spPr>
        </p:pic>
        <p:pic>
          <p:nvPicPr>
            <p:cNvPr id="20" name="Picture 19" descr="스크린샷 2017-06-30 오후 2.23.38.png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6416" y="3701995"/>
              <a:ext cx="687259" cy="231061"/>
            </a:xfrm>
            <a:prstGeom prst="rect">
              <a:avLst/>
            </a:prstGeom>
            <a:ln w="28575" cmpd="sng">
              <a:solidFill>
                <a:srgbClr val="008000"/>
              </a:solidFill>
            </a:ln>
          </p:spPr>
        </p:pic>
      </p:grpSp>
      <p:sp>
        <p:nvSpPr>
          <p:cNvPr id="29" name="TextBox 28"/>
          <p:cNvSpPr txBox="1"/>
          <p:nvPr/>
        </p:nvSpPr>
        <p:spPr>
          <a:xfrm>
            <a:off x="251520" y="6165304"/>
            <a:ext cx="7555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Assume the gas does not gravitating, i.e., we </a:t>
            </a:r>
            <a:r>
              <a:rPr lang="en-US" b="1" u="sng" dirty="0" smtClean="0">
                <a:solidFill>
                  <a:srgbClr val="000000"/>
                </a:solidFill>
              </a:rPr>
              <a:t>ignore the self gravity</a:t>
            </a:r>
            <a:r>
              <a:rPr lang="en-US" b="1" dirty="0" smtClean="0"/>
              <a:t>.</a:t>
            </a:r>
            <a:endParaRPr 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244958" y="611396"/>
            <a:ext cx="399148" cy="369332"/>
          </a:xfrm>
          <a:prstGeom prst="rect">
            <a:avLst/>
          </a:prstGeom>
          <a:solidFill>
            <a:srgbClr val="FF6600"/>
          </a:solidFill>
        </p:spPr>
        <p:txBody>
          <a:bodyPr wrap="none" rtlCol="0">
            <a:spAutoFit/>
          </a:bodyPr>
          <a:lstStyle/>
          <a:p>
            <a:r>
              <a:rPr lang="en-US" b="1" i="1" dirty="0" smtClean="0"/>
              <a:t>A</a:t>
            </a:r>
            <a:endParaRPr lang="en-US" b="1" i="1" dirty="0"/>
          </a:p>
        </p:txBody>
      </p:sp>
      <p:grpSp>
        <p:nvGrpSpPr>
          <p:cNvPr id="15" name="Group 14"/>
          <p:cNvGrpSpPr/>
          <p:nvPr/>
        </p:nvGrpSpPr>
        <p:grpSpPr>
          <a:xfrm>
            <a:off x="1029804" y="4293096"/>
            <a:ext cx="5342396" cy="1656184"/>
            <a:chOff x="1029804" y="4293096"/>
            <a:chExt cx="5342396" cy="1656184"/>
          </a:xfrm>
        </p:grpSpPr>
        <p:grpSp>
          <p:nvGrpSpPr>
            <p:cNvPr id="32" name="Group 31"/>
            <p:cNvGrpSpPr/>
            <p:nvPr/>
          </p:nvGrpSpPr>
          <p:grpSpPr>
            <a:xfrm>
              <a:off x="1029804" y="4665477"/>
              <a:ext cx="5342396" cy="1283803"/>
              <a:chOff x="1029804" y="4749571"/>
              <a:chExt cx="5342396" cy="1283803"/>
            </a:xfrm>
          </p:grpSpPr>
          <p:pic>
            <p:nvPicPr>
              <p:cNvPr id="3" name="Picture 2" descr="스크린샷 2016-08-16 오후 2.07.11.png"/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29804" y="4749571"/>
                <a:ext cx="5342396" cy="839669"/>
              </a:xfrm>
              <a:prstGeom prst="rect">
                <a:avLst/>
              </a:prstGeom>
            </p:spPr>
          </p:pic>
          <p:pic>
            <p:nvPicPr>
              <p:cNvPr id="31" name="Picture 30" descr="스크린샷 2017-06-30 오후 3.22.11.png"/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12610" y="5661248"/>
                <a:ext cx="3206011" cy="372126"/>
              </a:xfrm>
              <a:prstGeom prst="rect">
                <a:avLst/>
              </a:prstGeom>
            </p:spPr>
          </p:pic>
        </p:grpSp>
        <p:sp>
          <p:nvSpPr>
            <p:cNvPr id="33" name="TextBox 32"/>
            <p:cNvSpPr txBox="1"/>
            <p:nvPr/>
          </p:nvSpPr>
          <p:spPr>
            <a:xfrm>
              <a:off x="1081787" y="4293096"/>
              <a:ext cx="26981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Conjugate momentum:</a:t>
              </a:r>
              <a:endParaRPr lang="en-US" b="1" dirty="0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5817434" y="332656"/>
            <a:ext cx="4206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>
                <a:latin typeface="Times"/>
                <a:cs typeface="Times"/>
              </a:rPr>
              <a:t>z</a:t>
            </a:r>
            <a:endParaRPr lang="en-US" sz="2800" i="1" dirty="0">
              <a:latin typeface="Times"/>
              <a:cs typeface="Times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5787904" y="2204864"/>
            <a:ext cx="3248592" cy="7471"/>
          </a:xfrm>
          <a:prstGeom prst="line">
            <a:avLst/>
          </a:prstGeom>
          <a:ln>
            <a:solidFill>
              <a:srgbClr val="4F81BD"/>
            </a:solidFill>
            <a:prstDash val="sys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 descr="스크린샷 2017-07-02 오전 11.49.12.pdf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7490" y="2103689"/>
            <a:ext cx="620211" cy="209917"/>
          </a:xfrm>
          <a:prstGeom prst="rect">
            <a:avLst/>
          </a:prstGeom>
          <a:ln w="28575" cmpd="sng">
            <a:solidFill>
              <a:srgbClr val="008000"/>
            </a:solidFill>
          </a:ln>
        </p:spPr>
      </p:pic>
    </p:spTree>
    <p:extLst>
      <p:ext uri="{BB962C8B-B14F-4D97-AF65-F5344CB8AC3E}">
        <p14:creationId xmlns:p14="http://schemas.microsoft.com/office/powerpoint/2010/main" val="1901970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331640" y="116633"/>
            <a:ext cx="4248472" cy="371513"/>
          </a:xfrm>
          <a:prstGeom prst="rect">
            <a:avLst/>
          </a:prstGeom>
          <a:solidFill>
            <a:srgbClr val="CCFFFF"/>
          </a:solidFill>
          <a:ln w="9525" algn="ctr">
            <a:noFill/>
            <a:miter lim="800000"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CCFFFF"/>
            </a:extrusionClr>
          </a:sp3d>
        </p:spPr>
        <p:txBody>
          <a:bodyPr wrap="square" lIns="90000" tIns="46800" rIns="90000" bIns="46800">
            <a:spAutoFit/>
            <a:flatTx/>
          </a:bodyPr>
          <a:lstStyle/>
          <a:p>
            <a:r>
              <a:rPr lang="en-US" altLang="ko-KR" b="1" dirty="0" smtClean="0"/>
              <a:t>One particle partition function</a:t>
            </a:r>
            <a:endParaRPr lang="en-US" altLang="ko-KR" b="1" dirty="0"/>
          </a:p>
        </p:txBody>
      </p:sp>
      <p:grpSp>
        <p:nvGrpSpPr>
          <p:cNvPr id="7" name="Group 6"/>
          <p:cNvGrpSpPr/>
          <p:nvPr/>
        </p:nvGrpSpPr>
        <p:grpSpPr>
          <a:xfrm>
            <a:off x="251520" y="692696"/>
            <a:ext cx="5472608" cy="1200600"/>
            <a:chOff x="251520" y="2555612"/>
            <a:chExt cx="5472608" cy="1200600"/>
          </a:xfrm>
        </p:grpSpPr>
        <p:sp>
          <p:nvSpPr>
            <p:cNvPr id="26" name="Text Box 7"/>
            <p:cNvSpPr txBox="1">
              <a:spLocks noChangeArrowheads="1"/>
            </p:cNvSpPr>
            <p:nvPr/>
          </p:nvSpPr>
          <p:spPr bwMode="auto">
            <a:xfrm>
              <a:off x="251520" y="2555612"/>
              <a:ext cx="3912850" cy="46166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miter lim="800000"/>
              <a:headEnd/>
              <a:tailEnd/>
            </a:ln>
            <a:effectLst>
              <a:prstShdw prst="shdw13" dist="53882" dir="13500000">
                <a:srgbClr val="808080">
                  <a:alpha val="50000"/>
                </a:srgbClr>
              </a:prstShdw>
            </a:effectLst>
          </p:spPr>
          <p:txBody>
            <a:bodyPr wrap="none">
              <a:spAutoFit/>
            </a:bodyPr>
            <a:lstStyle/>
            <a:p>
              <a:r>
                <a:rPr lang="en-US" altLang="ko-KR" sz="2400" b="1" dirty="0"/>
                <a:t>One</a:t>
              </a:r>
              <a:r>
                <a:rPr lang="en-US" altLang="ko-KR" sz="2400" b="1" dirty="0" smtClean="0"/>
                <a:t> particle Hamiltonian:</a:t>
              </a:r>
              <a:endParaRPr lang="en-US" altLang="ko-KR" sz="2400" b="1" dirty="0"/>
            </a:p>
          </p:txBody>
        </p:sp>
        <p:pic>
          <p:nvPicPr>
            <p:cNvPr id="5" name="Picture 4" descr="스크린샷 2015-10-21 오전 10.18.18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97907" y="3059668"/>
              <a:ext cx="3826221" cy="696544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540202" y="2011549"/>
            <a:ext cx="7563857" cy="1238011"/>
            <a:chOff x="540202" y="2011549"/>
            <a:chExt cx="7563857" cy="1238011"/>
          </a:xfrm>
        </p:grpSpPr>
        <p:pic>
          <p:nvPicPr>
            <p:cNvPr id="16" name="Picture 15" descr="스크린샷 2016-08-16 오후 2.07.34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3409" y="2017381"/>
              <a:ext cx="2949339" cy="430331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658783" y="2020778"/>
              <a:ext cx="168096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Four vector: </a:t>
              </a:r>
              <a:endParaRPr lang="en-US" sz="2000" b="1" dirty="0"/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540202" y="2011549"/>
              <a:ext cx="7563857" cy="1238011"/>
              <a:chOff x="1500326" y="2604257"/>
              <a:chExt cx="7258100" cy="1238011"/>
            </a:xfrm>
          </p:grpSpPr>
          <p:sp>
            <p:nvSpPr>
              <p:cNvPr id="19" name="Oval Callout 18"/>
              <p:cNvSpPr/>
              <p:nvPr/>
            </p:nvSpPr>
            <p:spPr>
              <a:xfrm>
                <a:off x="1500326" y="3229620"/>
                <a:ext cx="5112568" cy="612648"/>
              </a:xfrm>
              <a:prstGeom prst="wedgeEllipseCallout">
                <a:avLst>
                  <a:gd name="adj1" fmla="val -10869"/>
                  <a:gd name="adj2" fmla="val -81997"/>
                </a:avLst>
              </a:prstGeom>
              <a:ln>
                <a:solidFill>
                  <a:srgbClr val="0000FF"/>
                </a:solidFill>
                <a:prstDash val="solid"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For a given energy, Momentum </a:t>
                </a:r>
                <a:br>
                  <a:rPr lang="en-US" dirty="0" smtClean="0"/>
                </a:br>
                <a:r>
                  <a:rPr lang="en-US" dirty="0" smtClean="0"/>
                  <a:t>space increases at </a:t>
                </a:r>
                <a:r>
                  <a:rPr lang="en-US" i="1" dirty="0" smtClean="0">
                    <a:latin typeface="Times New Roman"/>
                    <a:cs typeface="Times New Roman"/>
                  </a:rPr>
                  <a:t>z= - g</a:t>
                </a:r>
                <a:r>
                  <a:rPr lang="en-US" baseline="30000" dirty="0" smtClean="0">
                    <a:latin typeface="Times New Roman"/>
                    <a:cs typeface="Times New Roman"/>
                  </a:rPr>
                  <a:t>-1</a:t>
                </a:r>
                <a:r>
                  <a:rPr lang="en-US" dirty="0" smtClean="0"/>
                  <a:t>.</a:t>
                </a:r>
                <a:endParaRPr lang="en-US" dirty="0"/>
              </a:p>
            </p:txBody>
          </p:sp>
          <p:pic>
            <p:nvPicPr>
              <p:cNvPr id="8" name="Picture 7" descr="스크린샷 2017-06-30 오후 3.31.27.pn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43798" y="2604257"/>
                <a:ext cx="2214628" cy="409339"/>
              </a:xfrm>
              <a:prstGeom prst="rect">
                <a:avLst/>
              </a:prstGeom>
            </p:spPr>
          </p:pic>
        </p:grpSp>
      </p:grpSp>
      <p:grpSp>
        <p:nvGrpSpPr>
          <p:cNvPr id="20" name="Group 19"/>
          <p:cNvGrpSpPr/>
          <p:nvPr/>
        </p:nvGrpSpPr>
        <p:grpSpPr>
          <a:xfrm>
            <a:off x="323528" y="6269250"/>
            <a:ext cx="6768752" cy="403038"/>
            <a:chOff x="467544" y="6125234"/>
            <a:chExt cx="6768752" cy="403038"/>
          </a:xfrm>
        </p:grpSpPr>
        <p:pic>
          <p:nvPicPr>
            <p:cNvPr id="12" name="Picture 11" descr="스크린샷 2017-06-30 오후 4.01.17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97453" y="6150421"/>
              <a:ext cx="2938843" cy="377851"/>
            </a:xfrm>
            <a:prstGeom prst="rect">
              <a:avLst/>
            </a:prstGeom>
          </p:spPr>
        </p:pic>
        <p:sp>
          <p:nvSpPr>
            <p:cNvPr id="33" name="TextBox 32"/>
            <p:cNvSpPr txBox="1"/>
            <p:nvPr/>
          </p:nvSpPr>
          <p:spPr>
            <a:xfrm>
              <a:off x="467544" y="6125234"/>
              <a:ext cx="378821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Thermal bath at a temperature </a:t>
              </a:r>
              <a:endParaRPr lang="en-US" sz="2000" b="1" dirty="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22257" y="3501008"/>
            <a:ext cx="7806127" cy="2448272"/>
            <a:chOff x="222257" y="3501008"/>
            <a:chExt cx="7806127" cy="2448272"/>
          </a:xfrm>
        </p:grpSpPr>
        <p:grpSp>
          <p:nvGrpSpPr>
            <p:cNvPr id="28" name="Group 27"/>
            <p:cNvGrpSpPr/>
            <p:nvPr/>
          </p:nvGrpSpPr>
          <p:grpSpPr>
            <a:xfrm>
              <a:off x="222257" y="3861048"/>
              <a:ext cx="7806127" cy="1728192"/>
              <a:chOff x="251520" y="4437112"/>
              <a:chExt cx="7806127" cy="1728192"/>
            </a:xfrm>
          </p:grpSpPr>
          <p:pic>
            <p:nvPicPr>
              <p:cNvPr id="11" name="Picture 10" descr="스크린샷 2017-06-30 오후 3.43.03.png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19672" y="5029729"/>
                <a:ext cx="3075289" cy="461818"/>
              </a:xfrm>
              <a:prstGeom prst="rect">
                <a:avLst/>
              </a:prstGeom>
            </p:spPr>
          </p:pic>
          <p:sp>
            <p:nvSpPr>
              <p:cNvPr id="31" name="TextBox 30"/>
              <p:cNvSpPr txBox="1"/>
              <p:nvPr/>
            </p:nvSpPr>
            <p:spPr>
              <a:xfrm>
                <a:off x="251520" y="4437112"/>
                <a:ext cx="4681690" cy="461665"/>
              </a:xfrm>
              <a:prstGeom prst="rect">
                <a:avLst/>
              </a:prstGeom>
              <a:solidFill>
                <a:srgbClr val="FFC000"/>
              </a:solidFill>
              <a:ln w="9525">
                <a:noFill/>
                <a:miter lim="800000"/>
                <a:headEnd/>
                <a:tailEnd/>
              </a:ln>
              <a:effectLst>
                <a:prstShdw prst="shdw13" dist="53882" dir="13500000">
                  <a:srgbClr val="808080">
                    <a:alpha val="50000"/>
                  </a:srgbClr>
                </a:prstShdw>
              </a:effectLst>
            </p:spPr>
            <p:txBody>
              <a:bodyPr wrap="none">
                <a:spAutoFit/>
              </a:bodyPr>
              <a:lstStyle>
                <a:defPPr>
                  <a:defRPr lang="ko-KR"/>
                </a:defPPr>
                <a:lvl1pPr>
                  <a:defRPr sz="2400" b="1"/>
                </a:lvl1pPr>
              </a:lstStyle>
              <a:p>
                <a:r>
                  <a:rPr lang="en-US" dirty="0"/>
                  <a:t>One particle partition function: </a:t>
                </a:r>
              </a:p>
            </p:txBody>
          </p:sp>
          <p:pic>
            <p:nvPicPr>
              <p:cNvPr id="14" name="Picture 13" descr="스크린샷 2017-06-30 오후 4.09.14.png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16016" y="4905095"/>
                <a:ext cx="1563885" cy="724215"/>
              </a:xfrm>
              <a:prstGeom prst="rect">
                <a:avLst/>
              </a:prstGeom>
            </p:spPr>
          </p:pic>
          <p:pic>
            <p:nvPicPr>
              <p:cNvPr id="21" name="Picture 20" descr="스크린샷 2017-06-30 오후 4.10.13.png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87624" y="5658443"/>
                <a:ext cx="6870023" cy="506861"/>
              </a:xfrm>
              <a:prstGeom prst="rect">
                <a:avLst/>
              </a:prstGeom>
              <a:ln>
                <a:solidFill>
                  <a:srgbClr val="008000"/>
                </a:solidFill>
              </a:ln>
            </p:spPr>
          </p:pic>
        </p:grpSp>
        <p:sp>
          <p:nvSpPr>
            <p:cNvPr id="29" name="Rectangular Callout 28"/>
            <p:cNvSpPr/>
            <p:nvPr/>
          </p:nvSpPr>
          <p:spPr>
            <a:xfrm>
              <a:off x="5364088" y="3501008"/>
              <a:ext cx="2376264" cy="648072"/>
            </a:xfrm>
            <a:prstGeom prst="wedgeRectCallout">
              <a:avLst>
                <a:gd name="adj1" fmla="val -29034"/>
                <a:gd name="adj2" fmla="val 105190"/>
              </a:avLst>
            </a:prstGeom>
            <a:solidFill>
              <a:srgbClr val="000090"/>
            </a:solidFill>
            <a:ln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CCFFCC"/>
                  </a:solidFill>
                </a:rPr>
                <a:t>Separate volume from </a:t>
              </a:r>
              <a:br>
                <a:rPr lang="en-US" sz="1600" dirty="0" smtClean="0">
                  <a:solidFill>
                    <a:srgbClr val="CCFFCC"/>
                  </a:solidFill>
                </a:rPr>
              </a:br>
              <a:r>
                <a:rPr lang="en-US" sz="1600" dirty="0" smtClean="0">
                  <a:solidFill>
                    <a:srgbClr val="CCFFCC"/>
                  </a:solidFill>
                </a:rPr>
                <a:t>gravity dependence</a:t>
              </a:r>
              <a:endParaRPr lang="en-US" sz="1600" dirty="0">
                <a:solidFill>
                  <a:srgbClr val="CCFFCC"/>
                </a:solidFill>
              </a:endParaRPr>
            </a:p>
          </p:txBody>
        </p:sp>
        <p:pic>
          <p:nvPicPr>
            <p:cNvPr id="30" name="Picture 29" descr="스크린샷 2017-06-30 오후 4.13.40.pn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8064" y="5669696"/>
              <a:ext cx="982128" cy="279584"/>
            </a:xfrm>
            <a:prstGeom prst="rect">
              <a:avLst/>
            </a:prstGeom>
            <a:ln w="28575" cmpd="sng">
              <a:solidFill>
                <a:srgbClr val="FF6600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40373034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solidFill>
            <a:srgbClr val="0000FF"/>
          </a:solidFill>
          <a:prstDash val="solid"/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  <a:lnDef>
      <a:spPr>
        <a:ln>
          <a:solidFill>
            <a:schemeClr val="tx1"/>
          </a:solidFill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b="1"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37289</TotalTime>
  <Words>678</Words>
  <Application>Microsoft Macintosh PowerPoint</Application>
  <PresentationFormat>On-screen Show (4:3)</PresentationFormat>
  <Paragraphs>158</Paragraphs>
  <Slides>25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  <vt:variant>
        <vt:lpstr>Custom Shows</vt:lpstr>
      </vt:variant>
      <vt:variant>
        <vt:i4>1</vt:i4>
      </vt:variant>
    </vt:vector>
  </HeadingPairs>
  <TitlesOfParts>
    <vt:vector size="27" baseType="lpstr">
      <vt:lpstr>Office 테마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재구성한 쇼 1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homin</dc:creator>
  <cp:lastModifiedBy>형찬 김</cp:lastModifiedBy>
  <cp:revision>906</cp:revision>
  <dcterms:created xsi:type="dcterms:W3CDTF">2011-06-20T15:05:37Z</dcterms:created>
  <dcterms:modified xsi:type="dcterms:W3CDTF">2017-07-03T04:47:19Z</dcterms:modified>
</cp:coreProperties>
</file>