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71" r:id="rId5"/>
    <p:sldId id="272" r:id="rId6"/>
    <p:sldId id="273" r:id="rId7"/>
    <p:sldId id="278" r:id="rId8"/>
    <p:sldId id="280" r:id="rId9"/>
    <p:sldId id="281" r:id="rId10"/>
    <p:sldId id="282" r:id="rId11"/>
    <p:sldId id="262" r:id="rId12"/>
    <p:sldId id="284" r:id="rId13"/>
    <p:sldId id="285" r:id="rId14"/>
    <p:sldId id="286" r:id="rId15"/>
    <p:sldId id="289" r:id="rId16"/>
    <p:sldId id="287" r:id="rId17"/>
    <p:sldId id="288" r:id="rId18"/>
    <p:sldId id="274" r:id="rId19"/>
    <p:sldId id="293" r:id="rId20"/>
    <p:sldId id="294" r:id="rId21"/>
    <p:sldId id="265" r:id="rId22"/>
    <p:sldId id="290" r:id="rId23"/>
    <p:sldId id="291" r:id="rId24"/>
    <p:sldId id="266" r:id="rId25"/>
    <p:sldId id="295" r:id="rId26"/>
    <p:sldId id="259" r:id="rId27"/>
    <p:sldId id="292" r:id="rId28"/>
    <p:sldId id="276" r:id="rId29"/>
    <p:sldId id="296" r:id="rId30"/>
    <p:sldId id="263" r:id="rId31"/>
    <p:sldId id="261" r:id="rId3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70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898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11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660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674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59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1643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4137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833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5436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9275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F58C6-B88C-46DB-858E-019A9A692F5D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0A66B-A4EB-4B4B-BFBA-C322E8B249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999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40905" y="2361464"/>
            <a:ext cx="10823621" cy="1185037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altLang="ko-KR" sz="4000" b="1" dirty="0"/>
              <a:t>Generalized </a:t>
            </a:r>
            <a:br>
              <a:rPr lang="en-US" altLang="ko-KR" sz="4000" b="1" dirty="0"/>
            </a:br>
            <a:r>
              <a:rPr lang="en-US" altLang="ko-KR" sz="4000" b="1" dirty="0"/>
              <a:t>quasi-Keplerian parametrization</a:t>
            </a:r>
            <a:br>
              <a:rPr lang="en-US" altLang="ko-KR" sz="4000" b="1" dirty="0"/>
            </a:br>
            <a:r>
              <a:rPr lang="en-US" altLang="ko-KR" sz="4000" b="1" dirty="0"/>
              <a:t>for compact binaries in </a:t>
            </a:r>
            <a:r>
              <a:rPr lang="en-US" altLang="ko-KR" sz="4000" b="1" dirty="0">
                <a:solidFill>
                  <a:srgbClr val="FF0000"/>
                </a:solidFill>
              </a:rPr>
              <a:t>hyperbolic</a:t>
            </a:r>
            <a:r>
              <a:rPr lang="en-US" altLang="ko-KR" sz="4000" b="1" dirty="0"/>
              <a:t> orbits </a:t>
            </a:r>
            <a:endParaRPr lang="ko-KR" altLang="en-US" sz="4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11965" y="3666598"/>
            <a:ext cx="9769892" cy="2747454"/>
          </a:xfrm>
        </p:spPr>
        <p:txBody>
          <a:bodyPr>
            <a:normAutofit fontScale="92500" lnSpcReduction="10000"/>
          </a:bodyPr>
          <a:lstStyle/>
          <a:p>
            <a:endParaRPr lang="en-US" altLang="ko-KR" dirty="0"/>
          </a:p>
          <a:p>
            <a:r>
              <a:rPr lang="en-US" altLang="ko-KR" b="1" dirty="0" err="1"/>
              <a:t>Gihyuk</a:t>
            </a:r>
            <a:r>
              <a:rPr lang="en-US" altLang="ko-KR" b="1" dirty="0"/>
              <a:t> Cho</a:t>
            </a:r>
            <a:r>
              <a:rPr lang="en-US" altLang="ko-KR" dirty="0"/>
              <a:t> (SNU)</a:t>
            </a:r>
          </a:p>
          <a:p>
            <a:endParaRPr lang="en-US" altLang="ko-KR" dirty="0"/>
          </a:p>
          <a:p>
            <a:r>
              <a:rPr lang="en-US" altLang="ko-KR" dirty="0"/>
              <a:t>Collaborate with </a:t>
            </a:r>
            <a:r>
              <a:rPr lang="en-US" altLang="ko-KR" b="1" dirty="0"/>
              <a:t>H.M. Lee </a:t>
            </a:r>
            <a:r>
              <a:rPr lang="en-US" altLang="ko-KR" dirty="0"/>
              <a:t>(SNU), </a:t>
            </a:r>
            <a:r>
              <a:rPr lang="en-US" altLang="ko-KR" b="1" dirty="0" err="1"/>
              <a:t>Achamveedu</a:t>
            </a:r>
            <a:r>
              <a:rPr lang="en-US" altLang="ko-KR" b="1" dirty="0"/>
              <a:t> Gopakumar </a:t>
            </a:r>
            <a:r>
              <a:rPr lang="en-US" altLang="ko-KR" dirty="0"/>
              <a:t>(TIFR)</a:t>
            </a:r>
          </a:p>
          <a:p>
            <a:endParaRPr lang="en-US" altLang="ko-KR" dirty="0"/>
          </a:p>
          <a:p>
            <a:r>
              <a:rPr lang="en-US" altLang="ko-KR" sz="2000" dirty="0"/>
              <a:t>The conference ICGAC13-IK15 on Gravitation </a:t>
            </a:r>
          </a:p>
          <a:p>
            <a:r>
              <a:rPr lang="en-US" altLang="ko-KR" sz="2000" dirty="0"/>
              <a:t>2017.07.04 </a:t>
            </a:r>
          </a:p>
        </p:txBody>
      </p:sp>
      <p:pic>
        <p:nvPicPr>
          <p:cNvPr id="1026" name="Picture 2" descr="http://kgwg.nims.re.kr/home/images/kgwg_logo_or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378" y="1439217"/>
            <a:ext cx="1261144" cy="113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NU에 대한 이미지 검색결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374" y="255011"/>
            <a:ext cx="1865152" cy="85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195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3 </a:t>
            </a:r>
            <a:r>
              <a:rPr lang="en-US" altLang="ko-KR" sz="3200" dirty="0">
                <a:solidFill>
                  <a:srgbClr val="FF0000"/>
                </a:solidFill>
              </a:rPr>
              <a:t>Bounded case</a:t>
            </a:r>
            <a:br>
              <a:rPr lang="en-US" altLang="ko-KR" sz="3600" dirty="0"/>
            </a:br>
            <a:r>
              <a:rPr lang="en-US" altLang="ko-KR" sz="3600" dirty="0" err="1"/>
              <a:t>Inspiral</a:t>
            </a:r>
            <a:r>
              <a:rPr lang="en-US" altLang="ko-KR" sz="3600" dirty="0"/>
              <a:t>-Merger-Ringdown phase</a:t>
            </a:r>
            <a:endParaRPr lang="ko-KR" altLang="en-US" sz="36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62483"/>
            <a:ext cx="10363934" cy="23222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0722" y="5356567"/>
            <a:ext cx="2902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Post-Newtonian Theory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33183" y="5357527"/>
            <a:ext cx="3322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Blackhole perturbation theory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90321" y="5356567"/>
            <a:ext cx="2902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Numerical Relativity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811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3.5PN accurate dynamics of Compact Binary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ko-KR" dirty="0"/>
                  <a:t>   We have well-established 3.5PN Post-Newtonian equation of motion..</a:t>
                </a:r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  <a:blipFill>
                <a:blip r:embed="rId2"/>
                <a:stretch>
                  <a:fillRect t="-23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775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3.5PN accurate dynamics of Compact Binary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ko-KR" dirty="0"/>
                  <a:t>   We have well-established 3.5PN Post-Newtonian equation of motion..</a:t>
                </a:r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⃗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den>
                          </m:f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  <a:blipFill>
                <a:blip r:embed="rId2"/>
                <a:stretch>
                  <a:fillRect t="-23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타원 3"/>
          <p:cNvSpPr/>
          <p:nvPr/>
        </p:nvSpPr>
        <p:spPr>
          <a:xfrm>
            <a:off x="3020037" y="3280095"/>
            <a:ext cx="654342" cy="6543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5441658" y="3280095"/>
            <a:ext cx="654342" cy="6543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902278" y="4763310"/>
            <a:ext cx="3733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Vanishing!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4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3.5PN accurate dynamics of Compact Binary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ko-KR" dirty="0"/>
                  <a:t>   We have well-established 3.5PN Post-Newtonian equation of motion..</a:t>
                </a:r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  <a:blipFill>
                <a:blip r:embed="rId2"/>
                <a:stretch>
                  <a:fillRect t="-23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타원 6"/>
          <p:cNvSpPr/>
          <p:nvPr/>
        </p:nvSpPr>
        <p:spPr>
          <a:xfrm>
            <a:off x="6644081" y="3322040"/>
            <a:ext cx="654342" cy="6543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090869" y="3322040"/>
            <a:ext cx="654342" cy="6543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224318" y="4801033"/>
            <a:ext cx="3733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Ignore Them!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44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3.5PN accurate dynamics of Compact Binary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ko-KR" dirty="0"/>
                  <a:t>   We have well-established 3.5PN Post-Newtonian equation of motion..</a:t>
                </a:r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2266556"/>
                <a:ext cx="12192000" cy="4591444"/>
              </a:xfrm>
              <a:blipFill>
                <a:blip r:embed="rId2"/>
                <a:stretch>
                  <a:fillRect t="-23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380451" y="4915949"/>
            <a:ext cx="34310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FF0000"/>
                </a:solidFill>
              </a:rPr>
              <a:t>Extremely Complicated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89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Generalized quasi-Keplerian parametrization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1805161"/>
                <a:ext cx="12192000" cy="4591444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ko-KR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arctan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−1 </m:t>
                              </m:r>
                            </m:den>
                          </m:f>
                        </m:e>
                      </m:rad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tanh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ko-KR" altLang="en-US" dirty="0"/>
              </a:p>
              <a:p>
                <a:pPr marL="0" indent="0">
                  <a:buNone/>
                </a:pPr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805161"/>
                <a:ext cx="12192000" cy="45914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222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Generalized quasi-Keplerian parametrization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1805161"/>
                <a:ext cx="12192000" cy="4591444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ko-KR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ko-K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arctan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−1 </m:t>
                              </m:r>
                            </m:den>
                          </m:f>
                        </m:e>
                      </m:rad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tanh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ko-KR" altLang="en-US" dirty="0"/>
              </a:p>
              <a:p>
                <a:pPr marL="0" indent="0">
                  <a:buNone/>
                </a:pPr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805161"/>
                <a:ext cx="12192000" cy="45914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928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 case</a:t>
            </a:r>
            <a:br>
              <a:rPr lang="en-US" altLang="ko-KR" sz="3600" dirty="0"/>
            </a:br>
            <a:r>
              <a:rPr lang="en-US" altLang="ko-KR" sz="3600" dirty="0"/>
              <a:t>Generalized quasi-Keplerian parametrization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0" y="1805161"/>
                <a:ext cx="12192000" cy="4591444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cosh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𝜙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a:rPr lang="en-US" altLang="ko-KR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func>
                        <m:func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sinh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func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u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i="1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func>
                        <m:funcPr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ko-KR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func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:endParaRPr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𝜈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arctan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altLang="ko-KR" i="1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altLang="ko-KR" b="0" i="1" smtClean="0">
                                      <a:latin typeface="Cambria Math" panose="02040503050406030204" pitchFamily="18" charset="0"/>
                                    </a:rPr>
                                    <m:t>𝜙</m:t>
                                  </m:r>
                                </m:sub>
                              </m:s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−1 </m:t>
                              </m:r>
                            </m:den>
                          </m:f>
                        </m:e>
                      </m:rad>
                      <m:r>
                        <m:rPr>
                          <m:sty m:val="p"/>
                        </m:rPr>
                        <a:rPr lang="en-US" altLang="ko-KR" b="0" i="0" smtClean="0">
                          <a:latin typeface="Cambria Math" panose="02040503050406030204" pitchFamily="18" charset="0"/>
                        </a:rPr>
                        <m:t>tanh</m:t>
                      </m:r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u</m:t>
                          </m:r>
                        </m:num>
                        <m:den>
                          <m:r>
                            <a:rPr lang="en-US" altLang="ko-KR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ko-KR" b="0" i="0" smtClean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ko-KR" altLang="en-US" dirty="0"/>
              </a:p>
              <a:p>
                <a:pPr marL="0" indent="0">
                  <a:buNone/>
                </a:pPr>
                <a:endParaRPr lang="ko-KR" altLang="en-US" dirty="0"/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805161"/>
                <a:ext cx="12192000" cy="459144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6591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en-US" altLang="ko-KR" sz="3200" dirty="0">
                <a:solidFill>
                  <a:srgbClr val="FF0000"/>
                </a:solidFill>
              </a:rPr>
              <a:t>case</a:t>
            </a:r>
            <a:br>
              <a:rPr lang="en-US" altLang="ko-KR" sz="3600" dirty="0"/>
            </a:br>
            <a:r>
              <a:rPr lang="en-US" altLang="ko-KR" sz="3600" dirty="0"/>
              <a:t>Incorporating the Radiation Reaction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38200" y="2471700"/>
                <a:ext cx="3665989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en-US" altLang="ko-K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71700"/>
                <a:ext cx="3665989" cy="806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40725" y="4130278"/>
                <a:ext cx="3665989" cy="4509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ko-K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25" y="4130278"/>
                <a:ext cx="3665989" cy="4509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8665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en-US" altLang="ko-KR" sz="3200" dirty="0">
                <a:solidFill>
                  <a:srgbClr val="FF0000"/>
                </a:solidFill>
              </a:rPr>
              <a:t>case</a:t>
            </a:r>
            <a:br>
              <a:rPr lang="en-US" altLang="ko-KR" sz="3600" dirty="0"/>
            </a:br>
            <a:r>
              <a:rPr lang="en-US" altLang="ko-KR" sz="3600" dirty="0"/>
              <a:t>Incorporating the Radiation Reaction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38200" y="2471700"/>
                <a:ext cx="3665989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en-US" altLang="ko-K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71700"/>
                <a:ext cx="3665989" cy="806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40725" y="4130278"/>
                <a:ext cx="3665989" cy="4509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ko-K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25" y="4130278"/>
                <a:ext cx="3665989" cy="4509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751087" y="2583606"/>
                <a:ext cx="3405930" cy="8180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̅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𝑟𝑟</m:t>
                          </m:r>
                        </m:sub>
                      </m:sSub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87" y="2583606"/>
                <a:ext cx="3405930" cy="8180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751087" y="4059342"/>
                <a:ext cx="3405930" cy="8180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𝑟𝑟</m:t>
                          </m:r>
                        </m:sub>
                      </m:sSub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87" y="4059342"/>
                <a:ext cx="3405930" cy="818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146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1</a:t>
            </a:r>
            <a:br>
              <a:rPr lang="en-US" altLang="ko-KR" sz="3600" dirty="0"/>
            </a:br>
            <a:r>
              <a:rPr lang="en-US" altLang="ko-KR" sz="3600" dirty="0"/>
              <a:t>Motivation</a:t>
            </a:r>
            <a:endParaRPr lang="ko-KR" altLang="en-US" sz="3600" dirty="0"/>
          </a:p>
        </p:txBody>
      </p:sp>
      <p:pic>
        <p:nvPicPr>
          <p:cNvPr id="2050" name="Picture 2" descr="ligo에 대한 이미지 검색결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4" y="2174547"/>
            <a:ext cx="89535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7789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</a:t>
            </a:r>
            <a:r>
              <a:rPr lang="en-US" altLang="ko-KR" sz="3200" dirty="0">
                <a:solidFill>
                  <a:srgbClr val="FF0000"/>
                </a:solidFill>
              </a:rPr>
              <a:t>Unbounded</a:t>
            </a:r>
            <a:r>
              <a:rPr lang="en-US" altLang="ko-KR" sz="3600" dirty="0">
                <a:solidFill>
                  <a:srgbClr val="FF0000"/>
                </a:solidFill>
              </a:rPr>
              <a:t> </a:t>
            </a:r>
            <a:r>
              <a:rPr lang="en-US" altLang="ko-KR" sz="3200" dirty="0">
                <a:solidFill>
                  <a:srgbClr val="FF0000"/>
                </a:solidFill>
              </a:rPr>
              <a:t>case</a:t>
            </a:r>
            <a:br>
              <a:rPr lang="en-US" altLang="ko-KR" sz="3600" dirty="0"/>
            </a:br>
            <a:r>
              <a:rPr lang="en-US" altLang="ko-KR" sz="3600" dirty="0"/>
              <a:t>Incorporating the Radiation Reaction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838200" y="2471700"/>
                <a:ext cx="3665989" cy="806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ko-KR" altLang="en-US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en-US" altLang="ko-K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71700"/>
                <a:ext cx="3665989" cy="806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40725" y="4130278"/>
                <a:ext cx="3665989" cy="45095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ko-KR" sz="2800" b="0" i="0" smtClean="0">
                              <a:latin typeface="Cambria Math" panose="02040503050406030204" pitchFamily="18" charset="0"/>
                            </a:rPr>
                            <m:t>t</m:t>
                          </m:r>
                        </m:sub>
                      </m:sSub>
                      <m:r>
                        <a:rPr lang="en-US" altLang="ko-KR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, </m:t>
                      </m:r>
                      <m:acc>
                        <m:accPr>
                          <m:chr m:val="̇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25" y="4130278"/>
                <a:ext cx="3665989" cy="4509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4751087" y="2583606"/>
                <a:ext cx="3405930" cy="8180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̅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acc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𝑟𝑟</m:t>
                          </m:r>
                        </m:sub>
                      </m:sSub>
                    </m:oMath>
                  </m:oMathPara>
                </a14:m>
                <a:endParaRPr lang="ko-KR" altLang="en-US" sz="24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87" y="2583606"/>
                <a:ext cx="3405930" cy="8180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751087" y="4059342"/>
                <a:ext cx="3405930" cy="8180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ko-KR" sz="28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𝑟𝑟</m:t>
                          </m:r>
                        </m:sub>
                      </m:sSub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087" y="4059342"/>
                <a:ext cx="3405930" cy="81804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9137677" y="2808912"/>
                <a:ext cx="78758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7677" y="2808912"/>
                <a:ext cx="78758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9137677" y="4381732"/>
                <a:ext cx="87940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altLang="ko-K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28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7677" y="4381732"/>
                <a:ext cx="87940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6724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25" y="938212"/>
            <a:ext cx="9505950" cy="49815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6187" y="431909"/>
            <a:ext cx="363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Energy : 0.01</a:t>
            </a:r>
          </a:p>
          <a:p>
            <a:r>
              <a:rPr lang="en-US" altLang="ko-KR" dirty="0"/>
              <a:t>Angular Momentum : 10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7582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167"/>
            <a:ext cx="12192000" cy="64676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47442" y="960415"/>
            <a:ext cx="363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Energy : 0.01</a:t>
            </a:r>
          </a:p>
          <a:p>
            <a:r>
              <a:rPr lang="en-US" altLang="ko-KR" dirty="0"/>
              <a:t>Angular Momentum : 10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3507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8381"/>
            <a:ext cx="12192000" cy="61612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6187" y="431909"/>
            <a:ext cx="363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Energy : 0.01</a:t>
            </a:r>
          </a:p>
          <a:p>
            <a:r>
              <a:rPr lang="en-US" altLang="ko-KR" dirty="0"/>
              <a:t>Angular Momentum : 4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3885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2034"/>
            <a:ext cx="12192000" cy="6405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51163" y="1060237"/>
            <a:ext cx="2549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Energy : 0.01</a:t>
            </a:r>
          </a:p>
          <a:p>
            <a:r>
              <a:rPr lang="en-US" altLang="ko-KR" dirty="0"/>
              <a:t>Angular Momentum :4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040023" y="4186107"/>
            <a:ext cx="4171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Non-oscillating and Persisting Effect</a:t>
            </a:r>
          </a:p>
          <a:p>
            <a:endParaRPr lang="en-US" altLang="ko-KR" dirty="0"/>
          </a:p>
          <a:p>
            <a:r>
              <a:rPr lang="en-US" altLang="ko-KR" dirty="0"/>
              <a:t>: Linear Memory Effect</a:t>
            </a:r>
          </a:p>
          <a:p>
            <a:r>
              <a:rPr lang="en-US" altLang="ko-KR" dirty="0"/>
              <a:t>: Soft bremsstrahlung</a:t>
            </a:r>
          </a:p>
          <a:p>
            <a:r>
              <a:rPr lang="en-US" altLang="ko-KR" dirty="0"/>
              <a:t>: SSB of BMS super-translation</a:t>
            </a:r>
          </a:p>
        </p:txBody>
      </p:sp>
    </p:spTree>
    <p:extLst>
      <p:ext uri="{BB962C8B-B14F-4D97-AF65-F5344CB8AC3E}">
        <p14:creationId xmlns:p14="http://schemas.microsoft.com/office/powerpoint/2010/main" val="119266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4 Unbounded case</a:t>
            </a:r>
            <a:br>
              <a:rPr lang="en-US" altLang="ko-KR" sz="3600" dirty="0"/>
            </a:br>
            <a:r>
              <a:rPr lang="en-US" altLang="ko-KR" sz="3600" dirty="0"/>
              <a:t>Ongoing projects on Hyperbolic case 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ko-KR" dirty="0"/>
              <a:t>Computation of tail effect</a:t>
            </a:r>
          </a:p>
          <a:p>
            <a:pPr marL="0" indent="0">
              <a:buNone/>
            </a:pPr>
            <a:r>
              <a:rPr lang="en-US" altLang="ko-KR" dirty="0"/>
              <a:t>(Yannick(UZH), Gopakumar(TIFR), Cho(SNU))</a:t>
            </a:r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2. Preparing future usages for Data analysis</a:t>
            </a:r>
          </a:p>
          <a:p>
            <a:pPr marL="0" indent="0">
              <a:buNone/>
            </a:pPr>
            <a:r>
              <a:rPr lang="en-US" altLang="ko-KR" dirty="0"/>
              <a:t>(Shubhanshu Tiwari(INFN), Gopakumar(TIFR),Cho(SNU)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3. More accurate Capturing process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4569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5</a:t>
            </a:r>
            <a:br>
              <a:rPr lang="en-US" altLang="ko-KR" sz="3600" dirty="0">
                <a:solidFill>
                  <a:srgbClr val="FF0000"/>
                </a:solidFill>
              </a:rPr>
            </a:br>
            <a:r>
              <a:rPr lang="en-US" altLang="ko-KR" sz="3600" dirty="0"/>
              <a:t>Non-Local effect at 4PN order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  <p:grpSp>
        <p:nvGrpSpPr>
          <p:cNvPr id="12" name="그룹 11"/>
          <p:cNvGrpSpPr/>
          <p:nvPr/>
        </p:nvGrpSpPr>
        <p:grpSpPr>
          <a:xfrm>
            <a:off x="1565595" y="2114026"/>
            <a:ext cx="9220200" cy="1569660"/>
            <a:chOff x="838200" y="2004969"/>
            <a:chExt cx="9220200" cy="1569660"/>
          </a:xfrm>
        </p:grpSpPr>
        <p:sp>
          <p:nvSpPr>
            <p:cNvPr id="13" name="TextBox 12"/>
            <p:cNvSpPr txBox="1"/>
            <p:nvPr/>
          </p:nvSpPr>
          <p:spPr>
            <a:xfrm>
              <a:off x="838200" y="2004969"/>
              <a:ext cx="575554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/>
                <a:t>Hyperbolicity : Finite Speed of propagation</a:t>
              </a:r>
            </a:p>
            <a:p>
              <a:endParaRPr lang="en-US" altLang="ko-KR" sz="2000" dirty="0"/>
            </a:p>
            <a:p>
              <a:r>
                <a:rPr lang="en-US" altLang="ko-KR" sz="2000" dirty="0"/>
                <a:t>Non Linearity : Graviton-Graviton interaction</a:t>
              </a:r>
            </a:p>
            <a:p>
              <a:endParaRPr lang="en-US" altLang="ko-KR" dirty="0"/>
            </a:p>
            <a:p>
              <a:endParaRPr lang="ko-KR" altLang="en-US" dirty="0"/>
            </a:p>
          </p:txBody>
        </p:sp>
        <p:sp>
          <p:nvSpPr>
            <p:cNvPr id="14" name="오른쪽 중괄호 13"/>
            <p:cNvSpPr/>
            <p:nvPr/>
          </p:nvSpPr>
          <p:spPr>
            <a:xfrm>
              <a:off x="6123964" y="2172749"/>
              <a:ext cx="469783" cy="64595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753138" y="2172749"/>
              <a:ext cx="33052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/>
                <a:t>Speed of propagation slower than speed of light</a:t>
              </a:r>
              <a:endParaRPr lang="ko-KR" altLang="en-US" sz="2000" dirty="0"/>
            </a:p>
          </p:txBody>
        </p:sp>
      </p:grpSp>
      <p:pic>
        <p:nvPicPr>
          <p:cNvPr id="1026" name="Picture 2" descr="refraction에 대한 이미지 검색결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312" y="3451794"/>
            <a:ext cx="3705225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92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5</a:t>
            </a:r>
            <a:br>
              <a:rPr lang="en-US" altLang="ko-KR" sz="3600" dirty="0">
                <a:solidFill>
                  <a:srgbClr val="FF0000"/>
                </a:solidFill>
              </a:rPr>
            </a:br>
            <a:r>
              <a:rPr lang="en-US" altLang="ko-KR" sz="3600" dirty="0"/>
              <a:t>Non-Local effect at 4PN order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  <p:pic>
        <p:nvPicPr>
          <p:cNvPr id="4098" name="Picture 2" descr="running에 대한 이미지 검색결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" t="53133" r="133"/>
          <a:stretch/>
        </p:blipFill>
        <p:spPr bwMode="auto">
          <a:xfrm>
            <a:off x="2786270" y="2735419"/>
            <a:ext cx="6293797" cy="173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844707" y="3416083"/>
            <a:ext cx="1879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past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3416083"/>
            <a:ext cx="1789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Future</a:t>
            </a:r>
            <a:endParaRPr lang="ko-KR" altLang="en-US" dirty="0"/>
          </a:p>
        </p:txBody>
      </p:sp>
      <p:sp>
        <p:nvSpPr>
          <p:cNvPr id="24" name="자유형: 도형 23"/>
          <p:cNvSpPr/>
          <p:nvPr/>
        </p:nvSpPr>
        <p:spPr>
          <a:xfrm>
            <a:off x="3313043" y="2072978"/>
            <a:ext cx="4625009" cy="908761"/>
          </a:xfrm>
          <a:custGeom>
            <a:avLst/>
            <a:gdLst>
              <a:gd name="connsiteX0" fmla="*/ 0 w 5168348"/>
              <a:gd name="connsiteY0" fmla="*/ 882257 h 908761"/>
              <a:gd name="connsiteX1" fmla="*/ 861392 w 5168348"/>
              <a:gd name="connsiteY1" fmla="*/ 113631 h 908761"/>
              <a:gd name="connsiteX2" fmla="*/ 4227444 w 5168348"/>
              <a:gd name="connsiteY2" fmla="*/ 87126 h 908761"/>
              <a:gd name="connsiteX3" fmla="*/ 5168348 w 5168348"/>
              <a:gd name="connsiteY3" fmla="*/ 908761 h 9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348" h="908761">
                <a:moveTo>
                  <a:pt x="0" y="882257"/>
                </a:moveTo>
                <a:cubicBezTo>
                  <a:pt x="78409" y="564205"/>
                  <a:pt x="156818" y="246153"/>
                  <a:pt x="861392" y="113631"/>
                </a:cubicBezTo>
                <a:cubicBezTo>
                  <a:pt x="1565966" y="-18891"/>
                  <a:pt x="3509618" y="-45396"/>
                  <a:pt x="4227444" y="87126"/>
                </a:cubicBezTo>
                <a:cubicBezTo>
                  <a:pt x="4945270" y="219648"/>
                  <a:pt x="4985026" y="789491"/>
                  <a:pt x="5168348" y="908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: 도형 25"/>
          <p:cNvSpPr/>
          <p:nvPr/>
        </p:nvSpPr>
        <p:spPr>
          <a:xfrm>
            <a:off x="3313043" y="2281038"/>
            <a:ext cx="3916018" cy="908761"/>
          </a:xfrm>
          <a:custGeom>
            <a:avLst/>
            <a:gdLst>
              <a:gd name="connsiteX0" fmla="*/ 0 w 5168348"/>
              <a:gd name="connsiteY0" fmla="*/ 882257 h 908761"/>
              <a:gd name="connsiteX1" fmla="*/ 861392 w 5168348"/>
              <a:gd name="connsiteY1" fmla="*/ 113631 h 908761"/>
              <a:gd name="connsiteX2" fmla="*/ 4227444 w 5168348"/>
              <a:gd name="connsiteY2" fmla="*/ 87126 h 908761"/>
              <a:gd name="connsiteX3" fmla="*/ 5168348 w 5168348"/>
              <a:gd name="connsiteY3" fmla="*/ 908761 h 9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348" h="908761">
                <a:moveTo>
                  <a:pt x="0" y="882257"/>
                </a:moveTo>
                <a:cubicBezTo>
                  <a:pt x="78409" y="564205"/>
                  <a:pt x="156818" y="246153"/>
                  <a:pt x="861392" y="113631"/>
                </a:cubicBezTo>
                <a:cubicBezTo>
                  <a:pt x="1565966" y="-18891"/>
                  <a:pt x="3509618" y="-45396"/>
                  <a:pt x="4227444" y="87126"/>
                </a:cubicBezTo>
                <a:cubicBezTo>
                  <a:pt x="4945270" y="219648"/>
                  <a:pt x="4985026" y="789491"/>
                  <a:pt x="5168348" y="908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자유형: 도형 26"/>
          <p:cNvSpPr/>
          <p:nvPr/>
        </p:nvSpPr>
        <p:spPr>
          <a:xfrm>
            <a:off x="3313043" y="2464904"/>
            <a:ext cx="3074505" cy="669235"/>
          </a:xfrm>
          <a:custGeom>
            <a:avLst/>
            <a:gdLst>
              <a:gd name="connsiteX0" fmla="*/ 0 w 5168348"/>
              <a:gd name="connsiteY0" fmla="*/ 882257 h 908761"/>
              <a:gd name="connsiteX1" fmla="*/ 861392 w 5168348"/>
              <a:gd name="connsiteY1" fmla="*/ 113631 h 908761"/>
              <a:gd name="connsiteX2" fmla="*/ 4227444 w 5168348"/>
              <a:gd name="connsiteY2" fmla="*/ 87126 h 908761"/>
              <a:gd name="connsiteX3" fmla="*/ 5168348 w 5168348"/>
              <a:gd name="connsiteY3" fmla="*/ 908761 h 9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348" h="908761">
                <a:moveTo>
                  <a:pt x="0" y="882257"/>
                </a:moveTo>
                <a:cubicBezTo>
                  <a:pt x="78409" y="564205"/>
                  <a:pt x="156818" y="246153"/>
                  <a:pt x="861392" y="113631"/>
                </a:cubicBezTo>
                <a:cubicBezTo>
                  <a:pt x="1565966" y="-18891"/>
                  <a:pt x="3509618" y="-45396"/>
                  <a:pt x="4227444" y="87126"/>
                </a:cubicBezTo>
                <a:cubicBezTo>
                  <a:pt x="4945270" y="219648"/>
                  <a:pt x="4985026" y="789491"/>
                  <a:pt x="5168348" y="908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자유형: 도형 27"/>
          <p:cNvSpPr/>
          <p:nvPr/>
        </p:nvSpPr>
        <p:spPr>
          <a:xfrm>
            <a:off x="3313043" y="2617305"/>
            <a:ext cx="2517915" cy="499372"/>
          </a:xfrm>
          <a:custGeom>
            <a:avLst/>
            <a:gdLst>
              <a:gd name="connsiteX0" fmla="*/ 0 w 5168348"/>
              <a:gd name="connsiteY0" fmla="*/ 882257 h 908761"/>
              <a:gd name="connsiteX1" fmla="*/ 861392 w 5168348"/>
              <a:gd name="connsiteY1" fmla="*/ 113631 h 908761"/>
              <a:gd name="connsiteX2" fmla="*/ 4227444 w 5168348"/>
              <a:gd name="connsiteY2" fmla="*/ 87126 h 908761"/>
              <a:gd name="connsiteX3" fmla="*/ 5168348 w 5168348"/>
              <a:gd name="connsiteY3" fmla="*/ 908761 h 9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348" h="908761">
                <a:moveTo>
                  <a:pt x="0" y="882257"/>
                </a:moveTo>
                <a:cubicBezTo>
                  <a:pt x="78409" y="564205"/>
                  <a:pt x="156818" y="246153"/>
                  <a:pt x="861392" y="113631"/>
                </a:cubicBezTo>
                <a:cubicBezTo>
                  <a:pt x="1565966" y="-18891"/>
                  <a:pt x="3509618" y="-45396"/>
                  <a:pt x="4227444" y="87126"/>
                </a:cubicBezTo>
                <a:cubicBezTo>
                  <a:pt x="4945270" y="219648"/>
                  <a:pt x="4985026" y="789491"/>
                  <a:pt x="5168348" y="908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자유형: 도형 28"/>
          <p:cNvSpPr/>
          <p:nvPr/>
        </p:nvSpPr>
        <p:spPr>
          <a:xfrm>
            <a:off x="3313043" y="2799521"/>
            <a:ext cx="1808924" cy="499372"/>
          </a:xfrm>
          <a:custGeom>
            <a:avLst/>
            <a:gdLst>
              <a:gd name="connsiteX0" fmla="*/ 0 w 5168348"/>
              <a:gd name="connsiteY0" fmla="*/ 882257 h 908761"/>
              <a:gd name="connsiteX1" fmla="*/ 861392 w 5168348"/>
              <a:gd name="connsiteY1" fmla="*/ 113631 h 908761"/>
              <a:gd name="connsiteX2" fmla="*/ 4227444 w 5168348"/>
              <a:gd name="connsiteY2" fmla="*/ 87126 h 908761"/>
              <a:gd name="connsiteX3" fmla="*/ 5168348 w 5168348"/>
              <a:gd name="connsiteY3" fmla="*/ 908761 h 9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348" h="908761">
                <a:moveTo>
                  <a:pt x="0" y="882257"/>
                </a:moveTo>
                <a:cubicBezTo>
                  <a:pt x="78409" y="564205"/>
                  <a:pt x="156818" y="246153"/>
                  <a:pt x="861392" y="113631"/>
                </a:cubicBezTo>
                <a:cubicBezTo>
                  <a:pt x="1565966" y="-18891"/>
                  <a:pt x="3509618" y="-45396"/>
                  <a:pt x="4227444" y="87126"/>
                </a:cubicBezTo>
                <a:cubicBezTo>
                  <a:pt x="4945270" y="219648"/>
                  <a:pt x="4985026" y="789491"/>
                  <a:pt x="5168348" y="908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자유형: 도형 29"/>
          <p:cNvSpPr/>
          <p:nvPr/>
        </p:nvSpPr>
        <p:spPr>
          <a:xfrm>
            <a:off x="3302593" y="3099853"/>
            <a:ext cx="712816" cy="247308"/>
          </a:xfrm>
          <a:custGeom>
            <a:avLst/>
            <a:gdLst>
              <a:gd name="connsiteX0" fmla="*/ 0 w 5168348"/>
              <a:gd name="connsiteY0" fmla="*/ 882257 h 908761"/>
              <a:gd name="connsiteX1" fmla="*/ 861392 w 5168348"/>
              <a:gd name="connsiteY1" fmla="*/ 113631 h 908761"/>
              <a:gd name="connsiteX2" fmla="*/ 4227444 w 5168348"/>
              <a:gd name="connsiteY2" fmla="*/ 87126 h 908761"/>
              <a:gd name="connsiteX3" fmla="*/ 5168348 w 5168348"/>
              <a:gd name="connsiteY3" fmla="*/ 908761 h 908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8348" h="908761">
                <a:moveTo>
                  <a:pt x="0" y="882257"/>
                </a:moveTo>
                <a:cubicBezTo>
                  <a:pt x="78409" y="564205"/>
                  <a:pt x="156818" y="246153"/>
                  <a:pt x="861392" y="113631"/>
                </a:cubicBezTo>
                <a:cubicBezTo>
                  <a:pt x="1565966" y="-18891"/>
                  <a:pt x="3509618" y="-45396"/>
                  <a:pt x="4227444" y="87126"/>
                </a:cubicBezTo>
                <a:cubicBezTo>
                  <a:pt x="4945270" y="219648"/>
                  <a:pt x="4985026" y="789491"/>
                  <a:pt x="5168348" y="90876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3124200" y="5514849"/>
            <a:ext cx="8852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Gravitational Interaction with yourself in the past.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838223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5</a:t>
            </a:r>
            <a:br>
              <a:rPr lang="en-US" altLang="ko-KR" sz="3600" dirty="0">
                <a:solidFill>
                  <a:srgbClr val="FF0000"/>
                </a:solidFill>
              </a:rPr>
            </a:br>
            <a:r>
              <a:rPr lang="en-US" altLang="ko-KR" sz="3600" dirty="0"/>
              <a:t>Non-Local effect at 4PN order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en-US" altLang="ko-KR" dirty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879" y="2672456"/>
            <a:ext cx="6648450" cy="18192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77704" y="6023074"/>
            <a:ext cx="49960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 err="1"/>
              <a:t>Damour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Jaranowski</a:t>
            </a:r>
            <a:r>
              <a:rPr lang="en-US" altLang="ko-KR" sz="1400" dirty="0"/>
              <a:t>, Schafer (2014) 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08597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6</a:t>
            </a:r>
            <a:br>
              <a:rPr lang="en-US" altLang="ko-KR" sz="3600" dirty="0"/>
            </a:br>
            <a:r>
              <a:rPr lang="en-US" altLang="ko-KR" sz="3600" dirty="0"/>
              <a:t>Spin dynamics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Spin effects in the phasing of gravitational waves from binaries on eccentric orbit. </a:t>
            </a:r>
            <a:r>
              <a:rPr lang="en-US" altLang="ko-KR" sz="2000" dirty="0"/>
              <a:t>(Antoine Klein, Philippe </a:t>
            </a:r>
            <a:r>
              <a:rPr lang="en-US" altLang="ko-KR" sz="2000" dirty="0" err="1"/>
              <a:t>Jetzer</a:t>
            </a:r>
            <a:r>
              <a:rPr lang="en-US" altLang="ko-KR" sz="2000" dirty="0"/>
              <a:t>, 2014)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5056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1</a:t>
            </a:r>
            <a:br>
              <a:rPr lang="en-US" altLang="ko-KR" sz="3600" dirty="0"/>
            </a:br>
            <a:r>
              <a:rPr lang="en-US" altLang="ko-KR" sz="3600" dirty="0"/>
              <a:t>Motivation</a:t>
            </a:r>
            <a:endParaRPr lang="ko-KR" altLang="en-US" sz="3600" dirty="0"/>
          </a:p>
        </p:txBody>
      </p:sp>
      <p:pic>
        <p:nvPicPr>
          <p:cNvPr id="2050" name="Picture 2" descr="ligo에 대한 이미지 검색결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4" y="2174548"/>
            <a:ext cx="2299855" cy="91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직선 화살표 연결선 3"/>
          <p:cNvCxnSpPr/>
          <p:nvPr/>
        </p:nvCxnSpPr>
        <p:spPr>
          <a:xfrm>
            <a:off x="4353886" y="2617365"/>
            <a:ext cx="58723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The second gravitational-wave “chirp” persisted in LIGO’s Hanford and Livingston detectors for about a second, signifying a slower, lower-energy black-hole merger than in the first detec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1773599"/>
            <a:ext cx="58578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5445" y="3963797"/>
                <a:ext cx="19068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445" y="3963797"/>
                <a:ext cx="1906804" cy="276999"/>
              </a:xfrm>
              <a:prstGeom prst="rect">
                <a:avLst/>
              </a:prstGeom>
              <a:blipFill>
                <a:blip r:embed="rId4"/>
                <a:stretch>
                  <a:fillRect l="-639" r="-3195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424862" y="3921986"/>
            <a:ext cx="159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in general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175239" y="3917630"/>
                <a:ext cx="2265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&lt;|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|)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239" y="3917630"/>
                <a:ext cx="2265027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07684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53089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6</a:t>
            </a:r>
            <a:br>
              <a:rPr lang="en-US" altLang="ko-KR" sz="3600" dirty="0"/>
            </a:br>
            <a:r>
              <a:rPr lang="en-US" altLang="ko-KR" sz="3600" dirty="0"/>
              <a:t>Summary</a:t>
            </a:r>
            <a:endParaRPr lang="ko-KR" altLang="en-US" sz="3600" dirty="0"/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838200" y="1187185"/>
            <a:ext cx="10730948" cy="5670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ko-KR" sz="3600" dirty="0"/>
          </a:p>
          <a:p>
            <a:endParaRPr lang="en-US" altLang="ko-KR" sz="3600" dirty="0"/>
          </a:p>
          <a:p>
            <a:endParaRPr lang="en-US" altLang="ko-KR" sz="3600" dirty="0"/>
          </a:p>
          <a:p>
            <a:endParaRPr lang="en-US" altLang="ko-KR" sz="5100" dirty="0"/>
          </a:p>
          <a:p>
            <a:pPr marL="742950" indent="-742950">
              <a:lnSpc>
                <a:spcPct val="120000"/>
              </a:lnSpc>
              <a:buAutoNum type="arabicPeriod"/>
            </a:pPr>
            <a:r>
              <a:rPr lang="en-US" altLang="ko-KR" sz="5100" dirty="0"/>
              <a:t>I derived 3PN accurate generalized quasi-Keplerian parametrization of Hyperbolic orbit.</a:t>
            </a:r>
          </a:p>
          <a:p>
            <a:pPr marL="742950" indent="-742950">
              <a:lnSpc>
                <a:spcPct val="120000"/>
              </a:lnSpc>
              <a:buAutoNum type="arabicPeriod"/>
            </a:pPr>
            <a:endParaRPr lang="en-US" altLang="ko-KR" sz="5100" dirty="0"/>
          </a:p>
          <a:p>
            <a:pPr marL="742950" indent="-742950">
              <a:lnSpc>
                <a:spcPct val="120000"/>
              </a:lnSpc>
              <a:buAutoNum type="arabicPeriod"/>
            </a:pPr>
            <a:r>
              <a:rPr lang="en-US" altLang="ko-KR" sz="5100" dirty="0"/>
              <a:t>This derivation allow us extend accuracy of hyperbolic passage        waveform from hyperbolic passage to 3.5PN accurate. </a:t>
            </a:r>
          </a:p>
          <a:p>
            <a:pPr marL="742950" indent="-742950">
              <a:lnSpc>
                <a:spcPct val="120000"/>
              </a:lnSpc>
              <a:buAutoNum type="arabicPeriod"/>
            </a:pPr>
            <a:endParaRPr lang="en-US" altLang="ko-KR" sz="5100" dirty="0"/>
          </a:p>
          <a:p>
            <a:pPr marL="742950" indent="-742950">
              <a:lnSpc>
                <a:spcPct val="120000"/>
              </a:lnSpc>
              <a:buAutoNum type="arabicPeriod"/>
            </a:pPr>
            <a:r>
              <a:rPr lang="en-US" altLang="ko-KR" sz="5100" dirty="0"/>
              <a:t>I am now working on 4.5PN accurate Eccentric waveform which includes the spin effect and non-local effect.</a:t>
            </a:r>
          </a:p>
          <a:p>
            <a:pPr>
              <a:lnSpc>
                <a:spcPct val="120000"/>
              </a:lnSpc>
            </a:pPr>
            <a:r>
              <a:rPr lang="en-US" altLang="ko-KR" sz="3600" dirty="0"/>
              <a:t> </a:t>
            </a:r>
          </a:p>
          <a:p>
            <a:pPr>
              <a:lnSpc>
                <a:spcPct val="120000"/>
              </a:lnSpc>
            </a:pPr>
            <a:r>
              <a:rPr lang="en-US" altLang="ko-KR" sz="3600" dirty="0"/>
              <a:t> </a:t>
            </a:r>
          </a:p>
          <a:p>
            <a:endParaRPr lang="en-US" altLang="ko-KR" sz="3600" dirty="0"/>
          </a:p>
          <a:p>
            <a:endParaRPr lang="en-US" altLang="ko-KR" sz="3600" dirty="0"/>
          </a:p>
          <a:p>
            <a:endParaRPr lang="en-US" altLang="ko-KR" sz="3600" dirty="0"/>
          </a:p>
          <a:p>
            <a:endParaRPr lang="en-US" altLang="ko-KR" sz="3600" dirty="0"/>
          </a:p>
          <a:p>
            <a:endParaRPr lang="en-US" altLang="ko-KR" sz="3600" dirty="0"/>
          </a:p>
          <a:p>
            <a:br>
              <a:rPr lang="en-US" altLang="ko-KR" sz="3600" dirty="0"/>
            </a:b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22176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657438" y="5592282"/>
            <a:ext cx="2687972" cy="148802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altLang="ko-KR" sz="3600" dirty="0"/>
              <a:t>Thank you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997575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1</a:t>
            </a:r>
            <a:br>
              <a:rPr lang="en-US" altLang="ko-KR" sz="3600" dirty="0"/>
            </a:br>
            <a:r>
              <a:rPr lang="en-US" altLang="ko-KR" sz="3600" dirty="0"/>
              <a:t>Motivation</a:t>
            </a:r>
            <a:endParaRPr lang="ko-KR" altLang="en-US" sz="3600" dirty="0"/>
          </a:p>
        </p:txBody>
      </p:sp>
      <p:pic>
        <p:nvPicPr>
          <p:cNvPr id="2050" name="Picture 2" descr="ligo에 대한 이미지 검색결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4" y="2174548"/>
            <a:ext cx="2299855" cy="91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직선 화살표 연결선 3"/>
          <p:cNvCxnSpPr/>
          <p:nvPr/>
        </p:nvCxnSpPr>
        <p:spPr>
          <a:xfrm>
            <a:off x="4353886" y="2617365"/>
            <a:ext cx="58723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The second gravitational-wave “chirp” persisted in LIGO’s Hanford and Livingston detectors for about a second, signifying a slower, lower-energy black-hole merger than in the first detec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1773599"/>
            <a:ext cx="58578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5445" y="3963797"/>
                <a:ext cx="19068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445" y="3963797"/>
                <a:ext cx="1906804" cy="276999"/>
              </a:xfrm>
              <a:prstGeom prst="rect">
                <a:avLst/>
              </a:prstGeom>
              <a:blipFill>
                <a:blip r:embed="rId4"/>
                <a:stretch>
                  <a:fillRect l="-639" r="-3195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424862" y="3921986"/>
            <a:ext cx="159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in general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175239" y="3917630"/>
                <a:ext cx="2265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&lt;|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|)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239" y="3917630"/>
                <a:ext cx="2265027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타원 7"/>
          <p:cNvSpPr/>
          <p:nvPr/>
        </p:nvSpPr>
        <p:spPr>
          <a:xfrm>
            <a:off x="7762103" y="3842223"/>
            <a:ext cx="520146" cy="5201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445060" y="4716493"/>
            <a:ext cx="3674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Go outside</a:t>
            </a:r>
          </a:p>
          <a:p>
            <a:endParaRPr lang="en-US" altLang="ko-KR" dirty="0">
              <a:solidFill>
                <a:srgbClr val="FF0000"/>
              </a:solidFill>
            </a:endParaRPr>
          </a:p>
          <a:p>
            <a:r>
              <a:rPr lang="en-US" altLang="ko-KR" dirty="0"/>
              <a:t>Detection characterization</a:t>
            </a:r>
          </a:p>
          <a:p>
            <a:endParaRPr lang="en-US" altLang="ko-KR" dirty="0"/>
          </a:p>
          <a:p>
            <a:r>
              <a:rPr lang="en-US" altLang="ko-KR" dirty="0">
                <a:solidFill>
                  <a:srgbClr val="FF0000"/>
                </a:solidFill>
              </a:rPr>
              <a:t>Matched Filtering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261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1</a:t>
            </a:r>
            <a:br>
              <a:rPr lang="en-US" altLang="ko-KR" sz="3600" dirty="0"/>
            </a:br>
            <a:r>
              <a:rPr lang="en-US" altLang="ko-KR" sz="3600" dirty="0"/>
              <a:t>Motivation</a:t>
            </a:r>
            <a:endParaRPr lang="ko-KR" altLang="en-US" sz="3600" dirty="0"/>
          </a:p>
        </p:txBody>
      </p:sp>
      <p:pic>
        <p:nvPicPr>
          <p:cNvPr id="2050" name="Picture 2" descr="ligo에 대한 이미지 검색결과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3474" y="2174548"/>
            <a:ext cx="2299855" cy="91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직선 화살표 연결선 3"/>
          <p:cNvCxnSpPr/>
          <p:nvPr/>
        </p:nvCxnSpPr>
        <p:spPr>
          <a:xfrm>
            <a:off x="4353886" y="2617365"/>
            <a:ext cx="58723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The second gravitational-wave “chirp” persisted in LIGO’s Hanford and Livingston detectors for about a second, signifying a slower, lower-energy black-hole merger than in the first detection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5" y="1773599"/>
            <a:ext cx="58578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5445" y="3963797"/>
                <a:ext cx="19068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445" y="3963797"/>
                <a:ext cx="1906804" cy="276999"/>
              </a:xfrm>
              <a:prstGeom prst="rect">
                <a:avLst/>
              </a:prstGeom>
              <a:blipFill>
                <a:blip r:embed="rId4"/>
                <a:stretch>
                  <a:fillRect l="-639" r="-3195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424862" y="3921986"/>
            <a:ext cx="1593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in general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175239" y="3917630"/>
                <a:ext cx="22650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(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&lt;|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|)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239" y="3917630"/>
                <a:ext cx="2265027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타원 7"/>
          <p:cNvSpPr/>
          <p:nvPr/>
        </p:nvSpPr>
        <p:spPr>
          <a:xfrm>
            <a:off x="7762103" y="3842223"/>
            <a:ext cx="520146" cy="5201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6445060" y="4716493"/>
            <a:ext cx="3674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Go outside </a:t>
            </a:r>
          </a:p>
          <a:p>
            <a:endParaRPr lang="en-US" altLang="ko-KR" dirty="0">
              <a:solidFill>
                <a:srgbClr val="FF0000"/>
              </a:solidFill>
            </a:endParaRPr>
          </a:p>
          <a:p>
            <a:r>
              <a:rPr lang="en-US" altLang="ko-KR" dirty="0"/>
              <a:t>Detection characterization</a:t>
            </a:r>
          </a:p>
          <a:p>
            <a:endParaRPr lang="en-US" altLang="ko-KR" dirty="0"/>
          </a:p>
          <a:p>
            <a:r>
              <a:rPr lang="en-US" altLang="ko-KR" dirty="0">
                <a:solidFill>
                  <a:srgbClr val="FF0000"/>
                </a:solidFill>
              </a:rPr>
              <a:t>Matched Filtering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131" y="4362369"/>
            <a:ext cx="4991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To have more reliable Detection</a:t>
            </a:r>
          </a:p>
          <a:p>
            <a:endParaRPr lang="en-US" altLang="ko-KR" dirty="0"/>
          </a:p>
          <a:p>
            <a:r>
              <a:rPr lang="en-US" altLang="ko-KR" dirty="0"/>
              <a:t>We need more accurate Pre-knowledge</a:t>
            </a:r>
            <a:endParaRPr lang="ko-KR" altLang="en-US" dirty="0"/>
          </a:p>
        </p:txBody>
      </p:sp>
      <p:cxnSp>
        <p:nvCxnSpPr>
          <p:cNvPr id="21" name="직선 화살표 연결선 20"/>
          <p:cNvCxnSpPr/>
          <p:nvPr/>
        </p:nvCxnSpPr>
        <p:spPr>
          <a:xfrm flipH="1" flipV="1">
            <a:off x="5561902" y="5209563"/>
            <a:ext cx="883158" cy="7550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951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2</a:t>
            </a:r>
            <a:br>
              <a:rPr lang="en-US" altLang="ko-KR" sz="3600" dirty="0"/>
            </a:br>
            <a:r>
              <a:rPr lang="en-US" altLang="ko-KR" sz="3600" dirty="0"/>
              <a:t>Analytic Methodology</a:t>
            </a:r>
            <a:endParaRPr lang="ko-KR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9540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742950" indent="-742950">
                  <a:buAutoNum type="arabicPeriod"/>
                </a:pPr>
                <a:r>
                  <a:rPr lang="en-US" altLang="ko-KR" sz="2400" dirty="0">
                    <a:solidFill>
                      <a:srgbClr val="FF0000"/>
                    </a:solidFill>
                  </a:rPr>
                  <a:t>Post-Newtonian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: Expand the Einstein field equation around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~0.</m:t>
                    </m:r>
                  </m:oMath>
                </a14:m>
                <a:endParaRPr lang="en-US" altLang="ko-KR" sz="2400" dirty="0"/>
              </a:p>
              <a:p>
                <a:pPr marL="0" indent="0">
                  <a:buNone/>
                </a:pPr>
                <a:r>
                  <a:rPr lang="en-US" altLang="ko-KR" sz="2400" dirty="0"/>
                  <a:t>2.    Gravitational self force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3.    Blackhole perturbation theory</a:t>
                </a: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95408"/>
                <a:ext cx="10515600" cy="4351338"/>
              </a:xfrm>
              <a:blipFill>
                <a:blip r:embed="rId2"/>
                <a:stretch>
                  <a:fillRect l="-1101" t="-29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4135372"/>
            <a:ext cx="4495800" cy="119062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733" y="5536077"/>
            <a:ext cx="4333875" cy="11715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5035" y="4595019"/>
            <a:ext cx="3609968" cy="14619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28132" y="6056974"/>
            <a:ext cx="4367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The relaxed Einstein’s field equation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574157" y="3463680"/>
            <a:ext cx="2279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Blanchet (2014)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764549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2</a:t>
            </a:r>
            <a:br>
              <a:rPr lang="en-US" altLang="ko-KR" sz="3600" dirty="0"/>
            </a:br>
            <a:r>
              <a:rPr lang="en-US" altLang="ko-KR" sz="3600" dirty="0"/>
              <a:t>Analytic Methodology</a:t>
            </a:r>
            <a:endParaRPr lang="ko-KR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9540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742950" indent="-742950">
                  <a:buAutoNum type="arabicPeriod"/>
                </a:pPr>
                <a:r>
                  <a:rPr lang="en-US" altLang="ko-KR" sz="2400" dirty="0"/>
                  <a:t>Post-Newtonian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: Expand the Einstein field equation around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~0.</m:t>
                    </m:r>
                  </m:oMath>
                </a14:m>
                <a:endParaRPr lang="en-US" altLang="ko-KR" sz="2400" dirty="0"/>
              </a:p>
              <a:p>
                <a:pPr marL="457200" indent="-457200">
                  <a:buAutoNum type="arabicPeriod" startAt="2"/>
                </a:pPr>
                <a:r>
                  <a:rPr lang="en-US" altLang="ko-KR" sz="2400" dirty="0">
                    <a:solidFill>
                      <a:srgbClr val="FF0000"/>
                    </a:solidFill>
                  </a:rPr>
                  <a:t>Gravitational self force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: Expand the equation of motion of point mass on background around test mass limit </a:t>
                </a:r>
                <a14:m>
                  <m:oMath xmlns:m="http://schemas.openxmlformats.org/officeDocument/2006/math">
                    <m:r>
                      <a:rPr lang="ko-KR" altLang="en-US" sz="2400" i="1" smtClean="0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~0.</m:t>
                    </m:r>
                  </m:oMath>
                </a14:m>
                <a:endParaRPr lang="en-US" altLang="ko-KR" sz="2400" dirty="0"/>
              </a:p>
              <a:p>
                <a:pPr marL="0" indent="0">
                  <a:buNone/>
                </a:pPr>
                <a:r>
                  <a:rPr lang="en-US" altLang="ko-KR" sz="2400" dirty="0"/>
                  <a:t>3.    Blackhole perturbation theory</a:t>
                </a:r>
              </a:p>
            </p:txBody>
          </p:sp>
        </mc:Choice>
        <mc:Fallback xmlns=""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95408"/>
                <a:ext cx="10515600" cy="4351338"/>
              </a:xfrm>
              <a:blipFill>
                <a:blip r:embed="rId2"/>
                <a:stretch>
                  <a:fillRect l="-1101" t="-294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52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2</a:t>
            </a:r>
            <a:br>
              <a:rPr lang="en-US" altLang="ko-KR" sz="3600" dirty="0"/>
            </a:br>
            <a:r>
              <a:rPr lang="en-US" altLang="ko-KR" sz="3600" dirty="0"/>
              <a:t>Analytic Methodology</a:t>
            </a:r>
            <a:endParaRPr lang="ko-KR" altLang="en-US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내용 개체 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9540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ko-KR" sz="2400" dirty="0"/>
                  <a:t>1.  Post-Newtonian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: Expand the Einstein field equation around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~0.</m:t>
                    </m:r>
                  </m:oMath>
                </a14:m>
                <a:endParaRPr lang="en-US" altLang="ko-KR" sz="2400" dirty="0"/>
              </a:p>
              <a:p>
                <a:pPr marL="457200" indent="-457200">
                  <a:buAutoNum type="arabicPeriod" startAt="2"/>
                </a:pPr>
                <a:r>
                  <a:rPr lang="en-US" altLang="ko-KR" sz="2400" dirty="0"/>
                  <a:t>Gravitational self force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: Expand the equation of motion of point mass on background around test mass limit </a:t>
                </a:r>
                <a14:m>
                  <m:oMath xmlns:m="http://schemas.openxmlformats.org/officeDocument/2006/math">
                    <m:r>
                      <a:rPr lang="ko-KR" altLang="en-US" sz="2400" i="1" smtClean="0">
                        <a:latin typeface="Cambria Math" panose="02040503050406030204" pitchFamily="18" charset="0"/>
                      </a:rPr>
                      <m:t>𝜈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~0.</m:t>
                    </m:r>
                  </m:oMath>
                </a14:m>
                <a:endParaRPr lang="en-US" altLang="ko-KR" sz="2400" dirty="0"/>
              </a:p>
              <a:p>
                <a:pPr marL="457200" indent="-457200">
                  <a:buAutoNum type="arabicPeriod" startAt="3"/>
                </a:pPr>
                <a:r>
                  <a:rPr lang="en-US" altLang="ko-KR" sz="2400" dirty="0">
                    <a:solidFill>
                      <a:srgbClr val="FF0000"/>
                    </a:solidFill>
                  </a:rPr>
                  <a:t>Blackhole perturbation theory</a:t>
                </a:r>
              </a:p>
              <a:p>
                <a:pPr marL="0" indent="0">
                  <a:buNone/>
                </a:pPr>
                <a:r>
                  <a:rPr lang="en-US" altLang="ko-KR" sz="2400" dirty="0"/>
                  <a:t>: Expand the metric field around the well-defined metric, such as Schwarzschild metric, or Kerr metric</a:t>
                </a:r>
              </a:p>
            </p:txBody>
          </p:sp>
        </mc:Choice>
        <mc:Fallback>
          <p:sp>
            <p:nvSpPr>
              <p:cNvPr id="3" name="내용 개체 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95408"/>
                <a:ext cx="10515600" cy="4351338"/>
              </a:xfrm>
              <a:blipFill>
                <a:blip r:embed="rId2"/>
                <a:stretch>
                  <a:fillRect l="-1101" t="-196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5256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>
                <a:solidFill>
                  <a:srgbClr val="FF0000"/>
                </a:solidFill>
              </a:rPr>
              <a:t>3 </a:t>
            </a:r>
            <a:r>
              <a:rPr lang="en-US" altLang="ko-KR" sz="3200" dirty="0">
                <a:solidFill>
                  <a:srgbClr val="FF0000"/>
                </a:solidFill>
              </a:rPr>
              <a:t>Bounded case</a:t>
            </a:r>
            <a:br>
              <a:rPr lang="en-US" altLang="ko-KR" sz="3600" dirty="0"/>
            </a:br>
            <a:r>
              <a:rPr lang="en-US" altLang="ko-KR" sz="3600" dirty="0" err="1"/>
              <a:t>Inspiral</a:t>
            </a:r>
            <a:r>
              <a:rPr lang="en-US" altLang="ko-KR" sz="3600" dirty="0"/>
              <a:t>-Merger-Ringdown phase</a:t>
            </a:r>
            <a:endParaRPr lang="ko-KR" altLang="en-US" sz="36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62483"/>
            <a:ext cx="10363934" cy="232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874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2810</TotalTime>
  <Words>1426</Words>
  <Application>Microsoft Office PowerPoint</Application>
  <PresentationFormat>와이드스크린</PresentationFormat>
  <Paragraphs>198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5" baseType="lpstr">
      <vt:lpstr>맑은 고딕</vt:lpstr>
      <vt:lpstr>Arial</vt:lpstr>
      <vt:lpstr>Cambria Math</vt:lpstr>
      <vt:lpstr>Office 테마</vt:lpstr>
      <vt:lpstr>Generalized  quasi-Keplerian parametrization for compact binaries in hyperbolic orbits </vt:lpstr>
      <vt:lpstr>1 Motivation</vt:lpstr>
      <vt:lpstr>1 Motivation</vt:lpstr>
      <vt:lpstr>1 Motivation</vt:lpstr>
      <vt:lpstr>1 Motivation</vt:lpstr>
      <vt:lpstr>2 Analytic Methodology</vt:lpstr>
      <vt:lpstr>2 Analytic Methodology</vt:lpstr>
      <vt:lpstr>2 Analytic Methodology</vt:lpstr>
      <vt:lpstr>3 Bounded case Inspiral-Merger-Ringdown phase</vt:lpstr>
      <vt:lpstr>3 Bounded case Inspiral-Merger-Ringdown phase</vt:lpstr>
      <vt:lpstr>4 Unbounded case 3.5PN accurate dynamics of Compact Binary</vt:lpstr>
      <vt:lpstr>4 Unbounded case 3.5PN accurate dynamics of Compact Binary</vt:lpstr>
      <vt:lpstr>4 Unbounded case 3.5PN accurate dynamics of Compact Binary</vt:lpstr>
      <vt:lpstr>4 Unbounded case 3.5PN accurate dynamics of Compact Binary</vt:lpstr>
      <vt:lpstr>4 Unbounded case Generalized quasi-Keplerian parametrization</vt:lpstr>
      <vt:lpstr>4 Unbounded case Generalized quasi-Keplerian parametrization</vt:lpstr>
      <vt:lpstr>4 Unbounded case Generalized quasi-Keplerian parametrization</vt:lpstr>
      <vt:lpstr>4 Unbounded case Incorporating the Radiation Reaction</vt:lpstr>
      <vt:lpstr>4 Unbounded case Incorporating the Radiation Reaction</vt:lpstr>
      <vt:lpstr>4 Unbounded case Incorporating the Radiation Reaction</vt:lpstr>
      <vt:lpstr>PowerPoint 프레젠테이션</vt:lpstr>
      <vt:lpstr>PowerPoint 프레젠테이션</vt:lpstr>
      <vt:lpstr>PowerPoint 프레젠테이션</vt:lpstr>
      <vt:lpstr>PowerPoint 프레젠테이션</vt:lpstr>
      <vt:lpstr>4 Unbounded case Ongoing projects on Hyperbolic case </vt:lpstr>
      <vt:lpstr>5 Non-Local effect at 4PN order</vt:lpstr>
      <vt:lpstr>5 Non-Local effect at 4PN order</vt:lpstr>
      <vt:lpstr>5 Non-Local effect at 4PN order</vt:lpstr>
      <vt:lpstr>6 Spin dynamics</vt:lpstr>
      <vt:lpstr>6 Summary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Highly Precise Waveform</dc:title>
  <dc:creator>조기혁</dc:creator>
  <cp:lastModifiedBy>조기혁</cp:lastModifiedBy>
  <cp:revision>75</cp:revision>
  <dcterms:created xsi:type="dcterms:W3CDTF">2017-07-02T03:23:20Z</dcterms:created>
  <dcterms:modified xsi:type="dcterms:W3CDTF">2017-07-04T03:19:14Z</dcterms:modified>
</cp:coreProperties>
</file>