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84" r:id="rId5"/>
    <p:sldId id="262" r:id="rId6"/>
    <p:sldId id="266" r:id="rId7"/>
    <p:sldId id="265" r:id="rId8"/>
    <p:sldId id="274" r:id="rId9"/>
    <p:sldId id="267" r:id="rId10"/>
    <p:sldId id="292" r:id="rId11"/>
    <p:sldId id="268" r:id="rId12"/>
    <p:sldId id="276" r:id="rId13"/>
    <p:sldId id="285" r:id="rId14"/>
    <p:sldId id="278" r:id="rId15"/>
    <p:sldId id="272" r:id="rId16"/>
    <p:sldId id="279" r:id="rId17"/>
    <p:sldId id="270" r:id="rId18"/>
    <p:sldId id="281" r:id="rId19"/>
    <p:sldId id="293" r:id="rId20"/>
    <p:sldId id="294" r:id="rId21"/>
    <p:sldId id="298" r:id="rId22"/>
    <p:sldId id="287" r:id="rId23"/>
    <p:sldId id="295" r:id="rId24"/>
    <p:sldId id="297" r:id="rId2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279" autoAdjust="0"/>
    <p:restoredTop sz="94624" autoAdjust="0"/>
  </p:normalViewPr>
  <p:slideViewPr>
    <p:cSldViewPr>
      <p:cViewPr varScale="1">
        <p:scale>
          <a:sx n="69" d="100"/>
          <a:sy n="69" d="100"/>
        </p:scale>
        <p:origin x="-1344" y="-102"/>
      </p:cViewPr>
      <p:guideLst>
        <p:guide orient="horz" pos="2160"/>
        <p:guide pos="2880"/>
      </p:guideLst>
    </p:cSldViewPr>
  </p:slideViewPr>
  <p:outlineViewPr>
    <p:cViewPr>
      <p:scale>
        <a:sx n="33" d="100"/>
        <a:sy n="33" d="100"/>
      </p:scale>
      <p:origin x="0" y="319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CB73B4-36C0-4697-8EDC-C067572E1F84}" type="datetimeFigureOut">
              <a:rPr lang="en-US" smtClean="0"/>
              <a:pPr/>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CB73B4-36C0-4697-8EDC-C067572E1F84}" type="datetimeFigureOut">
              <a:rPr lang="en-US" smtClean="0"/>
              <a:pPr/>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CB73B4-36C0-4697-8EDC-C067572E1F84}" type="datetimeFigureOut">
              <a:rPr lang="en-US" smtClean="0"/>
              <a:pPr/>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CB73B4-36C0-4697-8EDC-C067572E1F84}" type="datetimeFigureOut">
              <a:rPr lang="en-US" smtClean="0"/>
              <a:pPr/>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CB73B4-36C0-4697-8EDC-C067572E1F84}" type="datetimeFigureOut">
              <a:rPr lang="en-US" smtClean="0"/>
              <a:pPr/>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CB73B4-36C0-4697-8EDC-C067572E1F84}" type="datetimeFigureOut">
              <a:rPr lang="en-US" smtClean="0"/>
              <a:pPr/>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CB73B4-36C0-4697-8EDC-C067572E1F84}" type="datetimeFigureOut">
              <a:rPr lang="en-US" smtClean="0"/>
              <a:pPr/>
              <a:t>6/17/2018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CB73B4-36C0-4697-8EDC-C067572E1F84}" type="datetimeFigureOut">
              <a:rPr lang="en-US" smtClean="0"/>
              <a:pPr/>
              <a:t>6/17/2018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B73B4-36C0-4697-8EDC-C067572E1F84}" type="datetimeFigureOut">
              <a:rPr lang="en-US" smtClean="0"/>
              <a:pPr/>
              <a:t>6/17/2018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CB73B4-36C0-4697-8EDC-C067572E1F84}" type="datetimeFigureOut">
              <a:rPr lang="en-US" smtClean="0"/>
              <a:pPr/>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CB73B4-36C0-4697-8EDC-C067572E1F84}" type="datetimeFigureOut">
              <a:rPr lang="en-US" smtClean="0"/>
              <a:pPr/>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90F69-7D97-4061-98D3-8962B4684FA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B73B4-36C0-4697-8EDC-C067572E1F84}" type="datetimeFigureOut">
              <a:rPr lang="en-US" smtClean="0"/>
              <a:pPr/>
              <a:t>6/17/2018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90F69-7D97-4061-98D3-8962B4684FA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09600"/>
            <a:ext cx="9144000" cy="2743199"/>
          </a:xfrm>
        </p:spPr>
        <p:txBody>
          <a:bodyPr>
            <a:normAutofit/>
          </a:bodyPr>
          <a:lstStyle/>
          <a:p>
            <a:r>
              <a:rPr lang="en-US" sz="3000" b="1" i="1" dirty="0" smtClean="0">
                <a:solidFill>
                  <a:srgbClr val="002060"/>
                </a:solidFill>
              </a:rPr>
              <a:t>Thermodynamics and phase transitions of non-linear charged </a:t>
            </a:r>
            <a:r>
              <a:rPr lang="en-US" sz="3000" b="1" i="1" dirty="0" err="1" smtClean="0">
                <a:solidFill>
                  <a:srgbClr val="002060"/>
                </a:solidFill>
              </a:rPr>
              <a:t>AdS</a:t>
            </a:r>
            <a:r>
              <a:rPr lang="en-US" sz="3000" b="1" i="1" dirty="0" smtClean="0">
                <a:solidFill>
                  <a:srgbClr val="002060"/>
                </a:solidFill>
              </a:rPr>
              <a:t> black hole</a:t>
            </a:r>
            <a:endParaRPr lang="en-US" sz="3000" b="1" i="1" dirty="0">
              <a:solidFill>
                <a:srgbClr val="002060"/>
              </a:solidFill>
            </a:endParaRPr>
          </a:p>
        </p:txBody>
      </p:sp>
      <p:sp>
        <p:nvSpPr>
          <p:cNvPr id="3" name="Subtitle 2"/>
          <p:cNvSpPr>
            <a:spLocks noGrp="1"/>
          </p:cNvSpPr>
          <p:nvPr>
            <p:ph type="subTitle" idx="1"/>
          </p:nvPr>
        </p:nvSpPr>
        <p:spPr>
          <a:xfrm>
            <a:off x="1295400" y="3276600"/>
            <a:ext cx="6781800" cy="2819400"/>
          </a:xfrm>
        </p:spPr>
        <p:txBody>
          <a:bodyPr>
            <a:normAutofit fontScale="92500" lnSpcReduction="20000"/>
          </a:bodyPr>
          <a:lstStyle/>
          <a:p>
            <a:r>
              <a:rPr lang="en-US" sz="2500" dirty="0" smtClean="0">
                <a:solidFill>
                  <a:schemeClr val="tx1"/>
                </a:solidFill>
              </a:rPr>
              <a:t>Based on the work submitted to EPJC</a:t>
            </a:r>
          </a:p>
          <a:p>
            <a:endParaRPr lang="en-US" sz="2500" dirty="0" smtClean="0">
              <a:solidFill>
                <a:schemeClr val="tx1"/>
              </a:solidFill>
            </a:endParaRPr>
          </a:p>
          <a:p>
            <a:r>
              <a:rPr lang="en-US" sz="2500" dirty="0" smtClean="0">
                <a:solidFill>
                  <a:schemeClr val="tx1"/>
                </a:solidFill>
              </a:rPr>
              <a:t>International Workshop for String theory, Gravitation and Cosmology</a:t>
            </a:r>
          </a:p>
          <a:p>
            <a:r>
              <a:rPr lang="en-US" sz="2500" dirty="0" smtClean="0">
                <a:solidFill>
                  <a:schemeClr val="tx1"/>
                </a:solidFill>
              </a:rPr>
              <a:t>June 18-20, 2018</a:t>
            </a:r>
          </a:p>
          <a:p>
            <a:endParaRPr lang="en-US" sz="2500" dirty="0" smtClean="0">
              <a:solidFill>
                <a:schemeClr val="tx1"/>
              </a:solidFill>
            </a:endParaRPr>
          </a:p>
          <a:p>
            <a:r>
              <a:rPr lang="en-US" sz="2500" i="1" dirty="0" smtClean="0">
                <a:solidFill>
                  <a:schemeClr val="tx1"/>
                </a:solidFill>
              </a:rPr>
              <a:t>Cao H. Nam</a:t>
            </a:r>
          </a:p>
          <a:p>
            <a:r>
              <a:rPr lang="en-US" sz="2500" i="1" dirty="0" err="1" smtClean="0">
                <a:solidFill>
                  <a:schemeClr val="tx1"/>
                </a:solidFill>
              </a:rPr>
              <a:t>Yonsei</a:t>
            </a:r>
            <a:r>
              <a:rPr lang="en-US" sz="2500" i="1" dirty="0" smtClean="0">
                <a:solidFill>
                  <a:schemeClr val="tx1"/>
                </a:solidFill>
              </a:rPr>
              <a:t> University</a:t>
            </a:r>
          </a:p>
          <a:p>
            <a:endParaRPr lang="en-US" sz="25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1340"/>
            <a:ext cx="8458200" cy="3276600"/>
          </a:xfrm>
        </p:spPr>
        <p:txBody>
          <a:bodyPr>
            <a:normAutofit/>
          </a:bodyPr>
          <a:lstStyle/>
          <a:p>
            <a:pPr marL="0" indent="0" algn="just">
              <a:buNone/>
            </a:pPr>
            <a:r>
              <a:rPr lang="en-US" sz="1800" dirty="0" smtClean="0"/>
              <a:t>This implies that the singularity at the origin should be replaced by the </a:t>
            </a:r>
            <a:r>
              <a:rPr lang="en-US" sz="1800" dirty="0" err="1" smtClean="0"/>
              <a:t>dS</a:t>
            </a:r>
            <a:r>
              <a:rPr lang="en-US" sz="1800" dirty="0" smtClean="0"/>
              <a:t> geometry  core which produces a negative pressure and thus prevents a singular end-state of the gravitationally collapsed matter.  </a:t>
            </a:r>
          </a:p>
          <a:p>
            <a:pPr marL="0" indent="0" algn="just">
              <a:buNone/>
            </a:pPr>
            <a:endParaRPr lang="en-US" sz="1800" dirty="0" smtClean="0"/>
          </a:p>
          <a:p>
            <a:pPr marL="0" indent="0" algn="just">
              <a:buNone/>
            </a:pPr>
            <a:r>
              <a:rPr lang="en-US" sz="1800" dirty="0" smtClean="0"/>
              <a:t>We can check the curvature scalars                                                            to see that they are all finite everywhere.</a:t>
            </a:r>
          </a:p>
          <a:p>
            <a:pPr marL="0" indent="0" algn="just">
              <a:buNone/>
            </a:pPr>
            <a:endParaRPr lang="en-US" sz="1800" dirty="0" smtClean="0"/>
          </a:p>
          <a:p>
            <a:endParaRPr lang="en-US" sz="1800" dirty="0"/>
          </a:p>
        </p:txBody>
      </p:sp>
      <p:pic>
        <p:nvPicPr>
          <p:cNvPr id="1026" name="Picture 2"/>
          <p:cNvPicPr>
            <a:picLocks noChangeAspect="1" noChangeArrowheads="1"/>
          </p:cNvPicPr>
          <p:nvPr/>
        </p:nvPicPr>
        <p:blipFill>
          <a:blip r:embed="rId2"/>
          <a:srcRect/>
          <a:stretch>
            <a:fillRect/>
          </a:stretch>
        </p:blipFill>
        <p:spPr bwMode="auto">
          <a:xfrm>
            <a:off x="3948545" y="2195945"/>
            <a:ext cx="1628775" cy="2762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680340" y="2105890"/>
            <a:ext cx="1219200" cy="447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28600" y="381000"/>
            <a:ext cx="8686800" cy="6096000"/>
          </a:xfrm>
        </p:spPr>
        <p:txBody>
          <a:bodyPr>
            <a:normAutofit lnSpcReduction="10000"/>
          </a:bodyPr>
          <a:lstStyle/>
          <a:p>
            <a:pPr>
              <a:buNone/>
            </a:pPr>
            <a:r>
              <a:rPr lang="en-US" sz="1800" dirty="0" smtClean="0"/>
              <a:t>The black hole mass is related to its horizon radius</a:t>
            </a:r>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r>
              <a:rPr lang="en-US" sz="1800" dirty="0" smtClean="0"/>
              <a:t>where red and blue curves correspond to the non-linear charged black hole and the RN-</a:t>
            </a:r>
          </a:p>
          <a:p>
            <a:pPr>
              <a:buNone/>
            </a:pPr>
            <a:r>
              <a:rPr lang="en-US" sz="1800" dirty="0" err="1" smtClean="0"/>
              <a:t>AdS</a:t>
            </a:r>
            <a:r>
              <a:rPr lang="en-US" sz="1800" dirty="0" smtClean="0"/>
              <a:t> black hole</a:t>
            </a:r>
          </a:p>
        </p:txBody>
      </p:sp>
      <p:pic>
        <p:nvPicPr>
          <p:cNvPr id="5122" name="Picture 2"/>
          <p:cNvPicPr>
            <a:picLocks noChangeAspect="1" noChangeArrowheads="1"/>
          </p:cNvPicPr>
          <p:nvPr/>
        </p:nvPicPr>
        <p:blipFill>
          <a:blip r:embed="rId2"/>
          <a:srcRect/>
          <a:stretch>
            <a:fillRect/>
          </a:stretch>
        </p:blipFill>
        <p:spPr bwMode="auto">
          <a:xfrm>
            <a:off x="2292925" y="1063345"/>
            <a:ext cx="4419600" cy="7239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3"/>
          <a:srcRect/>
          <a:stretch>
            <a:fillRect/>
          </a:stretch>
        </p:blipFill>
        <p:spPr bwMode="auto">
          <a:xfrm>
            <a:off x="2819400" y="5271675"/>
            <a:ext cx="3181350" cy="43815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96985" y="2146169"/>
            <a:ext cx="8950061" cy="30908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5470"/>
            <a:ext cx="8382000" cy="6629400"/>
          </a:xfrm>
        </p:spPr>
        <p:txBody>
          <a:bodyPr>
            <a:normAutofit/>
          </a:bodyPr>
          <a:lstStyle/>
          <a:p>
            <a:pPr marL="0" indent="0" algn="just"/>
            <a:r>
              <a:rPr lang="en-US" sz="1800" dirty="0" smtClean="0"/>
              <a:t> The reduced </a:t>
            </a:r>
            <a:r>
              <a:rPr lang="en-US" sz="1800" dirty="0" err="1" smtClean="0"/>
              <a:t>extremal</a:t>
            </a:r>
            <a:r>
              <a:rPr lang="en-US" sz="1800" dirty="0" smtClean="0"/>
              <a:t> horizon radius                     and the reduced </a:t>
            </a:r>
            <a:r>
              <a:rPr lang="en-US" sz="1800" dirty="0" err="1" smtClean="0"/>
              <a:t>extremal</a:t>
            </a:r>
            <a:r>
              <a:rPr lang="en-US" sz="1800" dirty="0" smtClean="0"/>
              <a:t> mass  of the black hole are determined  as, respectively </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marL="0" indent="0" algn="just">
              <a:buNone/>
            </a:pPr>
            <a:r>
              <a:rPr lang="en-US" sz="1800" dirty="0" smtClean="0"/>
              <a:t>From these, one can get an upper limit for the reduced </a:t>
            </a:r>
            <a:r>
              <a:rPr lang="en-US" sz="1800" dirty="0" err="1" smtClean="0"/>
              <a:t>extremal</a:t>
            </a:r>
            <a:r>
              <a:rPr lang="en-US" sz="1800" dirty="0" smtClean="0"/>
              <a:t> horizon radius and a lower limit for the reduced </a:t>
            </a:r>
            <a:r>
              <a:rPr lang="en-US" sz="1800" dirty="0" err="1" smtClean="0"/>
              <a:t>extremal</a:t>
            </a:r>
            <a:r>
              <a:rPr lang="en-US" sz="1800" dirty="0" smtClean="0"/>
              <a:t> mass</a:t>
            </a:r>
          </a:p>
          <a:p>
            <a:pPr marL="0" indent="0" algn="just">
              <a:buNone/>
            </a:pPr>
            <a:endParaRPr lang="en-US" sz="1800" dirty="0" smtClean="0"/>
          </a:p>
          <a:p>
            <a:pPr algn="just">
              <a:buNone/>
            </a:pPr>
            <a:endParaRPr lang="en-US" sz="1800" dirty="0" smtClean="0"/>
          </a:p>
          <a:p>
            <a:pPr algn="just">
              <a:buNone/>
            </a:pPr>
            <a:r>
              <a:rPr lang="en-US" sz="1800" dirty="0" smtClean="0"/>
              <a:t>corresponding to the limit of the  zero cosmological constant.</a:t>
            </a:r>
          </a:p>
          <a:p>
            <a:pPr algn="just">
              <a:buNone/>
            </a:pPr>
            <a:endParaRPr lang="en-US" sz="1800" dirty="0" smtClean="0"/>
          </a:p>
        </p:txBody>
      </p:sp>
      <p:pic>
        <p:nvPicPr>
          <p:cNvPr id="6146" name="Picture 2"/>
          <p:cNvPicPr>
            <a:picLocks noChangeAspect="1" noChangeArrowheads="1"/>
          </p:cNvPicPr>
          <p:nvPr/>
        </p:nvPicPr>
        <p:blipFill>
          <a:blip r:embed="rId2"/>
          <a:srcRect/>
          <a:stretch>
            <a:fillRect/>
          </a:stretch>
        </p:blipFill>
        <p:spPr bwMode="auto">
          <a:xfrm>
            <a:off x="457200" y="921305"/>
            <a:ext cx="2438400" cy="657225"/>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4122595" y="159315"/>
            <a:ext cx="1038225" cy="3810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a:srcRect/>
          <a:stretch>
            <a:fillRect/>
          </a:stretch>
        </p:blipFill>
        <p:spPr bwMode="auto">
          <a:xfrm>
            <a:off x="5181600" y="845105"/>
            <a:ext cx="2552700" cy="723900"/>
          </a:xfrm>
          <a:prstGeom prst="rect">
            <a:avLst/>
          </a:prstGeom>
          <a:noFill/>
          <a:ln w="9525">
            <a:noFill/>
            <a:miter lim="800000"/>
            <a:headEnd/>
            <a:tailEnd/>
          </a:ln>
          <a:effectLst/>
        </p:spPr>
      </p:pic>
      <p:pic>
        <p:nvPicPr>
          <p:cNvPr id="6150" name="Picture 6"/>
          <p:cNvPicPr>
            <a:picLocks noChangeAspect="1" noChangeArrowheads="1"/>
          </p:cNvPicPr>
          <p:nvPr/>
        </p:nvPicPr>
        <p:blipFill>
          <a:blip r:embed="rId5"/>
          <a:srcRect/>
          <a:stretch>
            <a:fillRect/>
          </a:stretch>
        </p:blipFill>
        <p:spPr bwMode="auto">
          <a:xfrm>
            <a:off x="228600" y="5306295"/>
            <a:ext cx="6172200" cy="623825"/>
          </a:xfrm>
          <a:prstGeom prst="rect">
            <a:avLst/>
          </a:prstGeom>
          <a:noFill/>
          <a:ln w="9525">
            <a:noFill/>
            <a:miter lim="800000"/>
            <a:headEnd/>
            <a:tailEnd/>
          </a:ln>
          <a:effectLst/>
        </p:spPr>
      </p:pic>
      <p:pic>
        <p:nvPicPr>
          <p:cNvPr id="6151" name="Picture 7"/>
          <p:cNvPicPr>
            <a:picLocks noChangeAspect="1" noChangeArrowheads="1"/>
          </p:cNvPicPr>
          <p:nvPr/>
        </p:nvPicPr>
        <p:blipFill>
          <a:blip r:embed="rId6"/>
          <a:srcRect/>
          <a:stretch>
            <a:fillRect/>
          </a:stretch>
        </p:blipFill>
        <p:spPr bwMode="auto">
          <a:xfrm>
            <a:off x="6636330" y="5257805"/>
            <a:ext cx="2257425" cy="6953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7"/>
          <a:srcRect/>
          <a:stretch>
            <a:fillRect/>
          </a:stretch>
        </p:blipFill>
        <p:spPr bwMode="auto">
          <a:xfrm>
            <a:off x="304800" y="1704089"/>
            <a:ext cx="3978596" cy="2867905"/>
          </a:xfrm>
          <a:prstGeom prst="rect">
            <a:avLst/>
          </a:prstGeom>
          <a:noFill/>
          <a:ln w="9525">
            <a:noFill/>
            <a:miter lim="800000"/>
            <a:headEnd/>
            <a:tailEnd/>
          </a:ln>
          <a:effectLst/>
        </p:spPr>
      </p:pic>
      <p:pic>
        <p:nvPicPr>
          <p:cNvPr id="2051" name="Picture 3"/>
          <p:cNvPicPr>
            <a:picLocks noChangeAspect="1" noChangeArrowheads="1"/>
          </p:cNvPicPr>
          <p:nvPr/>
        </p:nvPicPr>
        <p:blipFill>
          <a:blip r:embed="rId8"/>
          <a:srcRect/>
          <a:stretch>
            <a:fillRect/>
          </a:stretch>
        </p:blipFill>
        <p:spPr bwMode="auto">
          <a:xfrm>
            <a:off x="4904499" y="1731799"/>
            <a:ext cx="4185066" cy="290254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Effect transition="in" filter="blinds(horizontal)">
                                      <p:cBhvr>
                                        <p:cTn id="7" dur="500"/>
                                        <p:tgtEl>
                                          <p:spTgt spid="3">
                                            <p:txEl>
                                              <p:pRg st="13" end="1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6" end="16"/>
                                            </p:txEl>
                                          </p:spTgt>
                                        </p:tgtEl>
                                        <p:attrNameLst>
                                          <p:attrName>style.visibility</p:attrName>
                                        </p:attrNameLst>
                                      </p:cBhvr>
                                      <p:to>
                                        <p:strVal val="visible"/>
                                      </p:to>
                                    </p:set>
                                    <p:animEffect transition="in" filter="blinds(horizontal)">
                                      <p:cBhvr>
                                        <p:cTn id="10" dur="500"/>
                                        <p:tgtEl>
                                          <p:spTgt spid="3">
                                            <p:txEl>
                                              <p:pRg st="16" end="16"/>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150"/>
                                        </p:tgtEl>
                                        <p:attrNameLst>
                                          <p:attrName>style.visibility</p:attrName>
                                        </p:attrNameLst>
                                      </p:cBhvr>
                                      <p:to>
                                        <p:strVal val="visible"/>
                                      </p:to>
                                    </p:set>
                                    <p:animEffect transition="in" filter="blinds(horizontal)">
                                      <p:cBhvr>
                                        <p:cTn id="13" dur="500"/>
                                        <p:tgtEl>
                                          <p:spTgt spid="6150"/>
                                        </p:tgtEl>
                                      </p:cBhvr>
                                    </p:animEffect>
                                  </p:childTnLst>
                                </p:cTn>
                              </p:par>
                              <p:par>
                                <p:cTn id="14" presetID="3" presetClass="entr" presetSubtype="10" fill="hold" nodeType="withEffect">
                                  <p:stCondLst>
                                    <p:cond delay="0"/>
                                  </p:stCondLst>
                                  <p:childTnLst>
                                    <p:set>
                                      <p:cBhvr>
                                        <p:cTn id="15" dur="1" fill="hold">
                                          <p:stCondLst>
                                            <p:cond delay="0"/>
                                          </p:stCondLst>
                                        </p:cTn>
                                        <p:tgtEl>
                                          <p:spTgt spid="6151"/>
                                        </p:tgtEl>
                                        <p:attrNameLst>
                                          <p:attrName>style.visibility</p:attrName>
                                        </p:attrNameLst>
                                      </p:cBhvr>
                                      <p:to>
                                        <p:strVal val="visible"/>
                                      </p:to>
                                    </p:set>
                                    <p:animEffect transition="in" filter="blinds(horizontal)">
                                      <p:cBhvr>
                                        <p:cTn id="16"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95600"/>
            <a:ext cx="8229600" cy="1143000"/>
          </a:xfrm>
        </p:spPr>
        <p:txBody>
          <a:bodyPr>
            <a:normAutofit fontScale="90000"/>
          </a:bodyPr>
          <a:lstStyle/>
          <a:p>
            <a:r>
              <a:rPr lang="en-US" dirty="0" smtClean="0"/>
              <a:t>Thermodynamics and thermal phase transitions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pPr algn="just">
              <a:buNone/>
            </a:pPr>
            <a:r>
              <a:rPr lang="en-US" sz="1800" dirty="0" smtClean="0"/>
              <a:t>In the following,  the black hole charge is  kept fixed.  The first law of the black hole</a:t>
            </a:r>
          </a:p>
          <a:p>
            <a:pPr algn="just">
              <a:buNone/>
            </a:pPr>
            <a:r>
              <a:rPr lang="en-US" sz="1800" dirty="0" smtClean="0"/>
              <a:t> thermodynamics  is defined as</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r>
              <a:rPr lang="en-US" sz="1800" dirty="0" smtClean="0"/>
              <a:t>The black hole temperature is defined by the surface gravity as</a:t>
            </a:r>
            <a:endParaRPr lang="en-US" sz="1800" dirty="0"/>
          </a:p>
        </p:txBody>
      </p:sp>
      <p:pic>
        <p:nvPicPr>
          <p:cNvPr id="1027" name="Picture 3"/>
          <p:cNvPicPr>
            <a:picLocks noChangeAspect="1" noChangeArrowheads="1"/>
          </p:cNvPicPr>
          <p:nvPr/>
        </p:nvPicPr>
        <p:blipFill>
          <a:blip r:embed="rId2"/>
          <a:srcRect/>
          <a:stretch>
            <a:fillRect/>
          </a:stretch>
        </p:blipFill>
        <p:spPr bwMode="auto">
          <a:xfrm>
            <a:off x="2764062" y="2398580"/>
            <a:ext cx="2424463" cy="49701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3733800" y="3133725"/>
            <a:ext cx="3114675" cy="828675"/>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1085850" y="4705350"/>
            <a:ext cx="6972300" cy="1314450"/>
          </a:xfrm>
          <a:prstGeom prst="rect">
            <a:avLst/>
          </a:prstGeom>
          <a:noFill/>
          <a:ln w="9525">
            <a:noFill/>
            <a:miter lim="800000"/>
            <a:headEnd/>
            <a:tailEnd/>
          </a:ln>
          <a:effectLst/>
        </p:spPr>
      </p:pic>
      <p:sp>
        <p:nvSpPr>
          <p:cNvPr id="7" name="Title 1"/>
          <p:cNvSpPr>
            <a:spLocks noGrp="1"/>
          </p:cNvSpPr>
          <p:nvPr>
            <p:ph type="title"/>
          </p:nvPr>
        </p:nvSpPr>
        <p:spPr>
          <a:xfrm>
            <a:off x="762000" y="274638"/>
            <a:ext cx="7772400" cy="792162"/>
          </a:xfrm>
        </p:spPr>
        <p:txBody>
          <a:bodyPr>
            <a:normAutofit/>
          </a:bodyPr>
          <a:lstStyle/>
          <a:p>
            <a:r>
              <a:rPr lang="en-US" sz="2500" dirty="0" smtClean="0"/>
              <a:t>The thermodynamic quantities</a:t>
            </a:r>
            <a:endParaRPr lang="en-US" sz="2500" dirty="0"/>
          </a:p>
        </p:txBody>
      </p:sp>
      <p:pic>
        <p:nvPicPr>
          <p:cNvPr id="8" name="Picture 2"/>
          <p:cNvPicPr>
            <a:picLocks noChangeAspect="1" noChangeArrowheads="1"/>
          </p:cNvPicPr>
          <p:nvPr/>
        </p:nvPicPr>
        <p:blipFill>
          <a:blip r:embed="rId5"/>
          <a:srcRect/>
          <a:stretch>
            <a:fillRect/>
          </a:stretch>
        </p:blipFill>
        <p:spPr bwMode="auto">
          <a:xfrm>
            <a:off x="1533525" y="3140650"/>
            <a:ext cx="1819275" cy="685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blinds(horizontal)">
                                      <p:cBhvr>
                                        <p:cTn id="7" dur="500"/>
                                        <p:tgtEl>
                                          <p:spTgt spid="3">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29"/>
                                        </p:tgtEl>
                                        <p:attrNameLst>
                                          <p:attrName>style.visibility</p:attrName>
                                        </p:attrNameLst>
                                      </p:cBhvr>
                                      <p:to>
                                        <p:strVal val="visible"/>
                                      </p:to>
                                    </p:set>
                                    <p:animEffect transition="in" filter="blinds(horizontal)">
                                      <p:cBhvr>
                                        <p:cTn id="10"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219200" y="350670"/>
            <a:ext cx="6705600" cy="44291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76200" y="5029185"/>
            <a:ext cx="8892880" cy="10986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4250"/>
            <a:ext cx="8229600" cy="5897563"/>
          </a:xfrm>
        </p:spPr>
        <p:txBody>
          <a:bodyPr>
            <a:normAutofit/>
          </a:bodyPr>
          <a:lstStyle/>
          <a:p>
            <a:pPr algn="just">
              <a:buNone/>
            </a:pPr>
            <a:r>
              <a:rPr lang="en-US" sz="1800" dirty="0" smtClean="0"/>
              <a:t>The black hole entropy</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r>
              <a:rPr lang="en-US" sz="1800" dirty="0" smtClean="0"/>
              <a:t>In the non-linear electrodynamics, the area law is not held but it is approximately</a:t>
            </a:r>
          </a:p>
          <a:p>
            <a:pPr algn="just">
              <a:buNone/>
            </a:pPr>
            <a:r>
              <a:rPr lang="en-US" sz="1800" dirty="0" smtClean="0"/>
              <a:t> recovered  in the limit of the large distances</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r>
              <a:rPr lang="en-US" sz="1800" dirty="0" smtClean="0"/>
              <a:t>Because                                              , the second term is neglected in the limit of the</a:t>
            </a:r>
          </a:p>
          <a:p>
            <a:pPr algn="just">
              <a:buNone/>
            </a:pPr>
            <a:r>
              <a:rPr lang="en-US" sz="1800" dirty="0" smtClean="0"/>
              <a:t> large distances</a:t>
            </a:r>
          </a:p>
          <a:p>
            <a:pPr algn="just">
              <a:buNone/>
            </a:pPr>
            <a:endParaRPr lang="en-US" sz="1800" dirty="0" smtClean="0"/>
          </a:p>
          <a:p>
            <a:pPr algn="just">
              <a:buNone/>
            </a:pPr>
            <a:endParaRPr lang="en-US" sz="1800" dirty="0" smtClean="0"/>
          </a:p>
          <a:p>
            <a:pPr algn="just">
              <a:buNone/>
            </a:pPr>
            <a:endParaRPr lang="en-US" sz="1800" dirty="0" smtClean="0"/>
          </a:p>
          <a:p>
            <a:endParaRPr lang="en-US" sz="1800" dirty="0"/>
          </a:p>
        </p:txBody>
      </p:sp>
      <p:pic>
        <p:nvPicPr>
          <p:cNvPr id="3074" name="Picture 2"/>
          <p:cNvPicPr>
            <a:picLocks noChangeAspect="1" noChangeArrowheads="1"/>
          </p:cNvPicPr>
          <p:nvPr/>
        </p:nvPicPr>
        <p:blipFill>
          <a:blip r:embed="rId2"/>
          <a:srcRect/>
          <a:stretch>
            <a:fillRect/>
          </a:stretch>
        </p:blipFill>
        <p:spPr bwMode="auto">
          <a:xfrm>
            <a:off x="1052513" y="1392390"/>
            <a:ext cx="7038975" cy="1590675"/>
          </a:xfrm>
          <a:prstGeom prst="rect">
            <a:avLst/>
          </a:prstGeom>
          <a:noFill/>
          <a:ln w="9525">
            <a:noFill/>
            <a:miter lim="800000"/>
            <a:headEnd/>
            <a:tailEnd/>
          </a:ln>
          <a:effectLst/>
        </p:spPr>
      </p:pic>
      <p:pic>
        <p:nvPicPr>
          <p:cNvPr id="2" name="Picture 3"/>
          <p:cNvPicPr>
            <a:picLocks noChangeAspect="1" noChangeArrowheads="1"/>
          </p:cNvPicPr>
          <p:nvPr/>
        </p:nvPicPr>
        <p:blipFill>
          <a:blip r:embed="rId3"/>
          <a:srcRect/>
          <a:stretch>
            <a:fillRect/>
          </a:stretch>
        </p:blipFill>
        <p:spPr bwMode="auto">
          <a:xfrm>
            <a:off x="2600325" y="4170245"/>
            <a:ext cx="2657475" cy="828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1468590" y="5206715"/>
            <a:ext cx="2247900" cy="390525"/>
          </a:xfrm>
          <a:prstGeom prst="rect">
            <a:avLst/>
          </a:prstGeom>
          <a:noFill/>
          <a:ln w="9525">
            <a:noFill/>
            <a:miter lim="800000"/>
            <a:headEnd/>
            <a:tailEnd/>
          </a:ln>
          <a:effectLst/>
        </p:spPr>
      </p:pic>
      <p:pic>
        <p:nvPicPr>
          <p:cNvPr id="3077" name="Picture 5"/>
          <p:cNvPicPr>
            <a:picLocks noChangeAspect="1" noChangeArrowheads="1"/>
          </p:cNvPicPr>
          <p:nvPr/>
        </p:nvPicPr>
        <p:blipFill>
          <a:blip r:embed="rId5"/>
          <a:srcRect/>
          <a:stretch>
            <a:fillRect/>
          </a:stretch>
        </p:blipFill>
        <p:spPr bwMode="auto">
          <a:xfrm>
            <a:off x="4838700" y="3629025"/>
            <a:ext cx="1028700" cy="3333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blinds(horizontal)">
                                      <p:cBhvr>
                                        <p:cTn id="7" dur="500"/>
                                        <p:tgtEl>
                                          <p:spTgt spid="3">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blinds(horizontal)">
                                      <p:cBhvr>
                                        <p:cTn id="10" dur="500"/>
                                        <p:tgtEl>
                                          <p:spTgt spid="3">
                                            <p:txEl>
                                              <p:pRg st="9" end="9"/>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14" end="14"/>
                                            </p:txEl>
                                          </p:spTgt>
                                        </p:tgtEl>
                                        <p:attrNameLst>
                                          <p:attrName>style.visibility</p:attrName>
                                        </p:attrNameLst>
                                      </p:cBhvr>
                                      <p:to>
                                        <p:strVal val="visible"/>
                                      </p:to>
                                    </p:set>
                                    <p:animEffect transition="in" filter="blinds(horizontal)">
                                      <p:cBhvr>
                                        <p:cTn id="13" dur="500"/>
                                        <p:tgtEl>
                                          <p:spTgt spid="3">
                                            <p:txEl>
                                              <p:pRg st="14" end="1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5" end="15"/>
                                            </p:txEl>
                                          </p:spTgt>
                                        </p:tgtEl>
                                        <p:attrNameLst>
                                          <p:attrName>style.visibility</p:attrName>
                                        </p:attrNameLst>
                                      </p:cBhvr>
                                      <p:to>
                                        <p:strVal val="visible"/>
                                      </p:to>
                                    </p:set>
                                    <p:animEffect transition="in" filter="blinds(horizontal)">
                                      <p:cBhvr>
                                        <p:cTn id="16" dur="500"/>
                                        <p:tgtEl>
                                          <p:spTgt spid="3">
                                            <p:txEl>
                                              <p:pRg st="15" end="1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077"/>
                                        </p:tgtEl>
                                        <p:attrNameLst>
                                          <p:attrName>style.visibility</p:attrName>
                                        </p:attrNameLst>
                                      </p:cBhvr>
                                      <p:to>
                                        <p:strVal val="visible"/>
                                      </p:to>
                                    </p:set>
                                    <p:animEffect transition="in" filter="blinds(horizontal)">
                                      <p:cBhvr>
                                        <p:cTn id="19" dur="500"/>
                                        <p:tgtEl>
                                          <p:spTgt spid="3077"/>
                                        </p:tgtEl>
                                      </p:cBhvr>
                                    </p:animEffect>
                                  </p:childTnLst>
                                </p:cTn>
                              </p:par>
                              <p:par>
                                <p:cTn id="20" presetID="3"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par>
                                <p:cTn id="23" presetID="3" presetClass="entr" presetSubtype="1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animEffect transition="in" filter="blinds(horizontal)">
                                      <p:cBhvr>
                                        <p:cTn id="25"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5714999"/>
          </a:xfrm>
        </p:spPr>
        <p:txBody>
          <a:bodyPr>
            <a:normAutofit/>
          </a:bodyPr>
          <a:lstStyle/>
          <a:p>
            <a:pPr algn="just">
              <a:buNone/>
            </a:pPr>
            <a:endParaRPr lang="en-US" sz="1800" dirty="0" smtClean="0"/>
          </a:p>
          <a:p>
            <a:pPr algn="just">
              <a:buNone/>
            </a:pPr>
            <a:endParaRPr lang="en-US" sz="1800" dirty="0" smtClean="0"/>
          </a:p>
          <a:p>
            <a:pPr algn="just"/>
            <a:r>
              <a:rPr lang="en-US" sz="1800" dirty="0" smtClean="0"/>
              <a:t>The thermodynamic volume</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r>
              <a:rPr lang="en-US" sz="1800" dirty="0" smtClean="0"/>
              <a:t>The heat capacity at constant pressure</a:t>
            </a:r>
          </a:p>
        </p:txBody>
      </p:sp>
      <p:pic>
        <p:nvPicPr>
          <p:cNvPr id="2" name="Picture 2"/>
          <p:cNvPicPr>
            <a:picLocks noChangeAspect="1" noChangeArrowheads="1"/>
          </p:cNvPicPr>
          <p:nvPr/>
        </p:nvPicPr>
        <p:blipFill>
          <a:blip r:embed="rId2"/>
          <a:srcRect/>
          <a:stretch>
            <a:fillRect/>
          </a:stretch>
        </p:blipFill>
        <p:spPr bwMode="auto">
          <a:xfrm>
            <a:off x="2667000" y="1621005"/>
            <a:ext cx="3105150" cy="6381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609600" y="2438400"/>
            <a:ext cx="7686675" cy="457200"/>
          </a:xfrm>
          <a:prstGeom prst="rect">
            <a:avLst/>
          </a:prstGeom>
          <a:noFill/>
          <a:ln w="9525">
            <a:noFill/>
            <a:miter lim="800000"/>
            <a:headEnd/>
            <a:tailEnd/>
          </a:ln>
          <a:effectLst/>
        </p:spPr>
      </p:pic>
      <p:pic>
        <p:nvPicPr>
          <p:cNvPr id="4" name="Picture 4"/>
          <p:cNvPicPr>
            <a:picLocks noChangeAspect="1" noChangeArrowheads="1"/>
          </p:cNvPicPr>
          <p:nvPr/>
        </p:nvPicPr>
        <p:blipFill>
          <a:blip r:embed="rId4"/>
          <a:srcRect/>
          <a:stretch>
            <a:fillRect/>
          </a:stretch>
        </p:blipFill>
        <p:spPr bwMode="auto">
          <a:xfrm>
            <a:off x="400050" y="4189265"/>
            <a:ext cx="8343900" cy="1581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blinds(horizontal)">
                                      <p:cBhvr>
                                        <p:cTn id="7" dur="500"/>
                                        <p:tgtEl>
                                          <p:spTgt spid="3">
                                            <p:txEl>
                                              <p:pRg st="9" end="9"/>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76200" y="4765"/>
            <a:ext cx="8835986" cy="5557835"/>
          </a:xfrm>
          <a:prstGeom prst="rect">
            <a:avLst/>
          </a:prstGeom>
          <a:noFill/>
          <a:ln w="9525">
            <a:noFill/>
            <a:miter lim="800000"/>
            <a:headEnd/>
            <a:tailEnd/>
          </a:ln>
          <a:effectLst/>
        </p:spPr>
      </p:pic>
      <p:pic>
        <p:nvPicPr>
          <p:cNvPr id="2" name="Picture 2"/>
          <p:cNvPicPr>
            <a:picLocks noChangeAspect="1" noChangeArrowheads="1"/>
          </p:cNvPicPr>
          <p:nvPr/>
        </p:nvPicPr>
        <p:blipFill>
          <a:blip r:embed="rId3"/>
          <a:srcRect/>
          <a:stretch>
            <a:fillRect/>
          </a:stretch>
        </p:blipFill>
        <p:spPr bwMode="auto">
          <a:xfrm>
            <a:off x="41515" y="5791200"/>
            <a:ext cx="9026285" cy="933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56855"/>
            <a:ext cx="8229600" cy="5472545"/>
          </a:xfrm>
        </p:spPr>
        <p:txBody>
          <a:bodyPr>
            <a:normAutofit/>
          </a:bodyPr>
          <a:lstStyle/>
          <a:p>
            <a:pPr marL="0" indent="0" algn="just"/>
            <a:r>
              <a:rPr lang="en-US" sz="1800" dirty="0" smtClean="0"/>
              <a:t> Depending on the value of the pressure (or the temperature), there are the first-order, second-order phase transitions, or no the phase transition.</a:t>
            </a:r>
          </a:p>
          <a:p>
            <a:pPr marL="0" indent="0" algn="just"/>
            <a:r>
              <a:rPr lang="en-US" sz="1800" dirty="0" smtClean="0"/>
              <a:t> Critical point occurs as the isobar (or isotherm) has an inflexion point defined by</a:t>
            </a:r>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r>
              <a:rPr lang="en-US" sz="1800" dirty="0" smtClean="0"/>
              <a:t>leading to the equation for the reduced critical event horizon radius</a:t>
            </a:r>
          </a:p>
          <a:p>
            <a:pPr marL="0" indent="0" algn="just">
              <a:buNone/>
            </a:pPr>
            <a:endParaRPr lang="en-US" sz="1800" dirty="0" smtClean="0"/>
          </a:p>
          <a:p>
            <a:pPr marL="0" indent="0" algn="just">
              <a:buNone/>
            </a:pPr>
            <a:endParaRPr lang="en-US" sz="1800" dirty="0" smtClean="0"/>
          </a:p>
          <a:p>
            <a:pPr marL="0" indent="0" algn="just">
              <a:buNone/>
            </a:pPr>
            <a:r>
              <a:rPr lang="en-US" sz="1800" dirty="0" smtClean="0"/>
              <a:t>and the critical temperature and pressure</a:t>
            </a:r>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algn="just">
              <a:buNone/>
            </a:pPr>
            <a:endParaRPr lang="en-US" sz="1800" dirty="0" smtClean="0"/>
          </a:p>
          <a:p>
            <a:pPr algn="just">
              <a:buNone/>
            </a:pPr>
            <a:endParaRPr lang="en-US" sz="1800" dirty="0" smtClean="0"/>
          </a:p>
        </p:txBody>
      </p:sp>
      <p:sp>
        <p:nvSpPr>
          <p:cNvPr id="7" name="Title 1"/>
          <p:cNvSpPr>
            <a:spLocks noGrp="1"/>
          </p:cNvSpPr>
          <p:nvPr>
            <p:ph type="title"/>
          </p:nvPr>
        </p:nvSpPr>
        <p:spPr>
          <a:xfrm>
            <a:off x="762000" y="274638"/>
            <a:ext cx="7772400" cy="792162"/>
          </a:xfrm>
        </p:spPr>
        <p:txBody>
          <a:bodyPr>
            <a:normAutofit/>
          </a:bodyPr>
          <a:lstStyle/>
          <a:p>
            <a:r>
              <a:rPr lang="en-US" sz="2500" dirty="0" smtClean="0"/>
              <a:t>The thermal phase transitions</a:t>
            </a:r>
            <a:endParaRPr lang="en-US" sz="2500" dirty="0"/>
          </a:p>
        </p:txBody>
      </p:sp>
      <p:pic>
        <p:nvPicPr>
          <p:cNvPr id="5" name="Picture 4"/>
          <p:cNvPicPr>
            <a:picLocks noChangeAspect="1" noChangeArrowheads="1"/>
          </p:cNvPicPr>
          <p:nvPr/>
        </p:nvPicPr>
        <p:blipFill>
          <a:blip r:embed="rId2"/>
          <a:srcRect/>
          <a:stretch>
            <a:fillRect/>
          </a:stretch>
        </p:blipFill>
        <p:spPr bwMode="auto">
          <a:xfrm>
            <a:off x="7038110" y="3096490"/>
            <a:ext cx="990600" cy="333375"/>
          </a:xfrm>
          <a:prstGeom prst="rect">
            <a:avLst/>
          </a:prstGeom>
          <a:noFill/>
          <a:ln w="9525">
            <a:noFill/>
            <a:miter lim="800000"/>
            <a:headEnd/>
            <a:tailEnd/>
          </a:ln>
          <a:effectLst/>
        </p:spPr>
      </p:pic>
      <p:pic>
        <p:nvPicPr>
          <p:cNvPr id="6" name="Picture 5"/>
          <p:cNvPicPr>
            <a:picLocks noChangeAspect="1" noChangeArrowheads="1"/>
          </p:cNvPicPr>
          <p:nvPr/>
        </p:nvPicPr>
        <p:blipFill>
          <a:blip r:embed="rId3"/>
          <a:srcRect/>
          <a:stretch>
            <a:fillRect/>
          </a:stretch>
        </p:blipFill>
        <p:spPr bwMode="auto">
          <a:xfrm>
            <a:off x="609600" y="3547610"/>
            <a:ext cx="5105400" cy="428625"/>
          </a:xfrm>
          <a:prstGeom prst="rect">
            <a:avLst/>
          </a:prstGeom>
          <a:noFill/>
          <a:ln w="9525">
            <a:noFill/>
            <a:miter lim="800000"/>
            <a:headEnd/>
            <a:tailEnd/>
          </a:ln>
          <a:effectLst/>
        </p:spPr>
      </p:pic>
      <p:pic>
        <p:nvPicPr>
          <p:cNvPr id="1031" name="Picture 7"/>
          <p:cNvPicPr>
            <a:picLocks noChangeAspect="1" noChangeArrowheads="1"/>
          </p:cNvPicPr>
          <p:nvPr/>
        </p:nvPicPr>
        <p:blipFill>
          <a:blip r:embed="rId4"/>
          <a:srcRect/>
          <a:stretch>
            <a:fillRect/>
          </a:stretch>
        </p:blipFill>
        <p:spPr bwMode="auto">
          <a:xfrm>
            <a:off x="6332410" y="3643725"/>
            <a:ext cx="1495425" cy="304800"/>
          </a:xfrm>
          <a:prstGeom prst="rect">
            <a:avLst/>
          </a:prstGeom>
          <a:noFill/>
          <a:ln w="9525">
            <a:noFill/>
            <a:miter lim="800000"/>
            <a:headEnd/>
            <a:tailEnd/>
          </a:ln>
          <a:effectLst/>
        </p:spPr>
      </p:pic>
      <p:pic>
        <p:nvPicPr>
          <p:cNvPr id="1032" name="Picture 8"/>
          <p:cNvPicPr>
            <a:picLocks noChangeAspect="1" noChangeArrowheads="1"/>
          </p:cNvPicPr>
          <p:nvPr/>
        </p:nvPicPr>
        <p:blipFill>
          <a:blip r:embed="rId5"/>
          <a:srcRect/>
          <a:stretch>
            <a:fillRect/>
          </a:stretch>
        </p:blipFill>
        <p:spPr bwMode="auto">
          <a:xfrm>
            <a:off x="1676400" y="4786725"/>
            <a:ext cx="5676900" cy="1257300"/>
          </a:xfrm>
          <a:prstGeom prst="rect">
            <a:avLst/>
          </a:prstGeom>
          <a:noFill/>
          <a:ln w="9525">
            <a:noFill/>
            <a:miter lim="800000"/>
            <a:headEnd/>
            <a:tailEnd/>
          </a:ln>
          <a:effectLst/>
        </p:spPr>
      </p:pic>
      <p:pic>
        <p:nvPicPr>
          <p:cNvPr id="3074" name="Picture 2"/>
          <p:cNvPicPr>
            <a:picLocks noChangeAspect="1" noChangeArrowheads="1"/>
          </p:cNvPicPr>
          <p:nvPr/>
        </p:nvPicPr>
        <p:blipFill>
          <a:blip r:embed="rId6"/>
          <a:srcRect/>
          <a:stretch>
            <a:fillRect/>
          </a:stretch>
        </p:blipFill>
        <p:spPr bwMode="auto">
          <a:xfrm>
            <a:off x="3110345" y="2182095"/>
            <a:ext cx="2600325" cy="7429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linds(horizontal)">
                                      <p:cBhvr>
                                        <p:cTn id="10" dur="500"/>
                                        <p:tgtEl>
                                          <p:spTgt spid="3074"/>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1031"/>
                                        </p:tgtEl>
                                        <p:attrNameLst>
                                          <p:attrName>style.visibility</p:attrName>
                                        </p:attrNameLst>
                                      </p:cBhvr>
                                      <p:to>
                                        <p:strVal val="visible"/>
                                      </p:to>
                                    </p:set>
                                    <p:animEffect transition="in" filter="blinds(horizontal)">
                                      <p:cBhvr>
                                        <p:cTn id="16" dur="500"/>
                                        <p:tgtEl>
                                          <p:spTgt spid="1031"/>
                                        </p:tgtEl>
                                      </p:cBhvr>
                                    </p:animEffect>
                                  </p:childTnLst>
                                </p:cTn>
                              </p:par>
                              <p:par>
                                <p:cTn id="17" presetID="3"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blinds(horizontal)">
                                      <p:cBhvr>
                                        <p:cTn id="22" dur="500"/>
                                        <p:tgtEl>
                                          <p:spTgt spid="3">
                                            <p:txEl>
                                              <p:pRg st="8" end="8"/>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1032"/>
                                        </p:tgtEl>
                                        <p:attrNameLst>
                                          <p:attrName>style.visibility</p:attrName>
                                        </p:attrNameLst>
                                      </p:cBhvr>
                                      <p:to>
                                        <p:strVal val="visible"/>
                                      </p:to>
                                    </p:set>
                                    <p:animEffect transition="in" filter="blinds(horizontal)">
                                      <p:cBhvr>
                                        <p:cTn id="28"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of the talk</a:t>
            </a:r>
            <a:endParaRPr lang="en-US" dirty="0"/>
          </a:p>
        </p:txBody>
      </p:sp>
      <p:sp>
        <p:nvSpPr>
          <p:cNvPr id="3" name="Content Placeholder 2"/>
          <p:cNvSpPr>
            <a:spLocks noGrp="1"/>
          </p:cNvSpPr>
          <p:nvPr>
            <p:ph idx="1"/>
          </p:nvPr>
        </p:nvSpPr>
        <p:spPr>
          <a:xfrm>
            <a:off x="457200" y="1905000"/>
            <a:ext cx="8686800" cy="3124200"/>
          </a:xfrm>
        </p:spPr>
        <p:txBody>
          <a:bodyPr>
            <a:normAutofit/>
          </a:bodyPr>
          <a:lstStyle/>
          <a:p>
            <a:pPr marL="514350" indent="-514350">
              <a:buAutoNum type="arabicPeriod"/>
            </a:pPr>
            <a:r>
              <a:rPr lang="en-US" sz="2500" dirty="0" smtClean="0"/>
              <a:t>Introduction and motivations</a:t>
            </a:r>
          </a:p>
          <a:p>
            <a:pPr marL="514350" indent="-514350">
              <a:buAutoNum type="arabicPeriod"/>
            </a:pPr>
            <a:r>
              <a:rPr lang="en-US" sz="2500" dirty="0" smtClean="0"/>
              <a:t>The black hole solution</a:t>
            </a:r>
          </a:p>
          <a:p>
            <a:pPr marL="514350" indent="-514350">
              <a:buAutoNum type="arabicPeriod"/>
            </a:pPr>
            <a:r>
              <a:rPr lang="en-US" sz="2500" dirty="0" smtClean="0"/>
              <a:t>Thermodynamics and thermal phase transitions</a:t>
            </a:r>
          </a:p>
          <a:p>
            <a:pPr marL="514350" indent="-514350">
              <a:buAutoNum type="arabicPeriod"/>
            </a:pPr>
            <a:r>
              <a:rPr lang="en-US" sz="2500" dirty="0" smtClean="0"/>
              <a:t>Conclusions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marL="0" indent="0" algn="just">
              <a:buNone/>
            </a:pPr>
            <a:endParaRPr lang="en-US" sz="1800" dirty="0" smtClean="0"/>
          </a:p>
          <a:p>
            <a:pPr marL="0" indent="0" algn="just"/>
            <a:r>
              <a:rPr lang="en-US" sz="1800" dirty="0" smtClean="0"/>
              <a:t> Above the critical pressure, the heat capacity is always regular and positive and thus there is no phase transition happening.</a:t>
            </a:r>
          </a:p>
          <a:p>
            <a:pPr marL="0" indent="0" algn="just"/>
            <a:endParaRPr lang="en-US" sz="1800" dirty="0" smtClean="0"/>
          </a:p>
          <a:p>
            <a:pPr marL="0" indent="0" algn="just"/>
            <a:r>
              <a:rPr lang="en-US" sz="1800" dirty="0" smtClean="0"/>
              <a:t> Below critical pressure, the black hole can undergo a first-order phase transition between a small stable black hole of the radius                    and a large stable black hole of the radius</a:t>
            </a:r>
          </a:p>
          <a:p>
            <a:pPr marL="0" indent="0" algn="just">
              <a:buNone/>
            </a:pPr>
            <a:r>
              <a:rPr lang="en-US" sz="1800" dirty="0" smtClean="0"/>
              <a:t>                 , where              correspond to the local maximum temperature and local minimum temperature . This phase transition is indicated from the intersection of the Gibbs free energy curves (or surfaces) in later.</a:t>
            </a:r>
          </a:p>
          <a:p>
            <a:pPr marL="0" indent="0" algn="just">
              <a:buNone/>
            </a:pPr>
            <a:endParaRPr lang="en-US" sz="1800" dirty="0" smtClean="0"/>
          </a:p>
          <a:p>
            <a:pPr marL="0" indent="0" algn="just"/>
            <a:r>
              <a:rPr lang="en-US" sz="1800" dirty="0" smtClean="0"/>
              <a:t> This first-order phase transition is performed via two second-order phase transitions happing at the </a:t>
            </a:r>
            <a:r>
              <a:rPr lang="en-US" sz="1800" dirty="0" err="1" smtClean="0"/>
              <a:t>extremal</a:t>
            </a:r>
            <a:r>
              <a:rPr lang="en-US" sz="1800" dirty="0" smtClean="0"/>
              <a:t> points            because the heat capacity suffers from discontinuities at these points.</a:t>
            </a:r>
          </a:p>
          <a:p>
            <a:pPr marL="0" indent="0" algn="just"/>
            <a:endParaRPr lang="en-US" sz="1800" dirty="0" smtClean="0"/>
          </a:p>
          <a:p>
            <a:pPr marL="0" indent="0" algn="just"/>
            <a:r>
              <a:rPr lang="en-US" sz="1800" dirty="0" smtClean="0"/>
              <a:t> The point      corresponds to the phase transition  between a small stable black hole and medium unstable one. The  point       corresponds to the phase transition between a large stable black hole and medium unstable one</a:t>
            </a:r>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p:txBody>
      </p:sp>
      <p:pic>
        <p:nvPicPr>
          <p:cNvPr id="6147" name="Picture 3"/>
          <p:cNvPicPr>
            <a:picLocks noChangeAspect="1" noChangeArrowheads="1"/>
          </p:cNvPicPr>
          <p:nvPr/>
        </p:nvPicPr>
        <p:blipFill>
          <a:blip r:embed="rId2"/>
          <a:srcRect/>
          <a:stretch>
            <a:fillRect/>
          </a:stretch>
        </p:blipFill>
        <p:spPr bwMode="auto">
          <a:xfrm>
            <a:off x="3927765" y="1808025"/>
            <a:ext cx="771525" cy="3048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415640" y="2098970"/>
            <a:ext cx="809625" cy="3048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a:srcRect/>
          <a:stretch>
            <a:fillRect/>
          </a:stretch>
        </p:blipFill>
        <p:spPr bwMode="auto">
          <a:xfrm>
            <a:off x="2119755" y="2140535"/>
            <a:ext cx="990600" cy="295275"/>
          </a:xfrm>
          <a:prstGeom prst="rect">
            <a:avLst/>
          </a:prstGeom>
          <a:noFill/>
          <a:ln w="9525">
            <a:noFill/>
            <a:miter lim="800000"/>
            <a:headEnd/>
            <a:tailEnd/>
          </a:ln>
          <a:effectLst/>
        </p:spPr>
      </p:pic>
      <p:pic>
        <p:nvPicPr>
          <p:cNvPr id="2050" name="Picture 2"/>
          <p:cNvPicPr>
            <a:picLocks noChangeAspect="1" noChangeArrowheads="1"/>
          </p:cNvPicPr>
          <p:nvPr/>
        </p:nvPicPr>
        <p:blipFill>
          <a:blip r:embed="rId5"/>
          <a:srcRect/>
          <a:stretch>
            <a:fillRect/>
          </a:stretch>
        </p:blipFill>
        <p:spPr bwMode="auto">
          <a:xfrm>
            <a:off x="3260836" y="3685295"/>
            <a:ext cx="468630" cy="228600"/>
          </a:xfrm>
          <a:prstGeom prst="rect">
            <a:avLst/>
          </a:prstGeom>
          <a:noFill/>
          <a:ln w="9525">
            <a:noFill/>
            <a:miter lim="800000"/>
            <a:headEnd/>
            <a:tailEnd/>
          </a:ln>
          <a:effectLst/>
        </p:spPr>
      </p:pic>
      <p:pic>
        <p:nvPicPr>
          <p:cNvPr id="10" name="Picture 2"/>
          <p:cNvPicPr>
            <a:picLocks noChangeAspect="1" noChangeArrowheads="1"/>
          </p:cNvPicPr>
          <p:nvPr/>
        </p:nvPicPr>
        <p:blipFill>
          <a:blip r:embed="rId6"/>
          <a:srcRect/>
          <a:stretch>
            <a:fillRect/>
          </a:stretch>
        </p:blipFill>
        <p:spPr bwMode="auto">
          <a:xfrm>
            <a:off x="3574470" y="4863815"/>
            <a:ext cx="209550" cy="200025"/>
          </a:xfrm>
          <a:prstGeom prst="rect">
            <a:avLst/>
          </a:prstGeom>
          <a:noFill/>
          <a:ln w="9525">
            <a:noFill/>
            <a:miter lim="800000"/>
            <a:headEnd/>
            <a:tailEnd/>
          </a:ln>
          <a:effectLst/>
        </p:spPr>
      </p:pic>
      <p:pic>
        <p:nvPicPr>
          <p:cNvPr id="11" name="Picture 3"/>
          <p:cNvPicPr>
            <a:picLocks noChangeAspect="1" noChangeArrowheads="1"/>
          </p:cNvPicPr>
          <p:nvPr/>
        </p:nvPicPr>
        <p:blipFill>
          <a:blip r:embed="rId7"/>
          <a:srcRect/>
          <a:stretch>
            <a:fillRect/>
          </a:stretch>
        </p:blipFill>
        <p:spPr bwMode="auto">
          <a:xfrm>
            <a:off x="1399310" y="4579795"/>
            <a:ext cx="219075" cy="2381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blinds(horizontal)">
                                      <p:cBhvr>
                                        <p:cTn id="13" dur="500"/>
                                        <p:tgtEl>
                                          <p:spTgt spid="6147"/>
                                        </p:tgtEl>
                                      </p:cBhvr>
                                    </p:animEffect>
                                  </p:childTnLst>
                                </p:cTn>
                              </p:par>
                              <p:par>
                                <p:cTn id="14" presetID="3" presetClass="entr" presetSubtype="10" fill="hold" nodeType="withEffect">
                                  <p:stCondLst>
                                    <p:cond delay="0"/>
                                  </p:stCondLst>
                                  <p:childTnLst>
                                    <p:set>
                                      <p:cBhvr>
                                        <p:cTn id="15" dur="1" fill="hold">
                                          <p:stCondLst>
                                            <p:cond delay="0"/>
                                          </p:stCondLst>
                                        </p:cTn>
                                        <p:tgtEl>
                                          <p:spTgt spid="6148"/>
                                        </p:tgtEl>
                                        <p:attrNameLst>
                                          <p:attrName>style.visibility</p:attrName>
                                        </p:attrNameLst>
                                      </p:cBhvr>
                                      <p:to>
                                        <p:strVal val="visible"/>
                                      </p:to>
                                    </p:set>
                                    <p:animEffect transition="in" filter="blinds(horizontal)">
                                      <p:cBhvr>
                                        <p:cTn id="16" dur="500"/>
                                        <p:tgtEl>
                                          <p:spTgt spid="6148"/>
                                        </p:tgtEl>
                                      </p:cBhvr>
                                    </p:animEffect>
                                  </p:childTnLst>
                                </p:cTn>
                              </p:par>
                              <p:par>
                                <p:cTn id="17" presetID="3" presetClass="entr" presetSubtype="10" fill="hold" nodeType="withEffect">
                                  <p:stCondLst>
                                    <p:cond delay="0"/>
                                  </p:stCondLst>
                                  <p:childTnLst>
                                    <p:set>
                                      <p:cBhvr>
                                        <p:cTn id="18" dur="1" fill="hold">
                                          <p:stCondLst>
                                            <p:cond delay="0"/>
                                          </p:stCondLst>
                                        </p:cTn>
                                        <p:tgtEl>
                                          <p:spTgt spid="6149"/>
                                        </p:tgtEl>
                                        <p:attrNameLst>
                                          <p:attrName>style.visibility</p:attrName>
                                        </p:attrNameLst>
                                      </p:cBhvr>
                                      <p:to>
                                        <p:strVal val="visible"/>
                                      </p:to>
                                    </p:set>
                                    <p:animEffect transition="in" filter="blinds(horizontal)">
                                      <p:cBhvr>
                                        <p:cTn id="19" dur="500"/>
                                        <p:tgtEl>
                                          <p:spTgt spid="614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blinds(horizontal)">
                                      <p:cBhvr>
                                        <p:cTn id="27" dur="5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par>
                                <p:cTn id="36" presetID="3" presetClass="entr" presetSubtype="1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marL="0" indent="0" algn="just">
              <a:buNone/>
            </a:pPr>
            <a:endParaRPr lang="en-US" sz="1800" dirty="0" smtClean="0"/>
          </a:p>
          <a:p>
            <a:pPr marL="0" indent="0" algn="just"/>
            <a:r>
              <a:rPr lang="en-US" sz="1800" dirty="0" smtClean="0"/>
              <a:t> Reduced values                 of the second-order phase transition points are positive real solutions of the following equation.</a:t>
            </a:r>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r>
              <a:rPr lang="en-US" sz="1800" dirty="0" smtClean="0"/>
              <a:t>  In limit               we have                                               ,  and  thus the phase point      should disappear.  Whereas, the phase transition  point      and the corresponding temperature approach the lower limits,                                                          , respectively.</a:t>
            </a:r>
          </a:p>
          <a:p>
            <a:pPr marL="0" indent="0" algn="just"/>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a:p>
            <a:pPr marL="0" indent="0" algn="just">
              <a:buNone/>
            </a:pPr>
            <a:endParaRPr lang="en-US" sz="1800" dirty="0" smtClean="0"/>
          </a:p>
        </p:txBody>
      </p:sp>
      <p:pic>
        <p:nvPicPr>
          <p:cNvPr id="16" name="Picture 15" descr="Math.jpg"/>
          <p:cNvPicPr>
            <a:picLocks noChangeAspect="1"/>
          </p:cNvPicPr>
          <p:nvPr/>
        </p:nvPicPr>
        <p:blipFill>
          <a:blip r:embed="rId2"/>
          <a:stretch>
            <a:fillRect/>
          </a:stretch>
        </p:blipFill>
        <p:spPr>
          <a:xfrm>
            <a:off x="3962400" y="1392360"/>
            <a:ext cx="4791528" cy="2895600"/>
          </a:xfrm>
          <a:prstGeom prst="rect">
            <a:avLst/>
          </a:prstGeom>
        </p:spPr>
      </p:pic>
      <p:pic>
        <p:nvPicPr>
          <p:cNvPr id="17" name="Picture 2"/>
          <p:cNvPicPr>
            <a:picLocks noChangeAspect="1" noChangeArrowheads="1"/>
          </p:cNvPicPr>
          <p:nvPr/>
        </p:nvPicPr>
        <p:blipFill>
          <a:blip r:embed="rId3"/>
          <a:srcRect/>
          <a:stretch>
            <a:fillRect/>
          </a:stretch>
        </p:blipFill>
        <p:spPr bwMode="auto">
          <a:xfrm>
            <a:off x="263240" y="2001960"/>
            <a:ext cx="3599770" cy="9906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2168240" y="620855"/>
            <a:ext cx="666750" cy="238125"/>
          </a:xfrm>
          <a:prstGeom prst="rect">
            <a:avLst/>
          </a:prstGeom>
          <a:noFill/>
          <a:ln w="9525">
            <a:noFill/>
            <a:miter lim="800000"/>
            <a:headEnd/>
            <a:tailEnd/>
          </a:ln>
          <a:effectLst/>
        </p:spPr>
      </p:pic>
      <p:pic>
        <p:nvPicPr>
          <p:cNvPr id="10" name="Picture 4"/>
          <p:cNvPicPr>
            <a:picLocks noChangeAspect="1" noChangeArrowheads="1"/>
          </p:cNvPicPr>
          <p:nvPr/>
        </p:nvPicPr>
        <p:blipFill>
          <a:blip r:embed="rId5"/>
          <a:srcRect/>
          <a:stretch>
            <a:fillRect/>
          </a:stretch>
        </p:blipFill>
        <p:spPr bwMode="auto">
          <a:xfrm>
            <a:off x="1212265" y="4827430"/>
            <a:ext cx="704850" cy="276225"/>
          </a:xfrm>
          <a:prstGeom prst="rect">
            <a:avLst/>
          </a:prstGeom>
          <a:noFill/>
          <a:ln w="9525">
            <a:noFill/>
            <a:miter lim="800000"/>
            <a:headEnd/>
            <a:tailEnd/>
          </a:ln>
          <a:effectLst/>
        </p:spPr>
      </p:pic>
      <p:pic>
        <p:nvPicPr>
          <p:cNvPr id="11" name="Picture 5"/>
          <p:cNvPicPr>
            <a:picLocks noChangeAspect="1" noChangeArrowheads="1"/>
          </p:cNvPicPr>
          <p:nvPr/>
        </p:nvPicPr>
        <p:blipFill>
          <a:blip r:embed="rId6"/>
          <a:srcRect/>
          <a:stretch>
            <a:fillRect/>
          </a:stretch>
        </p:blipFill>
        <p:spPr bwMode="auto">
          <a:xfrm>
            <a:off x="2840160" y="4848225"/>
            <a:ext cx="2524991" cy="228600"/>
          </a:xfrm>
          <a:prstGeom prst="rect">
            <a:avLst/>
          </a:prstGeom>
          <a:noFill/>
          <a:ln w="9525">
            <a:noFill/>
            <a:miter lim="800000"/>
            <a:headEnd/>
            <a:tailEnd/>
          </a:ln>
          <a:effectLst/>
        </p:spPr>
      </p:pic>
      <p:pic>
        <p:nvPicPr>
          <p:cNvPr id="12" name="Picture 6"/>
          <p:cNvPicPr>
            <a:picLocks noChangeAspect="1" noChangeArrowheads="1"/>
          </p:cNvPicPr>
          <p:nvPr/>
        </p:nvPicPr>
        <p:blipFill>
          <a:blip r:embed="rId7"/>
          <a:srcRect/>
          <a:stretch>
            <a:fillRect/>
          </a:stretch>
        </p:blipFill>
        <p:spPr bwMode="auto">
          <a:xfrm>
            <a:off x="2902530" y="5381630"/>
            <a:ext cx="2781300" cy="312595"/>
          </a:xfrm>
          <a:prstGeom prst="rect">
            <a:avLst/>
          </a:prstGeom>
          <a:noFill/>
          <a:ln w="9525">
            <a:noFill/>
            <a:miter lim="800000"/>
            <a:headEnd/>
            <a:tailEnd/>
          </a:ln>
          <a:effectLst/>
        </p:spPr>
      </p:pic>
      <p:pic>
        <p:nvPicPr>
          <p:cNvPr id="13" name="Picture 2"/>
          <p:cNvPicPr>
            <a:picLocks noChangeAspect="1" noChangeArrowheads="1"/>
          </p:cNvPicPr>
          <p:nvPr/>
        </p:nvPicPr>
        <p:blipFill>
          <a:blip r:embed="rId8"/>
          <a:srcRect/>
          <a:stretch>
            <a:fillRect/>
          </a:stretch>
        </p:blipFill>
        <p:spPr bwMode="auto">
          <a:xfrm>
            <a:off x="7924800" y="4843499"/>
            <a:ext cx="258040" cy="246311"/>
          </a:xfrm>
          <a:prstGeom prst="rect">
            <a:avLst/>
          </a:prstGeom>
          <a:noFill/>
          <a:ln w="9525">
            <a:noFill/>
            <a:miter lim="800000"/>
            <a:headEnd/>
            <a:tailEnd/>
          </a:ln>
          <a:effectLst/>
        </p:spPr>
      </p:pic>
      <p:pic>
        <p:nvPicPr>
          <p:cNvPr id="14" name="Picture 3"/>
          <p:cNvPicPr>
            <a:picLocks noChangeAspect="1" noChangeArrowheads="1"/>
          </p:cNvPicPr>
          <p:nvPr/>
        </p:nvPicPr>
        <p:blipFill>
          <a:blip r:embed="rId9"/>
          <a:srcRect/>
          <a:stretch>
            <a:fillRect/>
          </a:stretch>
        </p:blipFill>
        <p:spPr bwMode="auto">
          <a:xfrm>
            <a:off x="5029200" y="5078942"/>
            <a:ext cx="274495" cy="2983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Effect transition="in" filter="blinds(horizontal)">
                                      <p:cBhvr>
                                        <p:cTn id="7" dur="500"/>
                                        <p:tgtEl>
                                          <p:spTgt spid="3">
                                            <p:txEl>
                                              <p:pRg st="13" end="1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par>
                                <p:cTn id="17" presetID="3"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linds(horizontal)">
                                      <p:cBhvr>
                                        <p:cTn id="19" dur="500"/>
                                        <p:tgtEl>
                                          <p:spTgt spid="14"/>
                                        </p:tgtEl>
                                      </p:cBhvr>
                                    </p:animEffect>
                                  </p:childTnLst>
                                </p:cTn>
                              </p:par>
                              <p:par>
                                <p:cTn id="20" presetID="3"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1565"/>
            <a:ext cx="8686800" cy="6400800"/>
          </a:xfrm>
        </p:spPr>
        <p:txBody>
          <a:bodyPr>
            <a:normAutofit/>
          </a:bodyPr>
          <a:lstStyle/>
          <a:p>
            <a:pPr marL="0" indent="0" algn="just">
              <a:buNone/>
            </a:pPr>
            <a:endParaRPr lang="en-US" sz="1800" dirty="0" smtClean="0"/>
          </a:p>
          <a:p>
            <a:pPr marL="0" indent="0" algn="just">
              <a:buNone/>
            </a:pPr>
            <a:endParaRPr lang="en-US" sz="1800" dirty="0" smtClean="0"/>
          </a:p>
          <a:p>
            <a:pPr marL="0" indent="0" algn="just">
              <a:buNone/>
            </a:pPr>
            <a:r>
              <a:rPr lang="en-US" sz="1800" dirty="0" smtClean="0"/>
              <a:t> In order to obtain more details on the phase transitions of the black hole, we investigate</a:t>
            </a:r>
          </a:p>
          <a:p>
            <a:pPr marL="0" indent="0" algn="just">
              <a:buNone/>
            </a:pPr>
            <a:r>
              <a:rPr lang="en-US" sz="1800" dirty="0" smtClean="0"/>
              <a:t>the  Gibbs free energy</a:t>
            </a:r>
          </a:p>
          <a:p>
            <a:pPr marL="0" indent="0" algn="just"/>
            <a:endParaRPr lang="en-US" sz="1800" dirty="0" smtClean="0"/>
          </a:p>
          <a:p>
            <a:pPr marL="0" indent="0" algn="just"/>
            <a:endParaRPr lang="en-US" sz="1800" dirty="0" smtClean="0"/>
          </a:p>
          <a:p>
            <a:pPr marL="0" indent="0" algn="just">
              <a:buNone/>
            </a:pPr>
            <a:endParaRPr lang="en-US" sz="1800" dirty="0" smtClean="0"/>
          </a:p>
          <a:p>
            <a:pPr marL="0" indent="0" algn="just">
              <a:buNone/>
            </a:pPr>
            <a:endParaRPr lang="en-US" sz="1800" dirty="0" smtClean="0"/>
          </a:p>
        </p:txBody>
      </p:sp>
      <p:pic>
        <p:nvPicPr>
          <p:cNvPr id="5123" name="Picture 3"/>
          <p:cNvPicPr>
            <a:picLocks noChangeAspect="1" noChangeArrowheads="1"/>
          </p:cNvPicPr>
          <p:nvPr/>
        </p:nvPicPr>
        <p:blipFill>
          <a:blip r:embed="rId2"/>
          <a:srcRect/>
          <a:stretch>
            <a:fillRect/>
          </a:stretch>
        </p:blipFill>
        <p:spPr bwMode="auto">
          <a:xfrm>
            <a:off x="3096520" y="1371600"/>
            <a:ext cx="5744009" cy="3248392"/>
          </a:xfrm>
          <a:prstGeom prst="rect">
            <a:avLst/>
          </a:prstGeom>
          <a:noFill/>
          <a:ln w="9525">
            <a:noFill/>
            <a:miter lim="800000"/>
            <a:headEnd/>
            <a:tailEnd/>
          </a:ln>
          <a:effectLst/>
        </p:spPr>
      </p:pic>
      <p:pic>
        <p:nvPicPr>
          <p:cNvPr id="14" name="Picture 2"/>
          <p:cNvPicPr>
            <a:picLocks noChangeAspect="1" noChangeArrowheads="1"/>
          </p:cNvPicPr>
          <p:nvPr/>
        </p:nvPicPr>
        <p:blipFill>
          <a:blip r:embed="rId3"/>
          <a:srcRect/>
          <a:stretch>
            <a:fillRect/>
          </a:stretch>
        </p:blipFill>
        <p:spPr bwMode="auto">
          <a:xfrm>
            <a:off x="311720" y="2680810"/>
            <a:ext cx="2676525" cy="485775"/>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872835" y="5176276"/>
            <a:ext cx="7543800" cy="83656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marL="0" indent="0" algn="just">
              <a:buNone/>
            </a:pPr>
            <a:r>
              <a:rPr lang="en-US" sz="1800" dirty="0" smtClean="0"/>
              <a:t>Let us indicate a van </a:t>
            </a:r>
            <a:r>
              <a:rPr lang="en-US" sz="1800" dirty="0" err="1" smtClean="0"/>
              <a:t>der</a:t>
            </a:r>
            <a:r>
              <a:rPr lang="en-US" sz="1800" dirty="0" smtClean="0"/>
              <a:t> Waals-like criticality in                  diagram. First, the equation of state                           for the black hole </a:t>
            </a:r>
          </a:p>
          <a:p>
            <a:pPr marL="0" indent="0" algn="just">
              <a:buNone/>
            </a:pPr>
            <a:endParaRPr lang="en-US" sz="1800" dirty="0" smtClean="0"/>
          </a:p>
        </p:txBody>
      </p:sp>
      <p:pic>
        <p:nvPicPr>
          <p:cNvPr id="4102" name="Picture 6"/>
          <p:cNvPicPr>
            <a:picLocks noChangeAspect="1" noChangeArrowheads="1"/>
          </p:cNvPicPr>
          <p:nvPr/>
        </p:nvPicPr>
        <p:blipFill>
          <a:blip r:embed="rId2"/>
          <a:srcRect/>
          <a:stretch>
            <a:fillRect/>
          </a:stretch>
        </p:blipFill>
        <p:spPr bwMode="auto">
          <a:xfrm>
            <a:off x="609600" y="3810000"/>
            <a:ext cx="1685925" cy="7334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3"/>
          <a:srcRect/>
          <a:stretch>
            <a:fillRect/>
          </a:stretch>
        </p:blipFill>
        <p:spPr bwMode="auto">
          <a:xfrm>
            <a:off x="3124375" y="2147445"/>
            <a:ext cx="5819600" cy="3629880"/>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a:srcRect/>
          <a:stretch>
            <a:fillRect/>
          </a:stretch>
        </p:blipFill>
        <p:spPr bwMode="auto">
          <a:xfrm>
            <a:off x="339435" y="5867400"/>
            <a:ext cx="8686800" cy="567267"/>
          </a:xfrm>
          <a:prstGeom prst="rect">
            <a:avLst/>
          </a:prstGeom>
          <a:noFill/>
          <a:ln w="9525">
            <a:noFill/>
            <a:miter lim="800000"/>
            <a:headEnd/>
            <a:tailEnd/>
          </a:ln>
          <a:effectLst/>
        </p:spPr>
      </p:pic>
      <p:pic>
        <p:nvPicPr>
          <p:cNvPr id="2" name="Picture 2"/>
          <p:cNvPicPr>
            <a:picLocks noChangeAspect="1" noChangeArrowheads="1"/>
          </p:cNvPicPr>
          <p:nvPr/>
        </p:nvPicPr>
        <p:blipFill>
          <a:blip r:embed="rId5"/>
          <a:srcRect/>
          <a:stretch>
            <a:fillRect/>
          </a:stretch>
        </p:blipFill>
        <p:spPr bwMode="auto">
          <a:xfrm>
            <a:off x="5105400" y="741205"/>
            <a:ext cx="685800" cy="295275"/>
          </a:xfrm>
          <a:prstGeom prst="rect">
            <a:avLst/>
          </a:prstGeom>
          <a:noFill/>
          <a:ln w="9525">
            <a:noFill/>
            <a:miter lim="800000"/>
            <a:headEnd/>
            <a:tailEnd/>
          </a:ln>
          <a:effectLst/>
        </p:spPr>
      </p:pic>
      <p:pic>
        <p:nvPicPr>
          <p:cNvPr id="7170" name="Picture 2"/>
          <p:cNvPicPr>
            <a:picLocks noChangeAspect="1" noChangeArrowheads="1"/>
          </p:cNvPicPr>
          <p:nvPr/>
        </p:nvPicPr>
        <p:blipFill>
          <a:blip r:embed="rId6"/>
          <a:srcRect/>
          <a:stretch>
            <a:fillRect/>
          </a:stretch>
        </p:blipFill>
        <p:spPr bwMode="auto">
          <a:xfrm>
            <a:off x="1336940" y="1004455"/>
            <a:ext cx="1228725" cy="257175"/>
          </a:xfrm>
          <a:prstGeom prst="rect">
            <a:avLst/>
          </a:prstGeom>
          <a:noFill/>
          <a:ln w="9525">
            <a:noFill/>
            <a:miter lim="800000"/>
            <a:headEnd/>
            <a:tailEnd/>
          </a:ln>
          <a:effectLst/>
        </p:spPr>
      </p:pic>
      <p:pic>
        <p:nvPicPr>
          <p:cNvPr id="7171" name="Picture 3"/>
          <p:cNvPicPr>
            <a:picLocks noChangeAspect="1" noChangeArrowheads="1"/>
          </p:cNvPicPr>
          <p:nvPr/>
        </p:nvPicPr>
        <p:blipFill>
          <a:blip r:embed="rId7"/>
          <a:srcRect/>
          <a:stretch>
            <a:fillRect/>
          </a:stretch>
        </p:blipFill>
        <p:spPr bwMode="auto">
          <a:xfrm>
            <a:off x="533400" y="1385450"/>
            <a:ext cx="4838700" cy="7048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8"/>
          <a:srcRect/>
          <a:stretch>
            <a:fillRect/>
          </a:stretch>
        </p:blipFill>
        <p:spPr bwMode="auto">
          <a:xfrm>
            <a:off x="5791200" y="1260755"/>
            <a:ext cx="2390775" cy="800100"/>
          </a:xfrm>
          <a:prstGeom prst="rect">
            <a:avLst/>
          </a:prstGeom>
          <a:noFill/>
          <a:ln w="9525">
            <a:noFill/>
            <a:miter lim="800000"/>
            <a:headEnd/>
            <a:tailEnd/>
          </a:ln>
          <a:effectLst/>
        </p:spPr>
      </p:pic>
      <p:pic>
        <p:nvPicPr>
          <p:cNvPr id="7173" name="Picture 5"/>
          <p:cNvPicPr>
            <a:picLocks noChangeAspect="1" noChangeArrowheads="1"/>
          </p:cNvPicPr>
          <p:nvPr/>
        </p:nvPicPr>
        <p:blipFill>
          <a:blip r:embed="rId9"/>
          <a:srcRect/>
          <a:stretch>
            <a:fillRect/>
          </a:stretch>
        </p:blipFill>
        <p:spPr bwMode="auto">
          <a:xfrm>
            <a:off x="762000" y="3276600"/>
            <a:ext cx="1276350" cy="304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blinds(horizontal)">
                                      <p:cBhvr>
                                        <p:cTn id="7" dur="500"/>
                                        <p:tgtEl>
                                          <p:spTgt spid="4103"/>
                                        </p:tgtEl>
                                      </p:cBhvr>
                                    </p:animEffect>
                                  </p:childTnLst>
                                </p:cTn>
                              </p:par>
                              <p:par>
                                <p:cTn id="8" presetID="3" presetClass="entr" presetSubtype="10" fill="hold" nodeType="withEffect">
                                  <p:stCondLst>
                                    <p:cond delay="0"/>
                                  </p:stCondLst>
                                  <p:childTnLst>
                                    <p:set>
                                      <p:cBhvr>
                                        <p:cTn id="9" dur="1" fill="hold">
                                          <p:stCondLst>
                                            <p:cond delay="0"/>
                                          </p:stCondLst>
                                        </p:cTn>
                                        <p:tgtEl>
                                          <p:spTgt spid="7173"/>
                                        </p:tgtEl>
                                        <p:attrNameLst>
                                          <p:attrName>style.visibility</p:attrName>
                                        </p:attrNameLst>
                                      </p:cBhvr>
                                      <p:to>
                                        <p:strVal val="visible"/>
                                      </p:to>
                                    </p:set>
                                    <p:animEffect transition="in" filter="blinds(horizontal)">
                                      <p:cBhvr>
                                        <p:cTn id="10" dur="500"/>
                                        <p:tgtEl>
                                          <p:spTgt spid="7173"/>
                                        </p:tgtEl>
                                      </p:cBhvr>
                                    </p:animEffect>
                                  </p:childTnLst>
                                </p:cTn>
                              </p:par>
                              <p:par>
                                <p:cTn id="11" presetID="3" presetClass="entr" presetSubtype="10" fill="hold" nodeType="withEffect">
                                  <p:stCondLst>
                                    <p:cond delay="0"/>
                                  </p:stCondLst>
                                  <p:childTnLst>
                                    <p:set>
                                      <p:cBhvr>
                                        <p:cTn id="12" dur="1" fill="hold">
                                          <p:stCondLst>
                                            <p:cond delay="0"/>
                                          </p:stCondLst>
                                        </p:cTn>
                                        <p:tgtEl>
                                          <p:spTgt spid="4102"/>
                                        </p:tgtEl>
                                        <p:attrNameLst>
                                          <p:attrName>style.visibility</p:attrName>
                                        </p:attrNameLst>
                                      </p:cBhvr>
                                      <p:to>
                                        <p:strVal val="visible"/>
                                      </p:to>
                                    </p:set>
                                    <p:animEffect transition="in" filter="blinds(horizontal)">
                                      <p:cBhvr>
                                        <p:cTn id="13" dur="500"/>
                                        <p:tgtEl>
                                          <p:spTgt spid="4102"/>
                                        </p:tgtEl>
                                      </p:cBhvr>
                                    </p:animEffect>
                                  </p:childTnLst>
                                </p:cTn>
                              </p:par>
                              <p:par>
                                <p:cTn id="14" presetID="3" presetClass="entr" presetSubtype="10" fill="hold" nodeType="withEffect">
                                  <p:stCondLst>
                                    <p:cond delay="0"/>
                                  </p:stCondLst>
                                  <p:childTnLst>
                                    <p:set>
                                      <p:cBhvr>
                                        <p:cTn id="15" dur="1" fill="hold">
                                          <p:stCondLst>
                                            <p:cond delay="0"/>
                                          </p:stCondLst>
                                        </p:cTn>
                                        <p:tgtEl>
                                          <p:spTgt spid="4104"/>
                                        </p:tgtEl>
                                        <p:attrNameLst>
                                          <p:attrName>style.visibility</p:attrName>
                                        </p:attrNameLst>
                                      </p:cBhvr>
                                      <p:to>
                                        <p:strVal val="visible"/>
                                      </p:to>
                                    </p:set>
                                    <p:animEffect transition="in" filter="blinds(horizontal)">
                                      <p:cBhvr>
                                        <p:cTn id="16"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82000" cy="6096000"/>
          </a:xfrm>
        </p:spPr>
        <p:txBody>
          <a:bodyPr>
            <a:normAutofit/>
          </a:bodyPr>
          <a:lstStyle/>
          <a:p>
            <a:pPr algn="just">
              <a:buNone/>
            </a:pPr>
            <a:r>
              <a:rPr lang="en-US" sz="3000" dirty="0" smtClean="0"/>
              <a:t>Conclusions:</a:t>
            </a:r>
          </a:p>
          <a:p>
            <a:pPr algn="just">
              <a:buNone/>
            </a:pPr>
            <a:endParaRPr lang="en-US" sz="2500" dirty="0" smtClean="0"/>
          </a:p>
          <a:p>
            <a:pPr marL="0" indent="0" algn="just"/>
            <a:r>
              <a:rPr lang="en-US" sz="1800" dirty="0" smtClean="0"/>
              <a:t> We have derived a regular charged </a:t>
            </a:r>
            <a:r>
              <a:rPr lang="en-US" sz="1800" dirty="0" err="1" smtClean="0"/>
              <a:t>AdS</a:t>
            </a:r>
            <a:r>
              <a:rPr lang="en-US" sz="1800" dirty="0" smtClean="0"/>
              <a:t> black hole in the non-linear electrodynamics, and investigated its horizon structure.</a:t>
            </a:r>
          </a:p>
          <a:p>
            <a:pPr marL="0" indent="0" algn="just"/>
            <a:endParaRPr lang="en-US" sz="1800" dirty="0" smtClean="0"/>
          </a:p>
          <a:p>
            <a:pPr marL="0" indent="0" algn="just"/>
            <a:r>
              <a:rPr lang="en-US" sz="1800" dirty="0" smtClean="0"/>
              <a:t> We have specified the first-order, second-order phase transitions, as well as Van </a:t>
            </a:r>
            <a:r>
              <a:rPr lang="en-US" sz="1800" dirty="0" err="1" smtClean="0"/>
              <a:t>der</a:t>
            </a:r>
            <a:endParaRPr lang="en-US" sz="1800" dirty="0" smtClean="0"/>
          </a:p>
          <a:p>
            <a:pPr marL="0" indent="0" algn="just">
              <a:buNone/>
            </a:pPr>
            <a:r>
              <a:rPr lang="en-US" sz="1800" dirty="0" smtClean="0"/>
              <a:t> Waals-like criticality.</a:t>
            </a:r>
          </a:p>
          <a:p>
            <a:pPr marL="0" indent="0" algn="just">
              <a:buNone/>
            </a:pPr>
            <a:endParaRPr lang="en-US" sz="1800" dirty="0" smtClean="0"/>
          </a:p>
          <a:p>
            <a:pPr marL="0" indent="0" algn="just"/>
            <a:r>
              <a:rPr lang="en-US" sz="1800" dirty="0" smtClean="0"/>
              <a:t> Here,  we have not discussed the Hawking-Page phase transition, the phase structure of the black hole, as well as the critical exponents. All of them are given in our paper.</a:t>
            </a:r>
          </a:p>
          <a:p>
            <a:pPr marL="0" indent="0" algn="just">
              <a:buNone/>
            </a:pPr>
            <a:endParaRPr lang="en-US" sz="1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95600"/>
            <a:ext cx="8229600" cy="1143000"/>
          </a:xfrm>
        </p:spPr>
        <p:txBody>
          <a:bodyPr>
            <a:normAutofit/>
          </a:bodyPr>
          <a:lstStyle/>
          <a:p>
            <a:r>
              <a:rPr lang="en-US" dirty="0" smtClean="0"/>
              <a:t>Introduction and motivations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05800" cy="6400800"/>
          </a:xfrm>
        </p:spPr>
        <p:txBody>
          <a:bodyPr>
            <a:normAutofit/>
          </a:bodyPr>
          <a:lstStyle/>
          <a:p>
            <a:pPr marL="0" indent="0" algn="just"/>
            <a:r>
              <a:rPr lang="en-US" sz="1800" dirty="0" smtClean="0"/>
              <a:t>  In General Relativity, the black holes have a singularity at the origin surrounded by the event horizon.</a:t>
            </a:r>
          </a:p>
          <a:p>
            <a:pPr marL="0" indent="0" algn="just">
              <a:buNone/>
            </a:pPr>
            <a:endParaRPr lang="en-US" sz="1800" dirty="0" smtClean="0"/>
          </a:p>
          <a:p>
            <a:pPr marL="0" indent="0" algn="just"/>
            <a:r>
              <a:rPr lang="en-US" sz="1800" dirty="0" smtClean="0"/>
              <a:t>  It is widely believed that the black hole singularity would be removed by a complete theory of quantum gravity. However, up to now there has no a complete understanding of quantum gravity. Thus, the resolution of the black hole singularity at the (semi-) classical level is still open.</a:t>
            </a:r>
          </a:p>
          <a:p>
            <a:pPr marL="0" indent="0" algn="just"/>
            <a:endParaRPr lang="en-US" sz="1800" dirty="0" smtClean="0"/>
          </a:p>
          <a:p>
            <a:pPr marL="0" indent="0" algn="just"/>
            <a:r>
              <a:rPr lang="en-US" sz="1800" dirty="0" smtClean="0"/>
              <a:t> The black hole without singularity at the origin was first proposed by Bardeen However, </a:t>
            </a:r>
          </a:p>
          <a:p>
            <a:pPr marL="0" indent="0" algn="just"/>
            <a:endParaRPr lang="en-US" sz="1800" dirty="0" smtClean="0"/>
          </a:p>
          <a:p>
            <a:pPr marL="0" indent="0" algn="just"/>
            <a:r>
              <a:rPr lang="en-US" sz="1800" dirty="0" smtClean="0"/>
              <a:t> Bardeen black hole was </a:t>
            </a:r>
            <a:r>
              <a:rPr lang="en-US" sz="1800" dirty="0" err="1" smtClean="0"/>
              <a:t>reobtained</a:t>
            </a:r>
            <a:r>
              <a:rPr lang="en-US" sz="1800" dirty="0" smtClean="0"/>
              <a:t> by E. </a:t>
            </a:r>
            <a:r>
              <a:rPr lang="en-US" sz="1800" dirty="0" err="1" smtClean="0"/>
              <a:t>Ayon</a:t>
            </a:r>
            <a:r>
              <a:rPr lang="en-US" sz="1800" dirty="0" smtClean="0"/>
              <a:t>-</a:t>
            </a:r>
            <a:r>
              <a:rPr lang="en-US" sz="1800" dirty="0" err="1" smtClean="0"/>
              <a:t>Beato</a:t>
            </a:r>
            <a:r>
              <a:rPr lang="en-US" sz="1800" dirty="0" smtClean="0"/>
              <a:t> and A. Garcia as the gravitational collapse of some magnetic monopole in the non-linear electrodynamics. Later, the non-linear electrodynamics has received considerable attention in studying regular black holes.</a:t>
            </a:r>
          </a:p>
          <a:p>
            <a:pPr marL="0" indent="0" algn="just"/>
            <a:endParaRPr lang="en-US" sz="1800" dirty="0" smtClean="0"/>
          </a:p>
          <a:p>
            <a:pPr marL="0" indent="0" algn="just"/>
            <a:r>
              <a:rPr lang="en-US" sz="1800" dirty="0" smtClean="0"/>
              <a:t> In recent years, the cosmological constant was considered as the thermodynamic pressure and its conjugate variable is the thermodynamic volume, leading to the extended phase space. Studying thermodynamics of the black holes in the extended phase space have led to new phenomena, such as a Van </a:t>
            </a:r>
            <a:r>
              <a:rPr lang="en-US" sz="1800" dirty="0" err="1" smtClean="0"/>
              <a:t>der</a:t>
            </a:r>
            <a:r>
              <a:rPr lang="en-US" sz="1800" dirty="0" smtClean="0"/>
              <a:t> Waals-like criticality or multiply reentrant phase transition, etc..</a:t>
            </a:r>
          </a:p>
          <a:p>
            <a:pPr marL="0" indent="0" algn="just"/>
            <a:endParaRPr lang="en-US" sz="1800" dirty="0"/>
          </a:p>
        </p:txBody>
      </p:sp>
      <p:pic>
        <p:nvPicPr>
          <p:cNvPr id="8194" name="Picture 2"/>
          <p:cNvPicPr>
            <a:picLocks noChangeAspect="1" noChangeArrowheads="1"/>
          </p:cNvPicPr>
          <p:nvPr/>
        </p:nvPicPr>
        <p:blipFill>
          <a:blip r:embed="rId2"/>
          <a:srcRect/>
          <a:stretch>
            <a:fillRect/>
          </a:stretch>
        </p:blipFill>
        <p:spPr bwMode="auto">
          <a:xfrm>
            <a:off x="1572490" y="2951005"/>
            <a:ext cx="723900" cy="285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blinds(horizontal)">
                                      <p:cBhvr>
                                        <p:cTn id="15" dur="5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blinds(horizontal)">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linds(horizontal)">
                                      <p:cBhvr>
                                        <p:cTn id="2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667000"/>
            <a:ext cx="8229600" cy="1143000"/>
          </a:xfrm>
        </p:spPr>
        <p:txBody>
          <a:bodyPr/>
          <a:lstStyle/>
          <a:p>
            <a:pPr marL="514350" indent="-514350"/>
            <a:r>
              <a:rPr lang="en-US" dirty="0" smtClean="0"/>
              <a:t>The black hole solution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381000" y="381000"/>
            <a:ext cx="8458200" cy="6248400"/>
          </a:xfrm>
        </p:spPr>
        <p:txBody>
          <a:bodyPr>
            <a:normAutofit/>
          </a:bodyPr>
          <a:lstStyle/>
          <a:p>
            <a:pPr marL="0" indent="0" algn="just"/>
            <a:r>
              <a:rPr lang="en-US" sz="1800" dirty="0" smtClean="0"/>
              <a:t>  We consider Einstein gravity coupled to a non-linear electromagnetic field in the </a:t>
            </a:r>
            <a:r>
              <a:rPr lang="en-US" sz="1800" dirty="0" err="1" smtClean="0"/>
              <a:t>AdS</a:t>
            </a:r>
            <a:endParaRPr lang="en-US" sz="1800" dirty="0" smtClean="0"/>
          </a:p>
          <a:p>
            <a:pPr marL="0" indent="0" algn="just">
              <a:buNone/>
            </a:pPr>
            <a:r>
              <a:rPr lang="en-US" sz="1800" dirty="0" err="1" smtClean="0"/>
              <a:t>spacetime</a:t>
            </a:r>
            <a:r>
              <a:rPr lang="en-US" sz="1800" dirty="0" smtClean="0"/>
              <a:t>, described by the action</a:t>
            </a:r>
          </a:p>
          <a:p>
            <a:pPr algn="just"/>
            <a:endParaRPr lang="en-US" sz="1800" dirty="0" smtClean="0"/>
          </a:p>
          <a:p>
            <a:pPr algn="just"/>
            <a:endParaRPr lang="en-US" sz="1800" dirty="0" smtClean="0"/>
          </a:p>
          <a:p>
            <a:pPr algn="just"/>
            <a:endParaRPr lang="en-US" sz="1800" dirty="0" smtClean="0"/>
          </a:p>
          <a:p>
            <a:pPr algn="just">
              <a:buNone/>
            </a:pPr>
            <a:r>
              <a:rPr lang="en-US" sz="1800" dirty="0" smtClean="0"/>
              <a:t>where  the non-linear </a:t>
            </a:r>
            <a:r>
              <a:rPr lang="en-US" sz="1800" dirty="0" err="1" smtClean="0"/>
              <a:t>electrodynamic</a:t>
            </a:r>
            <a:r>
              <a:rPr lang="en-US" sz="1800" dirty="0" smtClean="0"/>
              <a:t> term is given as [E. </a:t>
            </a:r>
            <a:r>
              <a:rPr lang="en-US" sz="1800" dirty="0" err="1" smtClean="0"/>
              <a:t>Beato</a:t>
            </a:r>
            <a:r>
              <a:rPr lang="en-US" sz="1800" dirty="0" smtClean="0"/>
              <a:t> and A. Garcia PRL 98]</a:t>
            </a:r>
          </a:p>
          <a:p>
            <a:pPr algn="just">
              <a:buNone/>
            </a:pPr>
            <a:endParaRPr lang="en-US" sz="1800" dirty="0" smtClean="0"/>
          </a:p>
          <a:p>
            <a:pPr algn="just">
              <a:buNone/>
            </a:pPr>
            <a:endParaRPr lang="en-US" sz="1800" dirty="0" smtClean="0"/>
          </a:p>
          <a:p>
            <a:pPr algn="just">
              <a:buNone/>
            </a:pPr>
            <a:endParaRPr lang="en-US" sz="1800" dirty="0" smtClean="0"/>
          </a:p>
          <a:p>
            <a:pPr algn="just">
              <a:buNone/>
            </a:pPr>
            <a:r>
              <a:rPr lang="en-US" sz="1800" dirty="0" smtClean="0"/>
              <a:t>with                     to be mass and charge of the system.  In the weak field limit </a:t>
            </a:r>
          </a:p>
          <a:p>
            <a:pPr algn="just">
              <a:buNone/>
            </a:pPr>
            <a:endParaRPr lang="en-US" sz="1800" dirty="0" smtClean="0"/>
          </a:p>
          <a:p>
            <a:pPr algn="just">
              <a:buNone/>
            </a:pPr>
            <a:endParaRPr lang="en-US" sz="1800" dirty="0" smtClean="0"/>
          </a:p>
          <a:p>
            <a:pPr marL="0" indent="0" algn="just"/>
            <a:r>
              <a:rPr lang="en-US" sz="1800" dirty="0" smtClean="0"/>
              <a:t>  The equations of the motion</a:t>
            </a:r>
          </a:p>
          <a:p>
            <a:pPr algn="just">
              <a:buNone/>
            </a:pPr>
            <a:endParaRPr lang="en-US" sz="1800" dirty="0" smtClean="0"/>
          </a:p>
          <a:p>
            <a:pPr algn="just"/>
            <a:endParaRPr lang="en-US" sz="1800" dirty="0" smtClean="0"/>
          </a:p>
          <a:p>
            <a:pPr algn="just"/>
            <a:endParaRPr lang="en-US" sz="1800" dirty="0" smtClean="0"/>
          </a:p>
          <a:p>
            <a:pPr algn="just">
              <a:buNone/>
            </a:pPr>
            <a:r>
              <a:rPr lang="en-US" sz="1800" dirty="0" smtClean="0"/>
              <a:t>        </a:t>
            </a:r>
          </a:p>
          <a:p>
            <a:pPr algn="just"/>
            <a:endParaRPr lang="en-US" sz="1800" dirty="0" smtClean="0"/>
          </a:p>
          <a:p>
            <a:pPr algn="just"/>
            <a:endParaRPr lang="en-US" sz="1800" dirty="0" smtClean="0"/>
          </a:p>
          <a:p>
            <a:pPr algn="just"/>
            <a:endParaRPr lang="en-US" sz="1800" dirty="0" smtClean="0"/>
          </a:p>
          <a:p>
            <a:pPr algn="just"/>
            <a:endParaRPr lang="en-US" sz="1800" dirty="0" smtClean="0"/>
          </a:p>
          <a:p>
            <a:pPr algn="just"/>
            <a:endParaRPr lang="en-US" sz="1800" dirty="0" smtClean="0"/>
          </a:p>
          <a:p>
            <a:pPr algn="just"/>
            <a:endParaRPr lang="en-US" sz="1800" dirty="0" smtClean="0"/>
          </a:p>
          <a:p>
            <a:pPr algn="just"/>
            <a:endParaRPr lang="en-US" sz="1800" dirty="0" smtClean="0"/>
          </a:p>
          <a:p>
            <a:pPr algn="just"/>
            <a:endParaRPr lang="en-US" sz="1800" dirty="0" smtClean="0"/>
          </a:p>
          <a:p>
            <a:pPr algn="just">
              <a:buNone/>
            </a:pPr>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a:p>
        </p:txBody>
      </p:sp>
      <p:pic>
        <p:nvPicPr>
          <p:cNvPr id="1027" name="Picture 3"/>
          <p:cNvPicPr>
            <a:picLocks noChangeAspect="1" noChangeArrowheads="1"/>
          </p:cNvPicPr>
          <p:nvPr/>
        </p:nvPicPr>
        <p:blipFill>
          <a:blip r:embed="rId2"/>
          <a:srcRect/>
          <a:stretch>
            <a:fillRect/>
          </a:stretch>
        </p:blipFill>
        <p:spPr bwMode="auto">
          <a:xfrm>
            <a:off x="6410325" y="1329170"/>
            <a:ext cx="1590675" cy="40957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1371600" y="1219200"/>
            <a:ext cx="4524375" cy="7334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a:stretch>
            <a:fillRect/>
          </a:stretch>
        </p:blipFill>
        <p:spPr bwMode="auto">
          <a:xfrm>
            <a:off x="928250" y="3399560"/>
            <a:ext cx="1019175" cy="285750"/>
          </a:xfrm>
          <a:prstGeom prst="rect">
            <a:avLst/>
          </a:prstGeom>
          <a:noFill/>
          <a:ln w="9525">
            <a:noFill/>
            <a:miter lim="800000"/>
            <a:headEnd/>
            <a:tailEnd/>
          </a:ln>
          <a:effectLst/>
        </p:spPr>
      </p:pic>
      <p:pic>
        <p:nvPicPr>
          <p:cNvPr id="1031" name="Picture 7"/>
          <p:cNvPicPr>
            <a:picLocks noChangeAspect="1" noChangeArrowheads="1"/>
          </p:cNvPicPr>
          <p:nvPr/>
        </p:nvPicPr>
        <p:blipFill>
          <a:blip r:embed="rId5"/>
          <a:srcRect/>
          <a:stretch>
            <a:fillRect/>
          </a:stretch>
        </p:blipFill>
        <p:spPr bwMode="auto">
          <a:xfrm>
            <a:off x="1857375" y="4813600"/>
            <a:ext cx="5429250" cy="13239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a:srcRect/>
          <a:stretch>
            <a:fillRect/>
          </a:stretch>
        </p:blipFill>
        <p:spPr bwMode="auto">
          <a:xfrm>
            <a:off x="1042988" y="2590800"/>
            <a:ext cx="7058025" cy="676275"/>
          </a:xfrm>
          <a:prstGeom prst="rect">
            <a:avLst/>
          </a:prstGeom>
          <a:noFill/>
          <a:ln w="9525">
            <a:noFill/>
            <a:miter lim="800000"/>
            <a:headEnd/>
            <a:tailEnd/>
          </a:ln>
          <a:effectLst/>
        </p:spPr>
      </p:pic>
      <p:pic>
        <p:nvPicPr>
          <p:cNvPr id="2" name="Picture 3"/>
          <p:cNvPicPr>
            <a:picLocks noChangeAspect="1" noChangeArrowheads="1"/>
          </p:cNvPicPr>
          <p:nvPr/>
        </p:nvPicPr>
        <p:blipFill>
          <a:blip r:embed="rId7"/>
          <a:srcRect/>
          <a:stretch>
            <a:fillRect/>
          </a:stretch>
        </p:blipFill>
        <p:spPr bwMode="auto">
          <a:xfrm>
            <a:off x="7618270" y="3415145"/>
            <a:ext cx="742950" cy="228600"/>
          </a:xfrm>
          <a:prstGeom prst="rect">
            <a:avLst/>
          </a:prstGeom>
          <a:noFill/>
          <a:ln w="9525">
            <a:noFill/>
            <a:miter lim="800000"/>
            <a:headEnd/>
            <a:tailEnd/>
          </a:ln>
          <a:effectLst/>
        </p:spPr>
      </p:pic>
      <p:pic>
        <p:nvPicPr>
          <p:cNvPr id="3" name="Picture 4"/>
          <p:cNvPicPr>
            <a:picLocks noChangeAspect="1" noChangeArrowheads="1"/>
          </p:cNvPicPr>
          <p:nvPr/>
        </p:nvPicPr>
        <p:blipFill>
          <a:blip r:embed="rId8"/>
          <a:srcRect/>
          <a:stretch>
            <a:fillRect/>
          </a:stretch>
        </p:blipFill>
        <p:spPr bwMode="auto">
          <a:xfrm>
            <a:off x="3810000" y="3886200"/>
            <a:ext cx="1085850" cy="4000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2" end="12"/>
                                            </p:txEl>
                                          </p:spTgt>
                                        </p:tgtEl>
                                        <p:attrNameLst>
                                          <p:attrName>style.visibility</p:attrName>
                                        </p:attrNameLst>
                                      </p:cBhvr>
                                      <p:to>
                                        <p:strVal val="visible"/>
                                      </p:to>
                                    </p:set>
                                    <p:animEffect transition="in" filter="blinds(horizontal)">
                                      <p:cBhvr>
                                        <p:cTn id="7" dur="500"/>
                                        <p:tgtEl>
                                          <p:spTgt spid="5">
                                            <p:txEl>
                                              <p:pRg st="12" end="1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31"/>
                                        </p:tgtEl>
                                        <p:attrNameLst>
                                          <p:attrName>style.visibility</p:attrName>
                                        </p:attrNameLst>
                                      </p:cBhvr>
                                      <p:to>
                                        <p:strVal val="visible"/>
                                      </p:to>
                                    </p:set>
                                    <p:animEffect transition="in" filter="blinds(horizontal)">
                                      <p:cBhvr>
                                        <p:cTn id="10"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82000" cy="5867400"/>
          </a:xfrm>
        </p:spPr>
        <p:txBody>
          <a:bodyPr>
            <a:noAutofit/>
          </a:bodyPr>
          <a:lstStyle/>
          <a:p>
            <a:pPr marL="0" indent="0" algn="just"/>
            <a:r>
              <a:rPr lang="en-US" sz="1800" dirty="0" smtClean="0"/>
              <a:t> Instead of solving these equations in terms of                       , it is easier to solve them in terms of                        which are derived by means of a Legendre transformation </a:t>
            </a:r>
          </a:p>
          <a:p>
            <a:pPr marL="0" indent="0" algn="just">
              <a:buNone/>
            </a:pPr>
            <a:r>
              <a:rPr lang="en-US" sz="1800" dirty="0" smtClean="0"/>
              <a:t>[H. Salazar, etc. , JMP 87] as </a:t>
            </a:r>
          </a:p>
          <a:p>
            <a:pPr algn="just">
              <a:buNone/>
            </a:pPr>
            <a:endParaRPr lang="en-US" sz="1800" dirty="0" smtClean="0"/>
          </a:p>
          <a:p>
            <a:pPr algn="just">
              <a:buNone/>
            </a:pPr>
            <a:endParaRPr lang="en-US" sz="1800" dirty="0" smtClean="0"/>
          </a:p>
          <a:p>
            <a:pPr algn="just">
              <a:buNone/>
            </a:pPr>
            <a:endParaRPr lang="en-US" sz="1800" dirty="0" smtClean="0"/>
          </a:p>
          <a:p>
            <a:pPr marL="0" indent="0" algn="just"/>
            <a:r>
              <a:rPr lang="en-US" sz="1800" dirty="0" smtClean="0"/>
              <a:t> It can be shown </a:t>
            </a:r>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algn="just">
              <a:buNone/>
            </a:pPr>
            <a:endParaRPr lang="en-US" sz="1800" dirty="0" smtClean="0"/>
          </a:p>
          <a:p>
            <a:pPr marL="0" indent="0" algn="just"/>
            <a:r>
              <a:rPr lang="en-US" sz="1800" dirty="0" smtClean="0"/>
              <a:t> The equations of the motion in terms of </a:t>
            </a:r>
          </a:p>
        </p:txBody>
      </p:sp>
      <p:pic>
        <p:nvPicPr>
          <p:cNvPr id="2050" name="Picture 2"/>
          <p:cNvPicPr>
            <a:picLocks noChangeAspect="1" noChangeArrowheads="1"/>
          </p:cNvPicPr>
          <p:nvPr/>
        </p:nvPicPr>
        <p:blipFill>
          <a:blip r:embed="rId2"/>
          <a:srcRect/>
          <a:stretch>
            <a:fillRect/>
          </a:stretch>
        </p:blipFill>
        <p:spPr bwMode="auto">
          <a:xfrm>
            <a:off x="4994560" y="519545"/>
            <a:ext cx="1057275" cy="3143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420070" y="852040"/>
            <a:ext cx="1085850" cy="2762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1600200" y="1579415"/>
            <a:ext cx="5924550" cy="7620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1709738" y="3710878"/>
            <a:ext cx="5724525" cy="904875"/>
          </a:xfrm>
          <a:prstGeom prst="rect">
            <a:avLst/>
          </a:prstGeom>
          <a:noFill/>
          <a:ln w="9525">
            <a:noFill/>
            <a:miter lim="800000"/>
            <a:headEnd/>
            <a:tailEnd/>
          </a:ln>
          <a:effectLst/>
        </p:spPr>
      </p:pic>
      <p:pic>
        <p:nvPicPr>
          <p:cNvPr id="8" name="Picture 3"/>
          <p:cNvPicPr>
            <a:picLocks noChangeAspect="1" noChangeArrowheads="1"/>
          </p:cNvPicPr>
          <p:nvPr/>
        </p:nvPicPr>
        <p:blipFill>
          <a:blip r:embed="rId3"/>
          <a:srcRect/>
          <a:stretch>
            <a:fillRect/>
          </a:stretch>
        </p:blipFill>
        <p:spPr bwMode="auto">
          <a:xfrm>
            <a:off x="4523505" y="4794550"/>
            <a:ext cx="1085850" cy="276225"/>
          </a:xfrm>
          <a:prstGeom prst="rect">
            <a:avLst/>
          </a:prstGeom>
          <a:noFill/>
          <a:ln w="9525">
            <a:noFill/>
            <a:miter lim="800000"/>
            <a:headEnd/>
            <a:tailEnd/>
          </a:ln>
          <a:effectLst/>
        </p:spPr>
      </p:pic>
      <p:pic>
        <p:nvPicPr>
          <p:cNvPr id="2055" name="Picture 7"/>
          <p:cNvPicPr>
            <a:picLocks noChangeAspect="1" noChangeArrowheads="1"/>
          </p:cNvPicPr>
          <p:nvPr/>
        </p:nvPicPr>
        <p:blipFill>
          <a:blip r:embed="rId6"/>
          <a:srcRect/>
          <a:stretch>
            <a:fillRect/>
          </a:stretch>
        </p:blipFill>
        <p:spPr bwMode="auto">
          <a:xfrm>
            <a:off x="2071688" y="5172930"/>
            <a:ext cx="5000625" cy="1123950"/>
          </a:xfrm>
          <a:prstGeom prst="rect">
            <a:avLst/>
          </a:prstGeom>
          <a:noFill/>
          <a:ln w="9525">
            <a:noFill/>
            <a:miter lim="800000"/>
            <a:headEnd/>
            <a:tailEnd/>
          </a:ln>
          <a:effectLst/>
        </p:spPr>
      </p:pic>
      <p:pic>
        <p:nvPicPr>
          <p:cNvPr id="2" name="Picture 2"/>
          <p:cNvPicPr>
            <a:picLocks noChangeAspect="1" noChangeArrowheads="1"/>
          </p:cNvPicPr>
          <p:nvPr/>
        </p:nvPicPr>
        <p:blipFill>
          <a:blip r:embed="rId7"/>
          <a:srcRect/>
          <a:stretch>
            <a:fillRect/>
          </a:stretch>
        </p:blipFill>
        <p:spPr bwMode="auto">
          <a:xfrm>
            <a:off x="1790700" y="2815935"/>
            <a:ext cx="5562600" cy="723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blinds(horizontal)">
                                      <p:cBhvr>
                                        <p:cTn id="13" dur="500"/>
                                        <p:tgtEl>
                                          <p:spTgt spid="205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2" end="12"/>
                                            </p:txEl>
                                          </p:spTgt>
                                        </p:tgtEl>
                                        <p:attrNameLst>
                                          <p:attrName>style.visibility</p:attrName>
                                        </p:attrNameLst>
                                      </p:cBhvr>
                                      <p:to>
                                        <p:strVal val="visible"/>
                                      </p:to>
                                    </p:set>
                                    <p:animEffect transition="in" filter="blinds(horizontal)">
                                      <p:cBhvr>
                                        <p:cTn id="18" dur="500"/>
                                        <p:tgtEl>
                                          <p:spTgt spid="3">
                                            <p:txEl>
                                              <p:pRg st="12" end="1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2055"/>
                                        </p:tgtEl>
                                        <p:attrNameLst>
                                          <p:attrName>style.visibility</p:attrName>
                                        </p:attrNameLst>
                                      </p:cBhvr>
                                      <p:to>
                                        <p:strVal val="visible"/>
                                      </p:to>
                                    </p:set>
                                    <p:animEffect transition="in" filter="blinds(horizontal)">
                                      <p:cBhvr>
                                        <p:cTn id="24"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763000" cy="6019800"/>
          </a:xfrm>
        </p:spPr>
        <p:txBody>
          <a:bodyPr>
            <a:normAutofit/>
          </a:bodyPr>
          <a:lstStyle/>
          <a:p>
            <a:pPr marL="0" indent="0" algn="just"/>
            <a:r>
              <a:rPr lang="en-US" sz="1800" dirty="0" smtClean="0"/>
              <a:t> Now let us look at a spherically-symmetric  and static black hole with the following </a:t>
            </a:r>
            <a:r>
              <a:rPr lang="en-US" sz="1800" dirty="0" err="1" smtClean="0"/>
              <a:t>ansatz</a:t>
            </a:r>
            <a:endParaRPr lang="en-US" sz="1800" dirty="0" smtClean="0"/>
          </a:p>
          <a:p>
            <a:pPr algn="just">
              <a:buNone/>
            </a:pPr>
            <a:endParaRPr lang="en-US" sz="1800" b="1" i="1" dirty="0" smtClean="0"/>
          </a:p>
          <a:p>
            <a:pPr algn="just"/>
            <a:endParaRPr lang="en-US" sz="1800" dirty="0" smtClean="0"/>
          </a:p>
          <a:p>
            <a:pPr algn="just"/>
            <a:endParaRPr lang="en-US" sz="1800" dirty="0" smtClean="0"/>
          </a:p>
          <a:p>
            <a:pPr>
              <a:buNone/>
            </a:pPr>
            <a:endParaRPr lang="en-US" sz="1800" dirty="0" smtClean="0"/>
          </a:p>
          <a:p>
            <a:pPr>
              <a:buNone/>
            </a:pPr>
            <a:endParaRPr lang="en-US" sz="1800" dirty="0" smtClean="0"/>
          </a:p>
          <a:p>
            <a:pPr marL="0" indent="0" algn="just"/>
            <a:r>
              <a:rPr lang="en-US" sz="1800" dirty="0" smtClean="0"/>
              <a:t> Integrating  the equation of the non-linear electrostatic field with </a:t>
            </a:r>
          </a:p>
          <a:p>
            <a:pPr marL="0" indent="0" algn="just"/>
            <a:endParaRPr lang="en-US" sz="1800" dirty="0" smtClean="0"/>
          </a:p>
          <a:p>
            <a:pPr marL="0" indent="0" algn="just"/>
            <a:endParaRPr lang="en-US" sz="1800" dirty="0" smtClean="0"/>
          </a:p>
          <a:p>
            <a:pPr marL="0" indent="0" algn="just"/>
            <a:endParaRPr lang="en-US" sz="1800" dirty="0" smtClean="0"/>
          </a:p>
          <a:p>
            <a:pPr marL="0" indent="0" algn="just">
              <a:buNone/>
            </a:pPr>
            <a:r>
              <a:rPr lang="en-US" sz="1800" dirty="0" smtClean="0"/>
              <a:t> we have</a:t>
            </a:r>
          </a:p>
          <a:p>
            <a:pPr>
              <a:buNone/>
            </a:pPr>
            <a:endParaRPr lang="en-US" sz="1800" dirty="0" smtClean="0"/>
          </a:p>
          <a:p>
            <a:pPr>
              <a:buNone/>
            </a:pPr>
            <a:r>
              <a:rPr lang="en-US" sz="1800" dirty="0" smtClean="0"/>
              <a:t>leading to the electrostatic potential</a:t>
            </a:r>
          </a:p>
          <a:p>
            <a:pPr>
              <a:buNone/>
            </a:pPr>
            <a:endParaRPr lang="en-US" sz="1800" dirty="0" smtClean="0"/>
          </a:p>
          <a:p>
            <a:pPr>
              <a:buNone/>
            </a:pPr>
            <a:endParaRPr lang="en-US" sz="1800" dirty="0" smtClean="0"/>
          </a:p>
        </p:txBody>
      </p:sp>
      <p:pic>
        <p:nvPicPr>
          <p:cNvPr id="3074" name="Picture 2"/>
          <p:cNvPicPr>
            <a:picLocks noChangeAspect="1" noChangeArrowheads="1"/>
          </p:cNvPicPr>
          <p:nvPr/>
        </p:nvPicPr>
        <p:blipFill>
          <a:blip r:embed="rId2"/>
          <a:srcRect/>
          <a:stretch>
            <a:fillRect/>
          </a:stretch>
        </p:blipFill>
        <p:spPr bwMode="auto">
          <a:xfrm>
            <a:off x="1476375" y="968950"/>
            <a:ext cx="6191250" cy="1247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500715" y="3837695"/>
            <a:ext cx="2857500" cy="733425"/>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1828800" y="5091540"/>
            <a:ext cx="5334000" cy="1304925"/>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a:srcRect/>
          <a:stretch>
            <a:fillRect/>
          </a:stretch>
        </p:blipFill>
        <p:spPr bwMode="auto">
          <a:xfrm>
            <a:off x="2124075" y="2888675"/>
            <a:ext cx="3743325" cy="838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linds(horizontal)">
                                      <p:cBhvr>
                                        <p:cTn id="7" dur="500"/>
                                        <p:tgtEl>
                                          <p:spTgt spid="3">
                                            <p:txEl>
                                              <p:pRg st="6" end="6"/>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0" end="10"/>
                                            </p:txEl>
                                          </p:spTgt>
                                        </p:tgtEl>
                                        <p:attrNameLst>
                                          <p:attrName>style.visibility</p:attrName>
                                        </p:attrNameLst>
                                      </p:cBhvr>
                                      <p:to>
                                        <p:strVal val="visible"/>
                                      </p:to>
                                    </p:set>
                                    <p:animEffect transition="in" filter="blinds(horizontal)">
                                      <p:cBhvr>
                                        <p:cTn id="10" dur="500"/>
                                        <p:tgtEl>
                                          <p:spTgt spid="3">
                                            <p:txEl>
                                              <p:pRg st="10" end="1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linds(horizontal)">
                                      <p:cBhvr>
                                        <p:cTn id="13" dur="500"/>
                                        <p:tgtEl>
                                          <p:spTgt spid="1026"/>
                                        </p:tgtEl>
                                      </p:cBhvr>
                                    </p:animEffect>
                                  </p:childTnLst>
                                </p:cTn>
                              </p:par>
                              <p:par>
                                <p:cTn id="14" presetID="3" presetClass="entr" presetSubtype="10" fill="hold" nodeType="withEffect">
                                  <p:stCondLst>
                                    <p:cond delay="0"/>
                                  </p:stCondLst>
                                  <p:childTnLst>
                                    <p:set>
                                      <p:cBhvr>
                                        <p:cTn id="15" dur="1" fill="hold">
                                          <p:stCondLst>
                                            <p:cond delay="0"/>
                                          </p:stCondLst>
                                        </p:cTn>
                                        <p:tgtEl>
                                          <p:spTgt spid="3075"/>
                                        </p:tgtEl>
                                        <p:attrNameLst>
                                          <p:attrName>style.visibility</p:attrName>
                                        </p:attrNameLst>
                                      </p:cBhvr>
                                      <p:to>
                                        <p:strVal val="visible"/>
                                      </p:to>
                                    </p:set>
                                    <p:animEffect transition="in" filter="blinds(horizontal)">
                                      <p:cBhvr>
                                        <p:cTn id="16" dur="500"/>
                                        <p:tgtEl>
                                          <p:spTgt spid="307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animEffect transition="in" filter="blinds(horizontal)">
                                      <p:cBhvr>
                                        <p:cTn id="21" dur="500"/>
                                        <p:tgtEl>
                                          <p:spTgt spid="3">
                                            <p:txEl>
                                              <p:pRg st="12" end="12"/>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076"/>
                                        </p:tgtEl>
                                        <p:attrNameLst>
                                          <p:attrName>style.visibility</p:attrName>
                                        </p:attrNameLst>
                                      </p:cBhvr>
                                      <p:to>
                                        <p:strVal val="visible"/>
                                      </p:to>
                                    </p:set>
                                    <p:animEffect transition="in" filter="blinds(horizontal)">
                                      <p:cBhvr>
                                        <p:cTn id="24"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81000" y="381000"/>
            <a:ext cx="8534400" cy="10341293"/>
          </a:xfrm>
          <a:prstGeom prst="rect">
            <a:avLst/>
          </a:prstGeom>
        </p:spPr>
        <p:txBody>
          <a:bodyPr wrap="square">
            <a:spAutoFit/>
          </a:bodyPr>
          <a:lstStyle/>
          <a:p>
            <a:pPr algn="just">
              <a:buFont typeface="Arial" pitchFamily="34" charset="0"/>
              <a:buChar char="•"/>
            </a:pPr>
            <a:r>
              <a:rPr lang="en-US" dirty="0" smtClean="0"/>
              <a:t>  Integrating Einstein’s equations with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one can get</a:t>
            </a:r>
          </a:p>
          <a:p>
            <a:pPr>
              <a:buNone/>
            </a:pPr>
            <a:endParaRPr lang="en-US" dirty="0" smtClean="0"/>
          </a:p>
          <a:p>
            <a:pPr>
              <a:buNone/>
            </a:pPr>
            <a:endParaRPr lang="en-US" dirty="0" smtClean="0"/>
          </a:p>
          <a:p>
            <a:pPr>
              <a:buNone/>
            </a:pPr>
            <a:endParaRPr lang="en-US" dirty="0" smtClean="0"/>
          </a:p>
          <a:p>
            <a:pPr>
              <a:buNone/>
            </a:pPr>
            <a:endParaRPr lang="en-US" dirty="0" smtClean="0"/>
          </a:p>
          <a:p>
            <a:pPr algn="just">
              <a:buFont typeface="Arial" pitchFamily="34" charset="0"/>
              <a:buChar char="•"/>
            </a:pPr>
            <a:r>
              <a:rPr lang="en-US" dirty="0" smtClean="0"/>
              <a:t> At large distances                      :</a:t>
            </a:r>
          </a:p>
          <a:p>
            <a:pPr>
              <a:buNone/>
            </a:pPr>
            <a:endParaRPr lang="en-US" dirty="0" smtClean="0"/>
          </a:p>
          <a:p>
            <a:pPr>
              <a:buNone/>
            </a:pPr>
            <a:endParaRPr lang="en-US" dirty="0" smtClean="0"/>
          </a:p>
          <a:p>
            <a:pPr>
              <a:buNone/>
            </a:pPr>
            <a:endParaRPr lang="en-US" dirty="0" smtClean="0"/>
          </a:p>
          <a:p>
            <a:pPr>
              <a:buNone/>
            </a:pPr>
            <a:r>
              <a:rPr lang="en-US" dirty="0" smtClean="0"/>
              <a:t>which means that the black hole looks </a:t>
            </a:r>
            <a:r>
              <a:rPr lang="en-US" dirty="0" err="1" smtClean="0"/>
              <a:t>asymtotically</a:t>
            </a:r>
            <a:r>
              <a:rPr lang="en-US" dirty="0" smtClean="0"/>
              <a:t> like the RN-</a:t>
            </a:r>
            <a:r>
              <a:rPr lang="en-US" dirty="0" err="1" smtClean="0"/>
              <a:t>AdS</a:t>
            </a:r>
            <a:r>
              <a:rPr lang="en-US" dirty="0" smtClean="0"/>
              <a:t> black hole</a:t>
            </a:r>
          </a:p>
          <a:p>
            <a:pPr>
              <a:buNone/>
            </a:pPr>
            <a:endParaRPr lang="en-US" dirty="0" smtClean="0"/>
          </a:p>
          <a:p>
            <a:pPr algn="just">
              <a:buFont typeface="Arial" pitchFamily="34" charset="0"/>
              <a:buChar char="•"/>
            </a:pPr>
            <a:r>
              <a:rPr lang="en-US" dirty="0" smtClean="0"/>
              <a:t> At short distances                       : </a:t>
            </a:r>
          </a:p>
          <a:p>
            <a:pPr algn="just">
              <a:buNone/>
            </a:pPr>
            <a:endParaRPr lang="en-US" dirty="0" smtClean="0"/>
          </a:p>
          <a:p>
            <a:pPr algn="just">
              <a:buNone/>
            </a:pPr>
            <a:r>
              <a:rPr lang="en-US" dirty="0" smtClean="0"/>
              <a:t>                      </a:t>
            </a:r>
          </a:p>
          <a:p>
            <a:pPr algn="just">
              <a:buNone/>
            </a:pPr>
            <a:endParaRPr lang="en-US" dirty="0" smtClean="0"/>
          </a:p>
          <a:p>
            <a:pPr algn="just">
              <a:buNone/>
            </a:pPr>
            <a:endParaRPr lang="en-US" dirty="0" smtClean="0"/>
          </a:p>
          <a:p>
            <a:pPr algn="just">
              <a:buNone/>
            </a:pPr>
            <a:r>
              <a:rPr lang="en-US" dirty="0" smtClean="0"/>
              <a:t>which means that the black hole solution behaves like a </a:t>
            </a:r>
            <a:r>
              <a:rPr lang="en-US" dirty="0" err="1" smtClean="0"/>
              <a:t>dS</a:t>
            </a:r>
            <a:r>
              <a:rPr lang="en-US" dirty="0" smtClean="0"/>
              <a:t> geometry.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p:txBody>
      </p:sp>
      <p:pic>
        <p:nvPicPr>
          <p:cNvPr id="4098" name="Picture 2"/>
          <p:cNvPicPr>
            <a:picLocks noChangeAspect="1" noChangeArrowheads="1"/>
          </p:cNvPicPr>
          <p:nvPr/>
        </p:nvPicPr>
        <p:blipFill>
          <a:blip r:embed="rId2"/>
          <a:srcRect/>
          <a:stretch>
            <a:fillRect/>
          </a:stretch>
        </p:blipFill>
        <p:spPr bwMode="auto">
          <a:xfrm>
            <a:off x="2954903" y="834735"/>
            <a:ext cx="2486025" cy="7239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759958" y="1947420"/>
            <a:ext cx="5457825" cy="8096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2313715" y="3137618"/>
            <a:ext cx="1057275" cy="333375"/>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2403720" y="3470585"/>
            <a:ext cx="4038600" cy="657225"/>
          </a:xfrm>
          <a:prstGeom prst="rect">
            <a:avLst/>
          </a:prstGeom>
          <a:noFill/>
          <a:ln w="9525">
            <a:noFill/>
            <a:miter lim="800000"/>
            <a:headEnd/>
            <a:tailEnd/>
          </a:ln>
          <a:effectLst/>
        </p:spPr>
      </p:pic>
      <p:pic>
        <p:nvPicPr>
          <p:cNvPr id="4102" name="Picture 6"/>
          <p:cNvPicPr>
            <a:picLocks noChangeAspect="1" noChangeArrowheads="1"/>
          </p:cNvPicPr>
          <p:nvPr/>
        </p:nvPicPr>
        <p:blipFill>
          <a:blip r:embed="rId6"/>
          <a:srcRect/>
          <a:stretch>
            <a:fillRect/>
          </a:stretch>
        </p:blipFill>
        <p:spPr bwMode="auto">
          <a:xfrm>
            <a:off x="2348340" y="4785885"/>
            <a:ext cx="1066800" cy="333375"/>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a:srcRect/>
          <a:stretch>
            <a:fillRect/>
          </a:stretch>
        </p:blipFill>
        <p:spPr bwMode="auto">
          <a:xfrm>
            <a:off x="1905000" y="5216240"/>
            <a:ext cx="3105150" cy="790575"/>
          </a:xfrm>
          <a:prstGeom prst="rect">
            <a:avLst/>
          </a:prstGeom>
          <a:noFill/>
          <a:ln w="9525">
            <a:noFill/>
            <a:miter lim="800000"/>
            <a:headEnd/>
            <a:tailEnd/>
          </a:ln>
          <a:effectLst/>
        </p:spPr>
      </p:pic>
      <p:pic>
        <p:nvPicPr>
          <p:cNvPr id="1026" name="Picture 2"/>
          <p:cNvPicPr>
            <a:picLocks noChangeAspect="1" noChangeArrowheads="1"/>
          </p:cNvPicPr>
          <p:nvPr/>
        </p:nvPicPr>
        <p:blipFill>
          <a:blip r:embed="rId8"/>
          <a:srcRect/>
          <a:stretch>
            <a:fillRect/>
          </a:stretch>
        </p:blipFill>
        <p:spPr bwMode="auto">
          <a:xfrm>
            <a:off x="5786000" y="5194590"/>
            <a:ext cx="1924050" cy="7143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10" end="10"/>
                                            </p:txEl>
                                          </p:spTgt>
                                        </p:tgtEl>
                                        <p:attrNameLst>
                                          <p:attrName>style.visibility</p:attrName>
                                        </p:attrNameLst>
                                      </p:cBhvr>
                                      <p:to>
                                        <p:strVal val="visible"/>
                                      </p:to>
                                    </p:set>
                                    <p:animEffect transition="in" filter="blinds(horizontal)">
                                      <p:cBhvr>
                                        <p:cTn id="7" dur="500"/>
                                        <p:tgtEl>
                                          <p:spTgt spid="10">
                                            <p:txEl>
                                              <p:pRg st="10" end="1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0">
                                            <p:txEl>
                                              <p:pRg st="14" end="14"/>
                                            </p:txEl>
                                          </p:spTgt>
                                        </p:tgtEl>
                                        <p:attrNameLst>
                                          <p:attrName>style.visibility</p:attrName>
                                        </p:attrNameLst>
                                      </p:cBhvr>
                                      <p:to>
                                        <p:strVal val="visible"/>
                                      </p:to>
                                    </p:set>
                                    <p:animEffect transition="in" filter="blinds(horizontal)">
                                      <p:cBhvr>
                                        <p:cTn id="10" dur="500"/>
                                        <p:tgtEl>
                                          <p:spTgt spid="10">
                                            <p:txEl>
                                              <p:pRg st="14" end="1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blinds(horizontal)">
                                      <p:cBhvr>
                                        <p:cTn id="13" dur="500"/>
                                        <p:tgtEl>
                                          <p:spTgt spid="4100"/>
                                        </p:tgtEl>
                                      </p:cBhvr>
                                    </p:animEffect>
                                  </p:childTnLst>
                                </p:cTn>
                              </p:par>
                              <p:par>
                                <p:cTn id="14" presetID="3" presetClass="entr" presetSubtype="10" fill="hold" nodeType="withEffect">
                                  <p:stCondLst>
                                    <p:cond delay="0"/>
                                  </p:stCondLst>
                                  <p:childTnLst>
                                    <p:set>
                                      <p:cBhvr>
                                        <p:cTn id="15" dur="1" fill="hold">
                                          <p:stCondLst>
                                            <p:cond delay="0"/>
                                          </p:stCondLst>
                                        </p:cTn>
                                        <p:tgtEl>
                                          <p:spTgt spid="4101"/>
                                        </p:tgtEl>
                                        <p:attrNameLst>
                                          <p:attrName>style.visibility</p:attrName>
                                        </p:attrNameLst>
                                      </p:cBhvr>
                                      <p:to>
                                        <p:strVal val="visible"/>
                                      </p:to>
                                    </p:set>
                                    <p:animEffect transition="in" filter="blinds(horizontal)">
                                      <p:cBhvr>
                                        <p:cTn id="16" dur="500"/>
                                        <p:tgtEl>
                                          <p:spTgt spid="410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0">
                                            <p:txEl>
                                              <p:pRg st="16" end="16"/>
                                            </p:txEl>
                                          </p:spTgt>
                                        </p:tgtEl>
                                        <p:attrNameLst>
                                          <p:attrName>style.visibility</p:attrName>
                                        </p:attrNameLst>
                                      </p:cBhvr>
                                      <p:to>
                                        <p:strVal val="visible"/>
                                      </p:to>
                                    </p:set>
                                    <p:animEffect transition="in" filter="blinds(horizontal)">
                                      <p:cBhvr>
                                        <p:cTn id="21" dur="500"/>
                                        <p:tgtEl>
                                          <p:spTgt spid="10">
                                            <p:txEl>
                                              <p:pRg st="16" end="16"/>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0">
                                            <p:txEl>
                                              <p:pRg st="18" end="18"/>
                                            </p:txEl>
                                          </p:spTgt>
                                        </p:tgtEl>
                                        <p:attrNameLst>
                                          <p:attrName>style.visibility</p:attrName>
                                        </p:attrNameLst>
                                      </p:cBhvr>
                                      <p:to>
                                        <p:strVal val="visible"/>
                                      </p:to>
                                    </p:set>
                                    <p:animEffect transition="in" filter="blinds(horizontal)">
                                      <p:cBhvr>
                                        <p:cTn id="24" dur="500"/>
                                        <p:tgtEl>
                                          <p:spTgt spid="10">
                                            <p:txEl>
                                              <p:pRg st="18" end="18"/>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0">
                                            <p:txEl>
                                              <p:pRg st="21" end="21"/>
                                            </p:txEl>
                                          </p:spTgt>
                                        </p:tgtEl>
                                        <p:attrNameLst>
                                          <p:attrName>style.visibility</p:attrName>
                                        </p:attrNameLst>
                                      </p:cBhvr>
                                      <p:to>
                                        <p:strVal val="visible"/>
                                      </p:to>
                                    </p:set>
                                    <p:animEffect transition="in" filter="blinds(horizontal)">
                                      <p:cBhvr>
                                        <p:cTn id="27" dur="500"/>
                                        <p:tgtEl>
                                          <p:spTgt spid="10">
                                            <p:txEl>
                                              <p:pRg st="21" end="21"/>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4103"/>
                                        </p:tgtEl>
                                        <p:attrNameLst>
                                          <p:attrName>style.visibility</p:attrName>
                                        </p:attrNameLst>
                                      </p:cBhvr>
                                      <p:to>
                                        <p:strVal val="visible"/>
                                      </p:to>
                                    </p:set>
                                    <p:animEffect transition="in" filter="blinds(horizontal)">
                                      <p:cBhvr>
                                        <p:cTn id="30" dur="500"/>
                                        <p:tgtEl>
                                          <p:spTgt spid="4103"/>
                                        </p:tgtEl>
                                      </p:cBhvr>
                                    </p:animEffect>
                                  </p:childTnLst>
                                </p:cTn>
                              </p:par>
                              <p:par>
                                <p:cTn id="31" presetID="3" presetClass="entr" presetSubtype="10" fill="hold" nodeType="withEffect">
                                  <p:stCondLst>
                                    <p:cond delay="0"/>
                                  </p:stCondLst>
                                  <p:childTnLst>
                                    <p:set>
                                      <p:cBhvr>
                                        <p:cTn id="32" dur="1" fill="hold">
                                          <p:stCondLst>
                                            <p:cond delay="0"/>
                                          </p:stCondLst>
                                        </p:cTn>
                                        <p:tgtEl>
                                          <p:spTgt spid="4102"/>
                                        </p:tgtEl>
                                        <p:attrNameLst>
                                          <p:attrName>style.visibility</p:attrName>
                                        </p:attrNameLst>
                                      </p:cBhvr>
                                      <p:to>
                                        <p:strVal val="visible"/>
                                      </p:to>
                                    </p:set>
                                    <p:animEffect transition="in" filter="blinds(horizontal)">
                                      <p:cBhvr>
                                        <p:cTn id="33" dur="500"/>
                                        <p:tgtEl>
                                          <p:spTgt spid="4102"/>
                                        </p:tgtEl>
                                      </p:cBhvr>
                                    </p:animEffect>
                                  </p:childTnLst>
                                </p:cTn>
                              </p:par>
                              <p:par>
                                <p:cTn id="34" presetID="3" presetClass="entr" presetSubtype="10"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blinds(horizontal)">
                                      <p:cBhvr>
                                        <p:cTn id="3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4805</TotalTime>
  <Words>1067</Words>
  <Application>Microsoft Office PowerPoint</Application>
  <PresentationFormat>On-screen Show (4:3)</PresentationFormat>
  <Paragraphs>272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Thermodynamics and phase transitions of non-linear charged AdS black hole</vt:lpstr>
      <vt:lpstr>Plan of the talk</vt:lpstr>
      <vt:lpstr>Introduction and motivations</vt:lpstr>
      <vt:lpstr>Slide 4</vt:lpstr>
      <vt:lpstr>The black hole solution</vt:lpstr>
      <vt:lpstr>Slide 6</vt:lpstr>
      <vt:lpstr>Slide 7</vt:lpstr>
      <vt:lpstr>Slide 8</vt:lpstr>
      <vt:lpstr>Slide 9</vt:lpstr>
      <vt:lpstr>Slide 10</vt:lpstr>
      <vt:lpstr>Slide 11</vt:lpstr>
      <vt:lpstr>Slide 12</vt:lpstr>
      <vt:lpstr>Thermodynamics and thermal phase transitions</vt:lpstr>
      <vt:lpstr>The thermodynamic quantities</vt:lpstr>
      <vt:lpstr>Slide 15</vt:lpstr>
      <vt:lpstr>Slide 16</vt:lpstr>
      <vt:lpstr>Slide 17</vt:lpstr>
      <vt:lpstr>Slide 18</vt:lpstr>
      <vt:lpstr>The thermal phase transitions</vt:lpstr>
      <vt:lpstr>Slide 20</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Causally meaningless quantum-spacetime, its causally geometric emergence and a resolution of Big Bang singularity</dc:title>
  <dc:creator>HNCao</dc:creator>
  <cp:lastModifiedBy>CHNam</cp:lastModifiedBy>
  <cp:revision>623</cp:revision>
  <dcterms:created xsi:type="dcterms:W3CDTF">2015-11-11T09:03:43Z</dcterms:created>
  <dcterms:modified xsi:type="dcterms:W3CDTF">2018-06-17T07:03:43Z</dcterms:modified>
</cp:coreProperties>
</file>